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xlsx" ContentType="application/vnd.openxmlformats-officedocument.spreadsheetml.sheet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  <p:sldMasterId id="2147483690" r:id="rId2"/>
    <p:sldMasterId id="2147483707" r:id="rId3"/>
  </p:sldMasterIdLst>
  <p:notesMasterIdLst>
    <p:notesMasterId r:id="rId128"/>
  </p:notesMasterIdLst>
  <p:handoutMasterIdLst>
    <p:handoutMasterId r:id="rId129"/>
  </p:handoutMasterIdLst>
  <p:sldIdLst>
    <p:sldId id="494" r:id="rId4"/>
    <p:sldId id="257" r:id="rId5"/>
    <p:sldId id="520" r:id="rId6"/>
    <p:sldId id="521" r:id="rId7"/>
    <p:sldId id="526" r:id="rId8"/>
    <p:sldId id="536" r:id="rId9"/>
    <p:sldId id="525" r:id="rId10"/>
    <p:sldId id="522" r:id="rId11"/>
    <p:sldId id="523" r:id="rId12"/>
    <p:sldId id="527" r:id="rId13"/>
    <p:sldId id="537" r:id="rId14"/>
    <p:sldId id="524" r:id="rId15"/>
    <p:sldId id="528" r:id="rId16"/>
    <p:sldId id="529" r:id="rId17"/>
    <p:sldId id="519" r:id="rId18"/>
    <p:sldId id="483" r:id="rId19"/>
    <p:sldId id="353" r:id="rId20"/>
    <p:sldId id="516" r:id="rId21"/>
    <p:sldId id="515" r:id="rId22"/>
    <p:sldId id="258" r:id="rId23"/>
    <p:sldId id="259" r:id="rId24"/>
    <p:sldId id="356" r:id="rId25"/>
    <p:sldId id="262" r:id="rId26"/>
    <p:sldId id="357" r:id="rId27"/>
    <p:sldId id="266" r:id="rId28"/>
    <p:sldId id="267" r:id="rId29"/>
    <p:sldId id="399" r:id="rId30"/>
    <p:sldId id="406" r:id="rId31"/>
    <p:sldId id="407" r:id="rId32"/>
    <p:sldId id="408" r:id="rId33"/>
    <p:sldId id="409" r:id="rId34"/>
    <p:sldId id="410" r:id="rId35"/>
    <p:sldId id="411" r:id="rId36"/>
    <p:sldId id="412" r:id="rId37"/>
    <p:sldId id="413" r:id="rId38"/>
    <p:sldId id="414" r:id="rId39"/>
    <p:sldId id="415" r:id="rId40"/>
    <p:sldId id="416" r:id="rId41"/>
    <p:sldId id="417" r:id="rId42"/>
    <p:sldId id="418" r:id="rId43"/>
    <p:sldId id="419" r:id="rId44"/>
    <p:sldId id="420" r:id="rId45"/>
    <p:sldId id="421" r:id="rId46"/>
    <p:sldId id="422" r:id="rId47"/>
    <p:sldId id="423" r:id="rId48"/>
    <p:sldId id="424" r:id="rId49"/>
    <p:sldId id="265" r:id="rId50"/>
    <p:sldId id="401" r:id="rId51"/>
    <p:sldId id="269" r:id="rId52"/>
    <p:sldId id="270" r:id="rId53"/>
    <p:sldId id="271" r:id="rId54"/>
    <p:sldId id="272" r:id="rId55"/>
    <p:sldId id="278" r:id="rId56"/>
    <p:sldId id="286" r:id="rId57"/>
    <p:sldId id="287" r:id="rId58"/>
    <p:sldId id="492" r:id="rId59"/>
    <p:sldId id="509" r:id="rId60"/>
    <p:sldId id="273" r:id="rId61"/>
    <p:sldId id="445" r:id="rId62"/>
    <p:sldId id="446" r:id="rId63"/>
    <p:sldId id="448" r:id="rId64"/>
    <p:sldId id="277" r:id="rId65"/>
    <p:sldId id="279" r:id="rId66"/>
    <p:sldId id="443" r:id="rId67"/>
    <p:sldId id="444" r:id="rId68"/>
    <p:sldId id="477" r:id="rId69"/>
    <p:sldId id="478" r:id="rId70"/>
    <p:sldId id="479" r:id="rId71"/>
    <p:sldId id="480" r:id="rId72"/>
    <p:sldId id="282" r:id="rId73"/>
    <p:sldId id="284" r:id="rId74"/>
    <p:sldId id="285" r:id="rId75"/>
    <p:sldId id="288" r:id="rId76"/>
    <p:sldId id="398" r:id="rId77"/>
    <p:sldId id="289" r:id="rId78"/>
    <p:sldId id="290" r:id="rId79"/>
    <p:sldId id="291" r:id="rId80"/>
    <p:sldId id="292" r:id="rId81"/>
    <p:sldId id="388" r:id="rId82"/>
    <p:sldId id="389" r:id="rId83"/>
    <p:sldId id="293" r:id="rId84"/>
    <p:sldId id="294" r:id="rId85"/>
    <p:sldId id="299" r:id="rId86"/>
    <p:sldId id="301" r:id="rId87"/>
    <p:sldId id="298" r:id="rId88"/>
    <p:sldId id="405" r:id="rId89"/>
    <p:sldId id="402" r:id="rId90"/>
    <p:sldId id="493" r:id="rId91"/>
    <p:sldId id="403" r:id="rId92"/>
    <p:sldId id="302" r:id="rId93"/>
    <p:sldId id="303" r:id="rId94"/>
    <p:sldId id="304" r:id="rId95"/>
    <p:sldId id="305" r:id="rId96"/>
    <p:sldId id="306" r:id="rId97"/>
    <p:sldId id="307" r:id="rId98"/>
    <p:sldId id="373" r:id="rId99"/>
    <p:sldId id="487" r:id="rId100"/>
    <p:sldId id="488" r:id="rId101"/>
    <p:sldId id="489" r:id="rId102"/>
    <p:sldId id="490" r:id="rId103"/>
    <p:sldId id="495" r:id="rId104"/>
    <p:sldId id="510" r:id="rId105"/>
    <p:sldId id="497" r:id="rId106"/>
    <p:sldId id="498" r:id="rId107"/>
    <p:sldId id="499" r:id="rId108"/>
    <p:sldId id="500" r:id="rId109"/>
    <p:sldId id="501" r:id="rId110"/>
    <p:sldId id="514" r:id="rId111"/>
    <p:sldId id="502" r:id="rId112"/>
    <p:sldId id="503" r:id="rId113"/>
    <p:sldId id="511" r:id="rId114"/>
    <p:sldId id="504" r:id="rId115"/>
    <p:sldId id="512" r:id="rId116"/>
    <p:sldId id="506" r:id="rId117"/>
    <p:sldId id="507" r:id="rId118"/>
    <p:sldId id="426" r:id="rId119"/>
    <p:sldId id="427" r:id="rId120"/>
    <p:sldId id="428" r:id="rId121"/>
    <p:sldId id="429" r:id="rId122"/>
    <p:sldId id="400" r:id="rId123"/>
    <p:sldId id="532" r:id="rId124"/>
    <p:sldId id="535" r:id="rId125"/>
    <p:sldId id="486" r:id="rId126"/>
    <p:sldId id="533" r:id="rId127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E66"/>
    <a:srgbClr val="003366"/>
    <a:srgbClr val="CCD6E0"/>
    <a:srgbClr val="FFCC00"/>
    <a:srgbClr val="8C0000"/>
    <a:srgbClr val="626000"/>
    <a:srgbClr val="FF9933"/>
    <a:srgbClr val="80808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34" autoAdjust="0"/>
    <p:restoredTop sz="87617" autoAdjust="0"/>
  </p:normalViewPr>
  <p:slideViewPr>
    <p:cSldViewPr snapToGrid="0" showGuides="1">
      <p:cViewPr>
        <p:scale>
          <a:sx n="118" d="100"/>
          <a:sy n="118" d="100"/>
        </p:scale>
        <p:origin x="480" y="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376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slide" Target="slides/slide66.xml"/><Relationship Id="rId120" Type="http://schemas.openxmlformats.org/officeDocument/2006/relationships/slide" Target="slides/slide117.xml"/><Relationship Id="rId121" Type="http://schemas.openxmlformats.org/officeDocument/2006/relationships/slide" Target="slides/slide118.xml"/><Relationship Id="rId122" Type="http://schemas.openxmlformats.org/officeDocument/2006/relationships/slide" Target="slides/slide119.xml"/><Relationship Id="rId123" Type="http://schemas.openxmlformats.org/officeDocument/2006/relationships/slide" Target="slides/slide120.xml"/><Relationship Id="rId124" Type="http://schemas.openxmlformats.org/officeDocument/2006/relationships/slide" Target="slides/slide121.xml"/><Relationship Id="rId125" Type="http://schemas.openxmlformats.org/officeDocument/2006/relationships/slide" Target="slides/slide122.xml"/><Relationship Id="rId126" Type="http://schemas.openxmlformats.org/officeDocument/2006/relationships/slide" Target="slides/slide123.xml"/><Relationship Id="rId127" Type="http://schemas.openxmlformats.org/officeDocument/2006/relationships/slide" Target="slides/slide124.xml"/><Relationship Id="rId128" Type="http://schemas.openxmlformats.org/officeDocument/2006/relationships/notesMaster" Target="notesMasters/notesMaster1.xml"/><Relationship Id="rId129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90" Type="http://schemas.openxmlformats.org/officeDocument/2006/relationships/slide" Target="slides/slide87.xml"/><Relationship Id="rId91" Type="http://schemas.openxmlformats.org/officeDocument/2006/relationships/slide" Target="slides/slide88.xml"/><Relationship Id="rId92" Type="http://schemas.openxmlformats.org/officeDocument/2006/relationships/slide" Target="slides/slide89.xml"/><Relationship Id="rId93" Type="http://schemas.openxmlformats.org/officeDocument/2006/relationships/slide" Target="slides/slide90.xml"/><Relationship Id="rId94" Type="http://schemas.openxmlformats.org/officeDocument/2006/relationships/slide" Target="slides/slide91.xml"/><Relationship Id="rId95" Type="http://schemas.openxmlformats.org/officeDocument/2006/relationships/slide" Target="slides/slide92.xml"/><Relationship Id="rId96" Type="http://schemas.openxmlformats.org/officeDocument/2006/relationships/slide" Target="slides/slide93.xml"/><Relationship Id="rId101" Type="http://schemas.openxmlformats.org/officeDocument/2006/relationships/slide" Target="slides/slide98.xml"/><Relationship Id="rId102" Type="http://schemas.openxmlformats.org/officeDocument/2006/relationships/slide" Target="slides/slide99.xml"/><Relationship Id="rId103" Type="http://schemas.openxmlformats.org/officeDocument/2006/relationships/slide" Target="slides/slide100.xml"/><Relationship Id="rId104" Type="http://schemas.openxmlformats.org/officeDocument/2006/relationships/slide" Target="slides/slide101.xml"/><Relationship Id="rId105" Type="http://schemas.openxmlformats.org/officeDocument/2006/relationships/slide" Target="slides/slide102.xml"/><Relationship Id="rId106" Type="http://schemas.openxmlformats.org/officeDocument/2006/relationships/slide" Target="slides/slide103.xml"/><Relationship Id="rId107" Type="http://schemas.openxmlformats.org/officeDocument/2006/relationships/slide" Target="slides/slide104.xml"/><Relationship Id="rId108" Type="http://schemas.openxmlformats.org/officeDocument/2006/relationships/slide" Target="slides/slide105.xml"/><Relationship Id="rId109" Type="http://schemas.openxmlformats.org/officeDocument/2006/relationships/slide" Target="slides/slide106.xml"/><Relationship Id="rId97" Type="http://schemas.openxmlformats.org/officeDocument/2006/relationships/slide" Target="slides/slide94.xml"/><Relationship Id="rId98" Type="http://schemas.openxmlformats.org/officeDocument/2006/relationships/slide" Target="slides/slide95.xml"/><Relationship Id="rId99" Type="http://schemas.openxmlformats.org/officeDocument/2006/relationships/slide" Target="slides/slide96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100" Type="http://schemas.openxmlformats.org/officeDocument/2006/relationships/slide" Target="slides/slide97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70" Type="http://schemas.openxmlformats.org/officeDocument/2006/relationships/slide" Target="slides/slide67.xml"/><Relationship Id="rId71" Type="http://schemas.openxmlformats.org/officeDocument/2006/relationships/slide" Target="slides/slide68.xml"/><Relationship Id="rId72" Type="http://schemas.openxmlformats.org/officeDocument/2006/relationships/slide" Target="slides/slide69.xml"/><Relationship Id="rId73" Type="http://schemas.openxmlformats.org/officeDocument/2006/relationships/slide" Target="slides/slide70.xml"/><Relationship Id="rId74" Type="http://schemas.openxmlformats.org/officeDocument/2006/relationships/slide" Target="slides/slide71.xml"/><Relationship Id="rId75" Type="http://schemas.openxmlformats.org/officeDocument/2006/relationships/slide" Target="slides/slide72.xml"/><Relationship Id="rId76" Type="http://schemas.openxmlformats.org/officeDocument/2006/relationships/slide" Target="slides/slide73.xml"/><Relationship Id="rId77" Type="http://schemas.openxmlformats.org/officeDocument/2006/relationships/slide" Target="slides/slide74.xml"/><Relationship Id="rId78" Type="http://schemas.openxmlformats.org/officeDocument/2006/relationships/slide" Target="slides/slide75.xml"/><Relationship Id="rId79" Type="http://schemas.openxmlformats.org/officeDocument/2006/relationships/slide" Target="slides/slide76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130" Type="http://schemas.openxmlformats.org/officeDocument/2006/relationships/presProps" Target="presProps.xml"/><Relationship Id="rId131" Type="http://schemas.openxmlformats.org/officeDocument/2006/relationships/viewProps" Target="viewProps.xml"/><Relationship Id="rId132" Type="http://schemas.openxmlformats.org/officeDocument/2006/relationships/theme" Target="theme/theme1.xml"/><Relationship Id="rId13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110" Type="http://schemas.openxmlformats.org/officeDocument/2006/relationships/slide" Target="slides/slide107.xml"/><Relationship Id="rId111" Type="http://schemas.openxmlformats.org/officeDocument/2006/relationships/slide" Target="slides/slide108.xml"/><Relationship Id="rId112" Type="http://schemas.openxmlformats.org/officeDocument/2006/relationships/slide" Target="slides/slide109.xml"/><Relationship Id="rId113" Type="http://schemas.openxmlformats.org/officeDocument/2006/relationships/slide" Target="slides/slide110.xml"/><Relationship Id="rId114" Type="http://schemas.openxmlformats.org/officeDocument/2006/relationships/slide" Target="slides/slide111.xml"/><Relationship Id="rId115" Type="http://schemas.openxmlformats.org/officeDocument/2006/relationships/slide" Target="slides/slide112.xml"/><Relationship Id="rId116" Type="http://schemas.openxmlformats.org/officeDocument/2006/relationships/slide" Target="slides/slide113.xml"/><Relationship Id="rId117" Type="http://schemas.openxmlformats.org/officeDocument/2006/relationships/slide" Target="slides/slide114.xml"/><Relationship Id="rId118" Type="http://schemas.openxmlformats.org/officeDocument/2006/relationships/slide" Target="slides/slide115.xml"/><Relationship Id="rId119" Type="http://schemas.openxmlformats.org/officeDocument/2006/relationships/slide" Target="slides/slide11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80" Type="http://schemas.openxmlformats.org/officeDocument/2006/relationships/slide" Target="slides/slide77.xml"/><Relationship Id="rId81" Type="http://schemas.openxmlformats.org/officeDocument/2006/relationships/slide" Target="slides/slide78.xml"/><Relationship Id="rId82" Type="http://schemas.openxmlformats.org/officeDocument/2006/relationships/slide" Target="slides/slide79.xml"/><Relationship Id="rId83" Type="http://schemas.openxmlformats.org/officeDocument/2006/relationships/slide" Target="slides/slide80.xml"/><Relationship Id="rId84" Type="http://schemas.openxmlformats.org/officeDocument/2006/relationships/slide" Target="slides/slide81.xml"/><Relationship Id="rId85" Type="http://schemas.openxmlformats.org/officeDocument/2006/relationships/slide" Target="slides/slide82.xml"/><Relationship Id="rId86" Type="http://schemas.openxmlformats.org/officeDocument/2006/relationships/slide" Target="slides/slide83.xml"/><Relationship Id="rId87" Type="http://schemas.openxmlformats.org/officeDocument/2006/relationships/slide" Target="slides/slide84.xml"/><Relationship Id="rId88" Type="http://schemas.openxmlformats.org/officeDocument/2006/relationships/slide" Target="slides/slide85.xml"/><Relationship Id="rId89" Type="http://schemas.openxmlformats.org/officeDocument/2006/relationships/slide" Target="slides/slide8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SSD:Users:rahn_r:Documents:Ren&#233;:Arbeit:Uni:Conference:ISMB_2013:Results_Alignmen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FU</c:v>
                </c:pt>
              </c:strCache>
            </c:strRef>
          </c:tx>
          <c:spPr>
            <a:solidFill>
              <a:srgbClr val="8C0000"/>
            </a:solidFill>
          </c:spPr>
          <c:invertIfNegative val="0"/>
          <c:cat>
            <c:numRef>
              <c:f>Blatt1!$A$2:$A$14</c:f>
              <c:numCache>
                <c:formatCode>General</c:formatCode>
                <c:ptCount val="13"/>
                <c:pt idx="0">
                  <c:v>2003.0</c:v>
                </c:pt>
                <c:pt idx="1">
                  <c:v>2004.0</c:v>
                </c:pt>
                <c:pt idx="2">
                  <c:v>2005.0</c:v>
                </c:pt>
                <c:pt idx="3">
                  <c:v>2006.0</c:v>
                </c:pt>
                <c:pt idx="4">
                  <c:v>2007.0</c:v>
                </c:pt>
                <c:pt idx="5">
                  <c:v>2008.0</c:v>
                </c:pt>
                <c:pt idx="6">
                  <c:v>2009.0</c:v>
                </c:pt>
                <c:pt idx="7">
                  <c:v>2010.0</c:v>
                </c:pt>
                <c:pt idx="8">
                  <c:v>2011.0</c:v>
                </c:pt>
                <c:pt idx="9">
                  <c:v>2012.0</c:v>
                </c:pt>
                <c:pt idx="10">
                  <c:v>2013.0</c:v>
                </c:pt>
                <c:pt idx="11">
                  <c:v>2014.0</c:v>
                </c:pt>
                <c:pt idx="12">
                  <c:v>2015.0</c:v>
                </c:pt>
              </c:numCache>
            </c:numRef>
          </c:cat>
          <c:val>
            <c:numRef>
              <c:f>Blatt1!$B$2:$B$14</c:f>
              <c:numCache>
                <c:formatCode>General</c:formatCode>
                <c:ptCount val="13"/>
                <c:pt idx="0">
                  <c:v>1.0</c:v>
                </c:pt>
                <c:pt idx="1">
                  <c:v>1.0</c:v>
                </c:pt>
                <c:pt idx="2">
                  <c:v>1.0</c:v>
                </c:pt>
                <c:pt idx="3">
                  <c:v>1.0</c:v>
                </c:pt>
                <c:pt idx="4">
                  <c:v>2.0</c:v>
                </c:pt>
                <c:pt idx="5">
                  <c:v>2.0</c:v>
                </c:pt>
                <c:pt idx="6">
                  <c:v>2.0</c:v>
                </c:pt>
                <c:pt idx="7">
                  <c:v>1.0</c:v>
                </c:pt>
                <c:pt idx="8">
                  <c:v>0.0</c:v>
                </c:pt>
                <c:pt idx="9">
                  <c:v>0.0</c:v>
                </c:pt>
                <c:pt idx="10">
                  <c:v>0.0</c:v>
                </c:pt>
                <c:pt idx="11">
                  <c:v>1.0</c:v>
                </c:pt>
                <c:pt idx="12">
                  <c:v>1.0</c:v>
                </c:pt>
              </c:numCache>
            </c:numRef>
          </c:val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MPG</c:v>
                </c:pt>
              </c:strCache>
            </c:strRef>
          </c:tx>
          <c:invertIfNegative val="0"/>
          <c:cat>
            <c:numRef>
              <c:f>Blatt1!$A$2:$A$14</c:f>
              <c:numCache>
                <c:formatCode>General</c:formatCode>
                <c:ptCount val="13"/>
                <c:pt idx="0">
                  <c:v>2003.0</c:v>
                </c:pt>
                <c:pt idx="1">
                  <c:v>2004.0</c:v>
                </c:pt>
                <c:pt idx="2">
                  <c:v>2005.0</c:v>
                </c:pt>
                <c:pt idx="3">
                  <c:v>2006.0</c:v>
                </c:pt>
                <c:pt idx="4">
                  <c:v>2007.0</c:v>
                </c:pt>
                <c:pt idx="5">
                  <c:v>2008.0</c:v>
                </c:pt>
                <c:pt idx="6">
                  <c:v>2009.0</c:v>
                </c:pt>
                <c:pt idx="7">
                  <c:v>2010.0</c:v>
                </c:pt>
                <c:pt idx="8">
                  <c:v>2011.0</c:v>
                </c:pt>
                <c:pt idx="9">
                  <c:v>2012.0</c:v>
                </c:pt>
                <c:pt idx="10">
                  <c:v>2013.0</c:v>
                </c:pt>
                <c:pt idx="11">
                  <c:v>2014.0</c:v>
                </c:pt>
                <c:pt idx="12">
                  <c:v>2015.0</c:v>
                </c:pt>
              </c:numCache>
            </c:numRef>
          </c:cat>
          <c:val>
            <c:numRef>
              <c:f>Blatt1!$C$2:$C$14</c:f>
              <c:numCache>
                <c:formatCode>General</c:formatCode>
                <c:ptCount val="13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1.0</c:v>
                </c:pt>
                <c:pt idx="6">
                  <c:v>2.0</c:v>
                </c:pt>
                <c:pt idx="7">
                  <c:v>4.0</c:v>
                </c:pt>
                <c:pt idx="8">
                  <c:v>4.0</c:v>
                </c:pt>
                <c:pt idx="9">
                  <c:v>4.0</c:v>
                </c:pt>
                <c:pt idx="10">
                  <c:v>2.0</c:v>
                </c:pt>
                <c:pt idx="11">
                  <c:v>1.0</c:v>
                </c:pt>
                <c:pt idx="12">
                  <c:v>4.0</c:v>
                </c:pt>
              </c:numCache>
            </c:numRef>
          </c:val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DFG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numRef>
              <c:f>Blatt1!$A$2:$A$14</c:f>
              <c:numCache>
                <c:formatCode>General</c:formatCode>
                <c:ptCount val="13"/>
                <c:pt idx="0">
                  <c:v>2003.0</c:v>
                </c:pt>
                <c:pt idx="1">
                  <c:v>2004.0</c:v>
                </c:pt>
                <c:pt idx="2">
                  <c:v>2005.0</c:v>
                </c:pt>
                <c:pt idx="3">
                  <c:v>2006.0</c:v>
                </c:pt>
                <c:pt idx="4">
                  <c:v>2007.0</c:v>
                </c:pt>
                <c:pt idx="5">
                  <c:v>2008.0</c:v>
                </c:pt>
                <c:pt idx="6">
                  <c:v>2009.0</c:v>
                </c:pt>
                <c:pt idx="7">
                  <c:v>2010.0</c:v>
                </c:pt>
                <c:pt idx="8">
                  <c:v>2011.0</c:v>
                </c:pt>
                <c:pt idx="9">
                  <c:v>2012.0</c:v>
                </c:pt>
                <c:pt idx="10">
                  <c:v>2013.0</c:v>
                </c:pt>
                <c:pt idx="11">
                  <c:v>2014.0</c:v>
                </c:pt>
                <c:pt idx="12">
                  <c:v>2015.0</c:v>
                </c:pt>
              </c:numCache>
            </c:numRef>
          </c:cat>
          <c:val>
            <c:numRef>
              <c:f>Blatt1!$D$2:$D$14</c:f>
              <c:numCache>
                <c:formatCode>General</c:formatCode>
                <c:ptCount val="13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1.0</c:v>
                </c:pt>
                <c:pt idx="7">
                  <c:v>2.0</c:v>
                </c:pt>
                <c:pt idx="8">
                  <c:v>2.0</c:v>
                </c:pt>
                <c:pt idx="9">
                  <c:v>2.0</c:v>
                </c:pt>
                <c:pt idx="10">
                  <c:v>2.0</c:v>
                </c:pt>
                <c:pt idx="11">
                  <c:v>2.0</c:v>
                </c:pt>
                <c:pt idx="12">
                  <c:v>0.0</c:v>
                </c:pt>
              </c:numCache>
            </c:numRef>
          </c:val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BMBF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numRef>
              <c:f>Blatt1!$A$2:$A$14</c:f>
              <c:numCache>
                <c:formatCode>General</c:formatCode>
                <c:ptCount val="13"/>
                <c:pt idx="0">
                  <c:v>2003.0</c:v>
                </c:pt>
                <c:pt idx="1">
                  <c:v>2004.0</c:v>
                </c:pt>
                <c:pt idx="2">
                  <c:v>2005.0</c:v>
                </c:pt>
                <c:pt idx="3">
                  <c:v>2006.0</c:v>
                </c:pt>
                <c:pt idx="4">
                  <c:v>2007.0</c:v>
                </c:pt>
                <c:pt idx="5">
                  <c:v>2008.0</c:v>
                </c:pt>
                <c:pt idx="6">
                  <c:v>2009.0</c:v>
                </c:pt>
                <c:pt idx="7">
                  <c:v>2010.0</c:v>
                </c:pt>
                <c:pt idx="8">
                  <c:v>2011.0</c:v>
                </c:pt>
                <c:pt idx="9">
                  <c:v>2012.0</c:v>
                </c:pt>
                <c:pt idx="10">
                  <c:v>2013.0</c:v>
                </c:pt>
                <c:pt idx="11">
                  <c:v>2014.0</c:v>
                </c:pt>
                <c:pt idx="12">
                  <c:v>2015.0</c:v>
                </c:pt>
              </c:numCache>
            </c:numRef>
          </c:cat>
          <c:val>
            <c:numRef>
              <c:f>Blatt1!$E$2:$E$14</c:f>
              <c:numCache>
                <c:formatCode>General</c:formatCode>
                <c:ptCount val="13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  <c:pt idx="8">
                  <c:v>4.5</c:v>
                </c:pt>
                <c:pt idx="9">
                  <c:v>4.5</c:v>
                </c:pt>
                <c:pt idx="10">
                  <c:v>4.5</c:v>
                </c:pt>
                <c:pt idx="11">
                  <c:v>4.5</c:v>
                </c:pt>
                <c:pt idx="12">
                  <c:v>1.0</c:v>
                </c:pt>
              </c:numCache>
            </c:numRef>
          </c:val>
        </c:ser>
        <c:ser>
          <c:idx val="4"/>
          <c:order val="4"/>
          <c:tx>
            <c:strRef>
              <c:f>Blatt1!$F$1</c:f>
              <c:strCache>
                <c:ptCount val="1"/>
                <c:pt idx="0">
                  <c:v>Intel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cat>
            <c:numRef>
              <c:f>Blatt1!$A$2:$A$14</c:f>
              <c:numCache>
                <c:formatCode>General</c:formatCode>
                <c:ptCount val="13"/>
                <c:pt idx="0">
                  <c:v>2003.0</c:v>
                </c:pt>
                <c:pt idx="1">
                  <c:v>2004.0</c:v>
                </c:pt>
                <c:pt idx="2">
                  <c:v>2005.0</c:v>
                </c:pt>
                <c:pt idx="3">
                  <c:v>2006.0</c:v>
                </c:pt>
                <c:pt idx="4">
                  <c:v>2007.0</c:v>
                </c:pt>
                <c:pt idx="5">
                  <c:v>2008.0</c:v>
                </c:pt>
                <c:pt idx="6">
                  <c:v>2009.0</c:v>
                </c:pt>
                <c:pt idx="7">
                  <c:v>2010.0</c:v>
                </c:pt>
                <c:pt idx="8">
                  <c:v>2011.0</c:v>
                </c:pt>
                <c:pt idx="9">
                  <c:v>2012.0</c:v>
                </c:pt>
                <c:pt idx="10">
                  <c:v>2013.0</c:v>
                </c:pt>
                <c:pt idx="11">
                  <c:v>2014.0</c:v>
                </c:pt>
                <c:pt idx="12">
                  <c:v>2015.0</c:v>
                </c:pt>
              </c:numCache>
            </c:numRef>
          </c:cat>
          <c:val>
            <c:numRef>
              <c:f>Blatt1!$F$2:$F$14</c:f>
              <c:numCache>
                <c:formatCode>General</c:formatCode>
                <c:ptCount val="13"/>
                <c:pt idx="12">
                  <c:v>2.0</c:v>
                </c:pt>
              </c:numCache>
            </c:numRef>
          </c:val>
        </c:ser>
        <c:ser>
          <c:idx val="5"/>
          <c:order val="5"/>
          <c:tx>
            <c:strRef>
              <c:f>Blatt1!$G$1</c:f>
              <c:strCache>
                <c:ptCount val="1"/>
                <c:pt idx="0">
                  <c:v>CSC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Blatt1!$A$2:$A$14</c:f>
              <c:numCache>
                <c:formatCode>General</c:formatCode>
                <c:ptCount val="13"/>
                <c:pt idx="0">
                  <c:v>2003.0</c:v>
                </c:pt>
                <c:pt idx="1">
                  <c:v>2004.0</c:v>
                </c:pt>
                <c:pt idx="2">
                  <c:v>2005.0</c:v>
                </c:pt>
                <c:pt idx="3">
                  <c:v>2006.0</c:v>
                </c:pt>
                <c:pt idx="4">
                  <c:v>2007.0</c:v>
                </c:pt>
                <c:pt idx="5">
                  <c:v>2008.0</c:v>
                </c:pt>
                <c:pt idx="6">
                  <c:v>2009.0</c:v>
                </c:pt>
                <c:pt idx="7">
                  <c:v>2010.0</c:v>
                </c:pt>
                <c:pt idx="8">
                  <c:v>2011.0</c:v>
                </c:pt>
                <c:pt idx="9">
                  <c:v>2012.0</c:v>
                </c:pt>
                <c:pt idx="10">
                  <c:v>2013.0</c:v>
                </c:pt>
                <c:pt idx="11">
                  <c:v>2014.0</c:v>
                </c:pt>
                <c:pt idx="12">
                  <c:v>2015.0</c:v>
                </c:pt>
              </c:numCache>
            </c:numRef>
          </c:cat>
          <c:val>
            <c:numRef>
              <c:f>Blatt1!$G$2:$G$14</c:f>
              <c:numCache>
                <c:formatCode>General</c:formatCode>
                <c:ptCount val="13"/>
                <c:pt idx="7">
                  <c:v>1.0</c:v>
                </c:pt>
                <c:pt idx="8">
                  <c:v>2.0</c:v>
                </c:pt>
                <c:pt idx="9">
                  <c:v>1.0</c:v>
                </c:pt>
                <c:pt idx="10">
                  <c:v>1.0</c:v>
                </c:pt>
                <c:pt idx="11">
                  <c:v>1.0</c:v>
                </c:pt>
                <c:pt idx="12">
                  <c:v>1.0</c:v>
                </c:pt>
              </c:numCache>
            </c:numRef>
          </c:val>
        </c:ser>
        <c:ser>
          <c:idx val="6"/>
          <c:order val="6"/>
          <c:tx>
            <c:strRef>
              <c:f>Blatt1!$H$1</c:f>
              <c:strCache>
                <c:ptCount val="1"/>
                <c:pt idx="0">
                  <c:v>External</c:v>
                </c:pt>
              </c:strCache>
            </c:strRef>
          </c:tx>
          <c:invertIfNegative val="0"/>
          <c:cat>
            <c:numRef>
              <c:f>Blatt1!$A$2:$A$14</c:f>
              <c:numCache>
                <c:formatCode>General</c:formatCode>
                <c:ptCount val="13"/>
                <c:pt idx="0">
                  <c:v>2003.0</c:v>
                </c:pt>
                <c:pt idx="1">
                  <c:v>2004.0</c:v>
                </c:pt>
                <c:pt idx="2">
                  <c:v>2005.0</c:v>
                </c:pt>
                <c:pt idx="3">
                  <c:v>2006.0</c:v>
                </c:pt>
                <c:pt idx="4">
                  <c:v>2007.0</c:v>
                </c:pt>
                <c:pt idx="5">
                  <c:v>2008.0</c:v>
                </c:pt>
                <c:pt idx="6">
                  <c:v>2009.0</c:v>
                </c:pt>
                <c:pt idx="7">
                  <c:v>2010.0</c:v>
                </c:pt>
                <c:pt idx="8">
                  <c:v>2011.0</c:v>
                </c:pt>
                <c:pt idx="9">
                  <c:v>2012.0</c:v>
                </c:pt>
                <c:pt idx="10">
                  <c:v>2013.0</c:v>
                </c:pt>
                <c:pt idx="11">
                  <c:v>2014.0</c:v>
                </c:pt>
                <c:pt idx="12">
                  <c:v>2015.0</c:v>
                </c:pt>
              </c:numCache>
            </c:numRef>
          </c:cat>
          <c:val>
            <c:numRef>
              <c:f>Blatt1!$H$2:$H$14</c:f>
              <c:numCache>
                <c:formatCode>General</c:formatCode>
                <c:ptCount val="13"/>
                <c:pt idx="8">
                  <c:v>2.0</c:v>
                </c:pt>
                <c:pt idx="9">
                  <c:v>3.0</c:v>
                </c:pt>
                <c:pt idx="10">
                  <c:v>3.0</c:v>
                </c:pt>
                <c:pt idx="11">
                  <c:v>3.0</c:v>
                </c:pt>
                <c:pt idx="12">
                  <c:v>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12311024"/>
        <c:axId val="-2112308240"/>
      </c:barChart>
      <c:catAx>
        <c:axId val="-2112311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12308240"/>
        <c:crosses val="autoZero"/>
        <c:auto val="1"/>
        <c:lblAlgn val="ctr"/>
        <c:lblOffset val="100"/>
        <c:noMultiLvlLbl val="0"/>
      </c:catAx>
      <c:valAx>
        <c:axId val="-21123082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123110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71932514439873"/>
          <c:y val="0.0279118714011268"/>
          <c:w val="0.820875157225996"/>
          <c:h val="0.88734232880496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8000"/>
            </a:solidFill>
            <a:ln w="25400" cap="flat" cmpd="sng" algn="ctr">
              <a:solidFill>
                <a:schemeClr val="accent4">
                  <a:shade val="50000"/>
                </a:schemeClr>
              </a:solidFill>
              <a:prstDash val="solid"/>
            </a:ln>
            <a:effectLst/>
          </c:spPr>
          <c:invertIfNegative val="0"/>
          <c:cat>
            <c:strRef>
              <c:f>Blatt1!$J$14:$M$14</c:f>
              <c:strCache>
                <c:ptCount val="4"/>
                <c:pt idx="0">
                  <c:v>SeqAn</c:v>
                </c:pt>
                <c:pt idx="1">
                  <c:v>NCBI</c:v>
                </c:pt>
                <c:pt idx="2">
                  <c:v>GGSEARCH</c:v>
                </c:pt>
                <c:pt idx="3">
                  <c:v>NEEDLE</c:v>
                </c:pt>
              </c:strCache>
            </c:strRef>
          </c:cat>
          <c:val>
            <c:numRef>
              <c:f>Blatt1!$J$15:$M$15</c:f>
              <c:numCache>
                <c:formatCode>0.00000</c:formatCode>
                <c:ptCount val="4"/>
                <c:pt idx="0" formatCode="General">
                  <c:v>1.311271666666667</c:v>
                </c:pt>
                <c:pt idx="1">
                  <c:v>1.004916666666667</c:v>
                </c:pt>
                <c:pt idx="2">
                  <c:v>1.967916666666667</c:v>
                </c:pt>
                <c:pt idx="3">
                  <c:v>9.48041666666667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23443392"/>
        <c:axId val="-2123441984"/>
      </c:barChart>
      <c:catAx>
        <c:axId val="-2123443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/>
                <a:cs typeface="Arial"/>
              </a:defRPr>
            </a:pPr>
            <a:endParaRPr lang="en-US"/>
          </a:p>
        </c:txPr>
        <c:crossAx val="-2123441984"/>
        <c:crosses val="autoZero"/>
        <c:auto val="1"/>
        <c:lblAlgn val="ctr"/>
        <c:lblOffset val="100"/>
        <c:noMultiLvlLbl val="0"/>
      </c:catAx>
      <c:valAx>
        <c:axId val="-212344198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de-DE" sz="1400"/>
                  <a:t>time [s]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/>
                <a:cs typeface="Arial"/>
              </a:defRPr>
            </a:pPr>
            <a:endParaRPr lang="en-US"/>
          </a:p>
        </c:txPr>
        <c:crossAx val="-212344339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>
                <a:solidFill>
                  <a:schemeClr val="tx1"/>
                </a:solidFill>
              </a:rPr>
              <a:t>Run time in sec (smaller</a:t>
            </a:r>
            <a:r>
              <a:rPr lang="en-US" b="1" baseline="0" dirty="0" smtClean="0">
                <a:solidFill>
                  <a:schemeClr val="tx1"/>
                </a:solidFill>
              </a:rPr>
              <a:t> is better)</a:t>
            </a:r>
            <a:endParaRPr lang="en-US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60065344730475"/>
          <c:y val="0.0473517550066003"/>
        </c:manualLayout>
      </c:layout>
      <c:overlay val="0"/>
      <c:spPr>
        <a:noFill/>
        <a:ln w="28575">
          <a:solidFill>
            <a:schemeClr val="accent2">
              <a:lumMod val="60000"/>
              <a:lumOff val="4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0604971964679757"/>
          <c:y val="0.0261847928995428"/>
          <c:w val="0.915846073856031"/>
          <c:h val="0.7456376365465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SSW</c:v>
                </c:pt>
              </c:strCache>
            </c:strRef>
          </c:tx>
          <c:spPr>
            <a:solidFill>
              <a:srgbClr val="FF7E66"/>
            </a:solidFill>
            <a:ln>
              <a:solidFill>
                <a:srgbClr val="FF7E66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DNA (37) </c:v>
                </c:pt>
                <c:pt idx="1">
                  <c:v>DNA (333) </c:v>
                </c:pt>
                <c:pt idx="2">
                  <c:v>DNA (673) </c:v>
                </c:pt>
                <c:pt idx="3">
                  <c:v>Prot (36)</c:v>
                </c:pt>
                <c:pt idx="4">
                  <c:v>Prot (302)</c:v>
                </c:pt>
                <c:pt idx="5">
                  <c:v>Prot (619)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7.0</c:v>
                </c:pt>
                <c:pt idx="1">
                  <c:v>71.0</c:v>
                </c:pt>
                <c:pt idx="2">
                  <c:v>202.0</c:v>
                </c:pt>
                <c:pt idx="3">
                  <c:v>34.0</c:v>
                </c:pt>
                <c:pt idx="4">
                  <c:v>615.0</c:v>
                </c:pt>
                <c:pt idx="5">
                  <c:v>1128.0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SeqAn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DNA (37) </c:v>
                </c:pt>
                <c:pt idx="1">
                  <c:v>DNA (333) </c:v>
                </c:pt>
                <c:pt idx="2">
                  <c:v>DNA (673) </c:v>
                </c:pt>
                <c:pt idx="3">
                  <c:v>Prot (36)</c:v>
                </c:pt>
                <c:pt idx="4">
                  <c:v>Prot (302)</c:v>
                </c:pt>
                <c:pt idx="5">
                  <c:v>Prot (619)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11.0</c:v>
                </c:pt>
                <c:pt idx="1">
                  <c:v>86.0</c:v>
                </c:pt>
                <c:pt idx="2">
                  <c:v>180.0</c:v>
                </c:pt>
                <c:pt idx="3">
                  <c:v>25.0</c:v>
                </c:pt>
                <c:pt idx="4">
                  <c:v>179.0</c:v>
                </c:pt>
                <c:pt idx="5">
                  <c:v>357.0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118606960"/>
        <c:axId val="-2118603744"/>
      </c:barChart>
      <c:catAx>
        <c:axId val="-211860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18603744"/>
        <c:crosses val="autoZero"/>
        <c:auto val="1"/>
        <c:lblAlgn val="ctr"/>
        <c:lblOffset val="100"/>
        <c:noMultiLvlLbl val="0"/>
      </c:catAx>
      <c:valAx>
        <c:axId val="-2118603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18606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5568156179121"/>
          <c:y val="0.523304723404933"/>
          <c:w val="0.279490864612797"/>
          <c:h val="0.0866966860204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D4CBA6-1538-3241-914A-FD79D672C05C}" type="doc">
      <dgm:prSet loTypeId="urn:microsoft.com/office/officeart/2005/8/layout/matrix1" loCatId="" qsTypeId="urn:microsoft.com/office/officeart/2005/8/quickstyle/3D7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B540AD2-76ED-E948-9E5C-B3E0EC8541A1}">
      <dgm:prSet phldrT="[Text]"/>
      <dgm:spPr>
        <a:solidFill>
          <a:srgbClr val="FF6600"/>
        </a:solidFill>
      </dgm:spPr>
      <dgm:t>
        <a:bodyPr/>
        <a:lstStyle/>
        <a:p>
          <a:r>
            <a:rPr lang="en-US" dirty="0" smtClean="0"/>
            <a:t>Reinert lab</a:t>
          </a:r>
          <a:endParaRPr lang="en-US" dirty="0"/>
        </a:p>
      </dgm:t>
    </dgm:pt>
    <dgm:pt modelId="{B3E2DC69-71A8-D242-9E78-6E3FAFEDCF46}" type="parTrans" cxnId="{973BBEFC-AE0B-6847-ADA4-719D7BA63A4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C540B34-8646-814A-9BA0-534040CCF0A0}" type="sibTrans" cxnId="{973BBEFC-AE0B-6847-ADA4-719D7BA63A4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35BA9D-6AA5-6947-BA6E-B6E98AE104C5}">
      <dgm:prSet phldrT="[Text]"/>
      <dgm:spPr>
        <a:solidFill>
          <a:srgbClr val="D1FF47"/>
        </a:solidFill>
      </dgm:spPr>
      <dgm:t>
        <a:bodyPr/>
        <a:lstStyle/>
        <a:p>
          <a:r>
            <a:rPr lang="en-US" dirty="0" smtClean="0"/>
            <a:t>Algorithm</a:t>
          </a:r>
        </a:p>
        <a:p>
          <a:r>
            <a:rPr lang="en-US" dirty="0" smtClean="0"/>
            <a:t>Development</a:t>
          </a:r>
        </a:p>
      </dgm:t>
    </dgm:pt>
    <dgm:pt modelId="{D4724C7F-5F3A-E248-887A-8A2A6957A906}" type="parTrans" cxnId="{A0C590D3-B5DD-4A4E-9EF5-E6B364BA8CA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90C9A59-856F-DF46-8F5B-F98181E42CA7}" type="sibTrans" cxnId="{A0C590D3-B5DD-4A4E-9EF5-E6B364BA8CA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B7475D8-9C02-5545-93E6-B2CF0BEE9301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dirty="0" smtClean="0"/>
            <a:t>Implementation</a:t>
          </a:r>
        </a:p>
        <a:p>
          <a:r>
            <a:rPr lang="en-US" dirty="0" smtClean="0"/>
            <a:t>of Software</a:t>
          </a:r>
          <a:endParaRPr lang="en-US" dirty="0"/>
        </a:p>
      </dgm:t>
    </dgm:pt>
    <dgm:pt modelId="{C0BAF0D9-3479-BB44-9463-C4F21DB7D59B}" type="parTrans" cxnId="{84CAAFD8-101F-1242-91DD-CABCCB4882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5C87FDE-546E-0B43-8C7A-EBED7ECB26ED}" type="sibTrans" cxnId="{84CAAFD8-101F-1242-91DD-CABCCB4882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F8FC2E1-C3CF-C645-AE42-64B2E1251E7E}">
      <dgm:prSet phldrT="[Text]" phldr="1"/>
      <dgm:spPr/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AD5EA546-54CD-4044-9516-2E74B5584EF9}" type="parTrans" cxnId="{0BB96483-5420-F44C-8F51-0CA7B6F5756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09EF872-D1D0-B345-862C-29B64A67C163}" type="sibTrans" cxnId="{0BB96483-5420-F44C-8F51-0CA7B6F5756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589843F-26DD-CF43-84C1-9FB58873BC79}">
      <dgm:prSet phldrT="[Text]" phldr="1"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6C68C9E-3840-C047-95CF-FC3DBDA78964}" type="parTrans" cxnId="{2C3BCAA9-CE4B-6046-8538-1AD2702D300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516CB4F-17B3-A340-ABD6-A2358B879849}" type="sibTrans" cxnId="{2C3BCAA9-CE4B-6046-8538-1AD2702D300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83523E7-5AFD-8347-96C1-C9BA677B227D}">
      <dgm:prSet phldrT="[Text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Biology</a:t>
          </a:r>
        </a:p>
        <a:p>
          <a:r>
            <a:rPr lang="en-US" dirty="0" smtClean="0"/>
            <a:t>(Proteomics,</a:t>
          </a:r>
        </a:p>
        <a:p>
          <a:r>
            <a:rPr lang="en-US" dirty="0" err="1" smtClean="0"/>
            <a:t>Metagenomics</a:t>
          </a:r>
          <a:r>
            <a:rPr lang="en-US" dirty="0" smtClean="0"/>
            <a:t>)</a:t>
          </a:r>
          <a:endParaRPr lang="en-US" dirty="0"/>
        </a:p>
      </dgm:t>
    </dgm:pt>
    <dgm:pt modelId="{58ABD73B-A937-954F-B70D-44F97568E042}" type="sibTrans" cxnId="{ADAF4D39-5539-BB42-8B45-683C1FC0CC6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92A3702-CF08-964D-A0AC-A9CA939E68A5}" type="parTrans" cxnId="{ADAF4D39-5539-BB42-8B45-683C1FC0CC6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C29DECD-C4EB-7D4F-AE3A-015C36487972}">
      <dgm:prSet phldrT="[Text]"/>
      <dgm:spPr>
        <a:solidFill>
          <a:srgbClr val="33E0D0"/>
        </a:solidFill>
      </dgm:spPr>
      <dgm:t>
        <a:bodyPr/>
        <a:lstStyle/>
        <a:p>
          <a:r>
            <a:rPr lang="en-US" smtClean="0"/>
            <a:t>Medical genomics</a:t>
          </a:r>
          <a:endParaRPr lang="en-US" dirty="0" smtClean="0"/>
        </a:p>
      </dgm:t>
    </dgm:pt>
    <dgm:pt modelId="{AE54AE24-674C-CC4E-8379-6308CB1B941F}" type="parTrans" cxnId="{EC81D4FC-4765-1146-BD34-ED6F3230C59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79899D3-F6CC-7644-B7F0-F2F36859F736}" type="sibTrans" cxnId="{EC81D4FC-4765-1146-BD34-ED6F3230C59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FD8B84D-9BCB-4442-98BD-D5F375BD5215}" type="pres">
      <dgm:prSet presAssocID="{AFD4CBA6-1538-3241-914A-FD79D672C05C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1615BC-8567-B84B-97DC-BAD3B9488FCD}" type="pres">
      <dgm:prSet presAssocID="{AFD4CBA6-1538-3241-914A-FD79D672C05C}" presName="matrix" presStyleCnt="0"/>
      <dgm:spPr/>
      <dgm:t>
        <a:bodyPr/>
        <a:lstStyle/>
        <a:p>
          <a:endParaRPr lang="en-US"/>
        </a:p>
      </dgm:t>
    </dgm:pt>
    <dgm:pt modelId="{5DD93077-A0B1-8E44-A7C3-7A45B3DBAA4A}" type="pres">
      <dgm:prSet presAssocID="{AFD4CBA6-1538-3241-914A-FD79D672C05C}" presName="tile1" presStyleLbl="node1" presStyleIdx="0" presStyleCnt="4"/>
      <dgm:spPr/>
      <dgm:t>
        <a:bodyPr/>
        <a:lstStyle/>
        <a:p>
          <a:endParaRPr lang="en-US"/>
        </a:p>
      </dgm:t>
    </dgm:pt>
    <dgm:pt modelId="{EEE95BA8-58FD-2647-9571-D6ABCA634A02}" type="pres">
      <dgm:prSet presAssocID="{AFD4CBA6-1538-3241-914A-FD79D672C05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625E5F-40CC-DB4A-8418-1D9CC8624DC0}" type="pres">
      <dgm:prSet presAssocID="{AFD4CBA6-1538-3241-914A-FD79D672C05C}" presName="tile2" presStyleLbl="node1" presStyleIdx="1" presStyleCnt="4"/>
      <dgm:spPr/>
      <dgm:t>
        <a:bodyPr/>
        <a:lstStyle/>
        <a:p>
          <a:endParaRPr lang="en-US"/>
        </a:p>
      </dgm:t>
    </dgm:pt>
    <dgm:pt modelId="{2F717A63-3655-294A-968E-1FE6CF604246}" type="pres">
      <dgm:prSet presAssocID="{AFD4CBA6-1538-3241-914A-FD79D672C05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A88F-477D-7648-AC81-6FD981FE61E3}" type="pres">
      <dgm:prSet presAssocID="{AFD4CBA6-1538-3241-914A-FD79D672C05C}" presName="tile3" presStyleLbl="node1" presStyleIdx="2" presStyleCnt="4"/>
      <dgm:spPr/>
      <dgm:t>
        <a:bodyPr/>
        <a:lstStyle/>
        <a:p>
          <a:endParaRPr lang="en-US"/>
        </a:p>
      </dgm:t>
    </dgm:pt>
    <dgm:pt modelId="{8B4F3661-83A9-1142-93F7-F1B82A42F21C}" type="pres">
      <dgm:prSet presAssocID="{AFD4CBA6-1538-3241-914A-FD79D672C05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D2155A-D69C-2841-AAC6-EA82893B5664}" type="pres">
      <dgm:prSet presAssocID="{AFD4CBA6-1538-3241-914A-FD79D672C05C}" presName="tile4" presStyleLbl="node1" presStyleIdx="3" presStyleCnt="4"/>
      <dgm:spPr/>
      <dgm:t>
        <a:bodyPr/>
        <a:lstStyle/>
        <a:p>
          <a:endParaRPr lang="en-US"/>
        </a:p>
      </dgm:t>
    </dgm:pt>
    <dgm:pt modelId="{6FF76DC2-FE6C-554F-AD9C-E17D91ECC300}" type="pres">
      <dgm:prSet presAssocID="{AFD4CBA6-1538-3241-914A-FD79D672C05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28A37F-465E-8C48-B38B-E601ADAEEA65}" type="pres">
      <dgm:prSet presAssocID="{AFD4CBA6-1538-3241-914A-FD79D672C05C}" presName="centerTile" presStyleLbl="fgShp" presStyleIdx="0" presStyleCnt="1" custScaleX="110312" custLinFactNeighborX="-836" custLinFactNeighborY="-67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3242B195-700C-8946-B7C7-972E72CB44E8}" type="presOf" srcId="{4135BA9D-6AA5-6947-BA6E-B6E98AE104C5}" destId="{EEE95BA8-58FD-2647-9571-D6ABCA634A02}" srcOrd="1" destOrd="0" presId="urn:microsoft.com/office/officeart/2005/8/layout/matrix1"/>
    <dgm:cxn modelId="{EC81D4FC-4765-1146-BD34-ED6F3230C591}" srcId="{2B540AD2-76ED-E948-9E5C-B3E0EC8541A1}" destId="{EC29DECD-C4EB-7D4F-AE3A-015C36487972}" srcOrd="3" destOrd="0" parTransId="{AE54AE24-674C-CC4E-8379-6308CB1B941F}" sibTransId="{579899D3-F6CC-7644-B7F0-F2F36859F736}"/>
    <dgm:cxn modelId="{84CAAFD8-101F-1242-91DD-CABCCB488230}" srcId="{2B540AD2-76ED-E948-9E5C-B3E0EC8541A1}" destId="{9B7475D8-9C02-5545-93E6-B2CF0BEE9301}" srcOrd="1" destOrd="0" parTransId="{C0BAF0D9-3479-BB44-9463-C4F21DB7D59B}" sibTransId="{35C87FDE-546E-0B43-8C7A-EBED7ECB26ED}"/>
    <dgm:cxn modelId="{E8B03F4F-EA25-4D4B-A6A7-2091731965DD}" type="presOf" srcId="{9B7475D8-9C02-5545-93E6-B2CF0BEE9301}" destId="{2F717A63-3655-294A-968E-1FE6CF604246}" srcOrd="1" destOrd="0" presId="urn:microsoft.com/office/officeart/2005/8/layout/matrix1"/>
    <dgm:cxn modelId="{301D98ED-9A04-344A-8115-77E12FA1CDE0}" type="presOf" srcId="{EC29DECD-C4EB-7D4F-AE3A-015C36487972}" destId="{DCD2155A-D69C-2841-AAC6-EA82893B5664}" srcOrd="0" destOrd="0" presId="urn:microsoft.com/office/officeart/2005/8/layout/matrix1"/>
    <dgm:cxn modelId="{B7AAE638-7FDF-B340-9E98-0C9B03E8D0F9}" type="presOf" srcId="{9B7475D8-9C02-5545-93E6-B2CF0BEE9301}" destId="{F7625E5F-40CC-DB4A-8418-1D9CC8624DC0}" srcOrd="0" destOrd="0" presId="urn:microsoft.com/office/officeart/2005/8/layout/matrix1"/>
    <dgm:cxn modelId="{973BBEFC-AE0B-6847-ADA4-719D7BA63A4B}" srcId="{AFD4CBA6-1538-3241-914A-FD79D672C05C}" destId="{2B540AD2-76ED-E948-9E5C-B3E0EC8541A1}" srcOrd="0" destOrd="0" parTransId="{B3E2DC69-71A8-D242-9E78-6E3FAFEDCF46}" sibTransId="{1C540B34-8646-814A-9BA0-534040CCF0A0}"/>
    <dgm:cxn modelId="{0D5A650A-95C4-6C46-851A-5A598EC988E3}" type="presOf" srcId="{EC29DECD-C4EB-7D4F-AE3A-015C36487972}" destId="{6FF76DC2-FE6C-554F-AD9C-E17D91ECC300}" srcOrd="1" destOrd="0" presId="urn:microsoft.com/office/officeart/2005/8/layout/matrix1"/>
    <dgm:cxn modelId="{3A33C2EF-FC10-DB41-9071-961BF2312D6F}" type="presOf" srcId="{583523E7-5AFD-8347-96C1-C9BA677B227D}" destId="{DDA8A88F-477D-7648-AC81-6FD981FE61E3}" srcOrd="0" destOrd="0" presId="urn:microsoft.com/office/officeart/2005/8/layout/matrix1"/>
    <dgm:cxn modelId="{0BB96483-5420-F44C-8F51-0CA7B6F5756D}" srcId="{2B540AD2-76ED-E948-9E5C-B3E0EC8541A1}" destId="{1F8FC2E1-C3CF-C645-AE42-64B2E1251E7E}" srcOrd="4" destOrd="0" parTransId="{AD5EA546-54CD-4044-9516-2E74B5584EF9}" sibTransId="{809EF872-D1D0-B345-862C-29B64A67C163}"/>
    <dgm:cxn modelId="{812B1DD4-EFFC-7C4E-9486-A8819CA7B52F}" type="presOf" srcId="{4135BA9D-6AA5-6947-BA6E-B6E98AE104C5}" destId="{5DD93077-A0B1-8E44-A7C3-7A45B3DBAA4A}" srcOrd="0" destOrd="0" presId="urn:microsoft.com/office/officeart/2005/8/layout/matrix1"/>
    <dgm:cxn modelId="{260C8E35-49D3-504F-AA49-71E9FF7BE781}" type="presOf" srcId="{583523E7-5AFD-8347-96C1-C9BA677B227D}" destId="{8B4F3661-83A9-1142-93F7-F1B82A42F21C}" srcOrd="1" destOrd="0" presId="urn:microsoft.com/office/officeart/2005/8/layout/matrix1"/>
    <dgm:cxn modelId="{731A072D-2670-A64D-B52F-6BF937DE4514}" type="presOf" srcId="{AFD4CBA6-1538-3241-914A-FD79D672C05C}" destId="{0FD8B84D-9BCB-4442-98BD-D5F375BD5215}" srcOrd="0" destOrd="0" presId="urn:microsoft.com/office/officeart/2005/8/layout/matrix1"/>
    <dgm:cxn modelId="{A0C590D3-B5DD-4A4E-9EF5-E6B364BA8CA0}" srcId="{2B540AD2-76ED-E948-9E5C-B3E0EC8541A1}" destId="{4135BA9D-6AA5-6947-BA6E-B6E98AE104C5}" srcOrd="0" destOrd="0" parTransId="{D4724C7F-5F3A-E248-887A-8A2A6957A906}" sibTransId="{A90C9A59-856F-DF46-8F5B-F98181E42CA7}"/>
    <dgm:cxn modelId="{2C3BCAA9-CE4B-6046-8538-1AD2702D3004}" srcId="{2B540AD2-76ED-E948-9E5C-B3E0EC8541A1}" destId="{7589843F-26DD-CF43-84C1-9FB58873BC79}" srcOrd="5" destOrd="0" parTransId="{76C68C9E-3840-C047-95CF-FC3DBDA78964}" sibTransId="{B516CB4F-17B3-A340-ABD6-A2358B879849}"/>
    <dgm:cxn modelId="{ADAF4D39-5539-BB42-8B45-683C1FC0CC64}" srcId="{2B540AD2-76ED-E948-9E5C-B3E0EC8541A1}" destId="{583523E7-5AFD-8347-96C1-C9BA677B227D}" srcOrd="2" destOrd="0" parTransId="{892A3702-CF08-964D-A0AC-A9CA939E68A5}" sibTransId="{58ABD73B-A937-954F-B70D-44F97568E042}"/>
    <dgm:cxn modelId="{E5714ABD-7030-4544-9091-2657294B7499}" type="presOf" srcId="{2B540AD2-76ED-E948-9E5C-B3E0EC8541A1}" destId="{0228A37F-465E-8C48-B38B-E601ADAEEA65}" srcOrd="0" destOrd="0" presId="urn:microsoft.com/office/officeart/2005/8/layout/matrix1"/>
    <dgm:cxn modelId="{7F78F0B2-7A0F-EA43-8365-7A08AA60E21A}" type="presParOf" srcId="{0FD8B84D-9BCB-4442-98BD-D5F375BD5215}" destId="{531615BC-8567-B84B-97DC-BAD3B9488FCD}" srcOrd="0" destOrd="0" presId="urn:microsoft.com/office/officeart/2005/8/layout/matrix1"/>
    <dgm:cxn modelId="{B580A944-B6CE-3F46-A6E2-76C9498385EA}" type="presParOf" srcId="{531615BC-8567-B84B-97DC-BAD3B9488FCD}" destId="{5DD93077-A0B1-8E44-A7C3-7A45B3DBAA4A}" srcOrd="0" destOrd="0" presId="urn:microsoft.com/office/officeart/2005/8/layout/matrix1"/>
    <dgm:cxn modelId="{46183557-5968-A04B-A7A5-6628492AAE94}" type="presParOf" srcId="{531615BC-8567-B84B-97DC-BAD3B9488FCD}" destId="{EEE95BA8-58FD-2647-9571-D6ABCA634A02}" srcOrd="1" destOrd="0" presId="urn:microsoft.com/office/officeart/2005/8/layout/matrix1"/>
    <dgm:cxn modelId="{F3CAECA8-0D17-AD49-B919-C029BCA093B3}" type="presParOf" srcId="{531615BC-8567-B84B-97DC-BAD3B9488FCD}" destId="{F7625E5F-40CC-DB4A-8418-1D9CC8624DC0}" srcOrd="2" destOrd="0" presId="urn:microsoft.com/office/officeart/2005/8/layout/matrix1"/>
    <dgm:cxn modelId="{6EE8B8E4-0D31-3648-95A1-C7571EB79659}" type="presParOf" srcId="{531615BC-8567-B84B-97DC-BAD3B9488FCD}" destId="{2F717A63-3655-294A-968E-1FE6CF604246}" srcOrd="3" destOrd="0" presId="urn:microsoft.com/office/officeart/2005/8/layout/matrix1"/>
    <dgm:cxn modelId="{BE0C4224-7DAD-FC46-B0E6-D9F06BC51F37}" type="presParOf" srcId="{531615BC-8567-B84B-97DC-BAD3B9488FCD}" destId="{DDA8A88F-477D-7648-AC81-6FD981FE61E3}" srcOrd="4" destOrd="0" presId="urn:microsoft.com/office/officeart/2005/8/layout/matrix1"/>
    <dgm:cxn modelId="{730C622D-6158-D34D-A7D1-B8CC6D9773B3}" type="presParOf" srcId="{531615BC-8567-B84B-97DC-BAD3B9488FCD}" destId="{8B4F3661-83A9-1142-93F7-F1B82A42F21C}" srcOrd="5" destOrd="0" presId="urn:microsoft.com/office/officeart/2005/8/layout/matrix1"/>
    <dgm:cxn modelId="{1F32635B-7C33-9440-8F40-DDA33CF26A50}" type="presParOf" srcId="{531615BC-8567-B84B-97DC-BAD3B9488FCD}" destId="{DCD2155A-D69C-2841-AAC6-EA82893B5664}" srcOrd="6" destOrd="0" presId="urn:microsoft.com/office/officeart/2005/8/layout/matrix1"/>
    <dgm:cxn modelId="{2B6A2307-CA5B-AF46-BE27-D0641EA78931}" type="presParOf" srcId="{531615BC-8567-B84B-97DC-BAD3B9488FCD}" destId="{6FF76DC2-FE6C-554F-AD9C-E17D91ECC300}" srcOrd="7" destOrd="0" presId="urn:microsoft.com/office/officeart/2005/8/layout/matrix1"/>
    <dgm:cxn modelId="{840792E7-8822-0A4A-A048-2F65119C9D09}" type="presParOf" srcId="{0FD8B84D-9BCB-4442-98BD-D5F375BD5215}" destId="{0228A37F-465E-8C48-B38B-E601ADAEEA65}" srcOrd="1" destOrd="0" presId="urn:microsoft.com/office/officeart/2005/8/layout/matrix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D93077-A0B1-8E44-A7C3-7A45B3DBAA4A}">
      <dsp:nvSpPr>
        <dsp:cNvPr id="0" name=""/>
        <dsp:cNvSpPr/>
      </dsp:nvSpPr>
      <dsp:spPr>
        <a:xfrm rot="16200000">
          <a:off x="500221" y="-500221"/>
          <a:ext cx="2944904" cy="3945348"/>
        </a:xfrm>
        <a:prstGeom prst="round1Rect">
          <a:avLst/>
        </a:prstGeom>
        <a:solidFill>
          <a:srgbClr val="D1FF4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Algorithm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Development</a:t>
          </a:r>
        </a:p>
      </dsp:txBody>
      <dsp:txXfrm rot="5400000">
        <a:off x="-1" y="1"/>
        <a:ext cx="3945348" cy="2208678"/>
      </dsp:txXfrm>
    </dsp:sp>
    <dsp:sp modelId="{F7625E5F-40CC-DB4A-8418-1D9CC8624DC0}">
      <dsp:nvSpPr>
        <dsp:cNvPr id="0" name=""/>
        <dsp:cNvSpPr/>
      </dsp:nvSpPr>
      <dsp:spPr>
        <a:xfrm>
          <a:off x="3945348" y="0"/>
          <a:ext cx="3945348" cy="2944904"/>
        </a:xfrm>
        <a:prstGeom prst="round1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Implementation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of Software</a:t>
          </a:r>
          <a:endParaRPr lang="en-US" sz="3400" kern="1200" dirty="0"/>
        </a:p>
      </dsp:txBody>
      <dsp:txXfrm>
        <a:off x="3945348" y="0"/>
        <a:ext cx="3945348" cy="2208678"/>
      </dsp:txXfrm>
    </dsp:sp>
    <dsp:sp modelId="{DDA8A88F-477D-7648-AC81-6FD981FE61E3}">
      <dsp:nvSpPr>
        <dsp:cNvPr id="0" name=""/>
        <dsp:cNvSpPr/>
      </dsp:nvSpPr>
      <dsp:spPr>
        <a:xfrm rot="10800000">
          <a:off x="0" y="2944904"/>
          <a:ext cx="3945348" cy="2944904"/>
        </a:xfrm>
        <a:prstGeom prst="round1Rect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Biology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(Proteomics,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err="1" smtClean="0"/>
            <a:t>Metagenomics</a:t>
          </a:r>
          <a:r>
            <a:rPr lang="en-US" sz="3400" kern="1200" dirty="0" smtClean="0"/>
            <a:t>)</a:t>
          </a:r>
          <a:endParaRPr lang="en-US" sz="3400" kern="1200" dirty="0"/>
        </a:p>
      </dsp:txBody>
      <dsp:txXfrm rot="10800000">
        <a:off x="0" y="3681130"/>
        <a:ext cx="3945348" cy="2208678"/>
      </dsp:txXfrm>
    </dsp:sp>
    <dsp:sp modelId="{DCD2155A-D69C-2841-AAC6-EA82893B5664}">
      <dsp:nvSpPr>
        <dsp:cNvPr id="0" name=""/>
        <dsp:cNvSpPr/>
      </dsp:nvSpPr>
      <dsp:spPr>
        <a:xfrm rot="5400000">
          <a:off x="4445569" y="2444682"/>
          <a:ext cx="2944904" cy="3945348"/>
        </a:xfrm>
        <a:prstGeom prst="round1Rect">
          <a:avLst/>
        </a:prstGeom>
        <a:solidFill>
          <a:srgbClr val="33E0D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smtClean="0"/>
            <a:t>Medical genomics</a:t>
          </a:r>
          <a:endParaRPr lang="en-US" sz="3400" kern="1200" dirty="0" smtClean="0"/>
        </a:p>
      </dsp:txBody>
      <dsp:txXfrm rot="-5400000">
        <a:off x="3945347" y="3681130"/>
        <a:ext cx="3945348" cy="2208678"/>
      </dsp:txXfrm>
    </dsp:sp>
    <dsp:sp modelId="{0228A37F-465E-8C48-B38B-E601ADAEEA65}">
      <dsp:nvSpPr>
        <dsp:cNvPr id="0" name=""/>
        <dsp:cNvSpPr/>
      </dsp:nvSpPr>
      <dsp:spPr>
        <a:xfrm>
          <a:off x="2619900" y="2198798"/>
          <a:ext cx="2611315" cy="1472452"/>
        </a:xfrm>
        <a:prstGeom prst="roundRect">
          <a:avLst/>
        </a:prstGeom>
        <a:solidFill>
          <a:srgbClr val="FF6600"/>
        </a:solidFill>
        <a:ln>
          <a:noFill/>
        </a:ln>
        <a:effectLst/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Reinert lab</a:t>
          </a:r>
          <a:endParaRPr lang="en-US" sz="3400" kern="1200" dirty="0"/>
        </a:p>
      </dsp:txBody>
      <dsp:txXfrm>
        <a:off x="2691779" y="2270677"/>
        <a:ext cx="2467557" cy="1328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4757" tIns="47378" rIns="94757" bIns="47378" numCol="1" anchor="t" anchorCtr="0" compatLnSpc="1">
            <a:prstTxWarp prst="textNoShape">
              <a:avLst/>
            </a:prstTxWarp>
          </a:bodyPr>
          <a:lstStyle>
            <a:lvl1pPr defTabSz="947738" eaLnBrk="1" hangingPunct="1">
              <a:defRPr sz="1200">
                <a:solidFill>
                  <a:srgbClr val="00245B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4757" tIns="47378" rIns="94757" bIns="47378" numCol="1" anchor="t" anchorCtr="0" compatLnSpc="1">
            <a:prstTxWarp prst="textNoShape">
              <a:avLst/>
            </a:prstTxWarp>
          </a:bodyPr>
          <a:lstStyle>
            <a:lvl1pPr algn="r" defTabSz="947738" eaLnBrk="1" hangingPunct="1">
              <a:defRPr sz="1200">
                <a:solidFill>
                  <a:srgbClr val="00245B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4757" tIns="47378" rIns="94757" bIns="47378" numCol="1" anchor="b" anchorCtr="0" compatLnSpc="1">
            <a:prstTxWarp prst="textNoShape">
              <a:avLst/>
            </a:prstTxWarp>
          </a:bodyPr>
          <a:lstStyle>
            <a:lvl1pPr defTabSz="947738" eaLnBrk="1" hangingPunct="1">
              <a:defRPr sz="1200">
                <a:solidFill>
                  <a:srgbClr val="00245B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4757" tIns="47378" rIns="94757" bIns="47378" numCol="1" anchor="b" anchorCtr="0" compatLnSpc="1">
            <a:prstTxWarp prst="textNoShape">
              <a:avLst/>
            </a:prstTxWarp>
          </a:bodyPr>
          <a:lstStyle>
            <a:lvl1pPr algn="r" defTabSz="947738" eaLnBrk="1" hangingPunct="1">
              <a:defRPr sz="1200">
                <a:solidFill>
                  <a:srgbClr val="00245B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4386300B-C214-4045-B513-2B6B1E74822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76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7" tIns="47378" rIns="94757" bIns="47378" numCol="1" anchor="t" anchorCtr="0" compatLnSpc="1">
            <a:prstTxWarp prst="textNoShape">
              <a:avLst/>
            </a:prstTxWarp>
          </a:bodyPr>
          <a:lstStyle>
            <a:lvl1pPr defTabSz="947738" eaLnBrk="1" hangingPunct="1"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7" tIns="47378" rIns="94757" bIns="47378" numCol="1" anchor="t" anchorCtr="0" compatLnSpc="1">
            <a:prstTxWarp prst="textNoShape">
              <a:avLst/>
            </a:prstTxWarp>
          </a:bodyPr>
          <a:lstStyle>
            <a:lvl1pPr algn="r" defTabSz="947738" eaLnBrk="1" hangingPunct="1"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6512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7" tIns="47378" rIns="94757" bIns="473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7" tIns="47378" rIns="94757" bIns="47378" numCol="1" anchor="b" anchorCtr="0" compatLnSpc="1">
            <a:prstTxWarp prst="textNoShape">
              <a:avLst/>
            </a:prstTxWarp>
          </a:bodyPr>
          <a:lstStyle>
            <a:lvl1pPr defTabSz="94773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7" tIns="47378" rIns="94757" bIns="47378" numCol="1" anchor="b" anchorCtr="0" compatLnSpc="1">
            <a:prstTxWarp prst="textNoShape">
              <a:avLst/>
            </a:prstTxWarp>
          </a:bodyPr>
          <a:lstStyle>
            <a:lvl1pPr algn="r" defTabSz="94773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ABCA902-51D0-4602-B06E-7B2FCFF5FAD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0349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9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2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6512" cy="3836988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473822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21473395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873868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260582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75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62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1786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7475971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15" indent="-185715">
              <a:buFontTx/>
              <a:buChar char="-"/>
            </a:pPr>
            <a:r>
              <a:rPr lang="de-DE" dirty="0" smtClean="0"/>
              <a:t>CDFGDC</a:t>
            </a:r>
          </a:p>
          <a:p>
            <a:pPr marL="185715" indent="-185715">
              <a:buFontTx/>
              <a:buChar char="-"/>
            </a:pPr>
            <a:r>
              <a:rPr lang="de-DE" dirty="0" smtClean="0"/>
              <a:t>CDEFGAHGC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F6B1-A7C0-4C4B-B0A9-AE28F2202AFE}" type="slidenum">
              <a:rPr lang="de-DE" smtClean="0">
                <a:solidFill>
                  <a:prstClr val="black"/>
                </a:solidFill>
                <a:latin typeface="Calibri"/>
              </a:rPr>
              <a:pPr/>
              <a:t>64</a:t>
            </a:fld>
            <a:endParaRPr lang="de-DE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9371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15" indent="-185715">
              <a:buFontTx/>
              <a:buChar char="-"/>
            </a:pPr>
            <a:r>
              <a:rPr lang="de-DE" dirty="0" smtClean="0"/>
              <a:t>CDFGDC</a:t>
            </a:r>
          </a:p>
          <a:p>
            <a:pPr marL="185715" indent="-185715">
              <a:buFontTx/>
              <a:buChar char="-"/>
            </a:pPr>
            <a:r>
              <a:rPr lang="de-DE" dirty="0" smtClean="0"/>
              <a:t>CDEFGAHGC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F6B1-A7C0-4C4B-B0A9-AE28F2202AFE}" type="slidenum">
              <a:rPr lang="de-DE" smtClean="0">
                <a:solidFill>
                  <a:prstClr val="black"/>
                </a:solidFill>
                <a:latin typeface="Calibri"/>
              </a:rPr>
              <a:pPr/>
              <a:t>65</a:t>
            </a:fld>
            <a:endParaRPr lang="de-DE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93710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15" indent="-185715">
              <a:buFontTx/>
              <a:buChar char="-"/>
            </a:pPr>
            <a:r>
              <a:rPr lang="de-DE" dirty="0" err="1" smtClean="0"/>
              <a:t>ViewToSourcePosition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Row1</a:t>
            </a:r>
          </a:p>
          <a:p>
            <a:pPr marL="185715" indent="-185715">
              <a:buFontTx/>
              <a:buChar char="-"/>
            </a:pPr>
            <a:r>
              <a:rPr lang="de-DE" baseline="0" dirty="0" err="1" smtClean="0"/>
              <a:t>toSourcePosition</a:t>
            </a:r>
            <a:r>
              <a:rPr lang="de-DE" baseline="0" dirty="0" smtClean="0"/>
              <a:t>(</a:t>
            </a:r>
            <a:r>
              <a:rPr lang="de-DE" baseline="0" dirty="0" err="1" smtClean="0"/>
              <a:t>row,pos</a:t>
            </a:r>
            <a:r>
              <a:rPr lang="de-DE" baseline="0" dirty="0" smtClean="0"/>
              <a:t>)</a:t>
            </a:r>
          </a:p>
          <a:p>
            <a:pPr marL="185715" indent="-185715">
              <a:buFontTx/>
              <a:buChar char="-"/>
            </a:pPr>
            <a:r>
              <a:rPr lang="de-DE" baseline="0" dirty="0" err="1" smtClean="0"/>
              <a:t>SourceToViewPosition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Row1</a:t>
            </a:r>
          </a:p>
          <a:p>
            <a:pPr marL="185715" indent="-185715">
              <a:buFontTx/>
              <a:buChar char="-"/>
            </a:pPr>
            <a:r>
              <a:rPr lang="de-DE" baseline="0" dirty="0" err="1" smtClean="0"/>
              <a:t>toViewPosition</a:t>
            </a:r>
            <a:r>
              <a:rPr lang="de-DE" baseline="0" dirty="0" smtClean="0"/>
              <a:t>(</a:t>
            </a:r>
            <a:r>
              <a:rPr lang="de-DE" baseline="0" dirty="0" err="1" smtClean="0"/>
              <a:t>row,pos</a:t>
            </a:r>
            <a:r>
              <a:rPr lang="de-DE" baseline="0" smtClean="0"/>
              <a:t>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F6B1-A7C0-4C4B-B0A9-AE28F2202AFE}" type="slidenum">
              <a:rPr lang="de-DE" smtClean="0"/>
              <a:pPr/>
              <a:t>66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371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7850256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- Can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used</a:t>
            </a:r>
            <a:r>
              <a:rPr lang="de-DE" dirty="0" smtClean="0"/>
              <a:t> </a:t>
            </a:r>
            <a:r>
              <a:rPr lang="de-DE" dirty="0" err="1" smtClean="0"/>
              <a:t>like</a:t>
            </a:r>
            <a:r>
              <a:rPr lang="de-DE" dirty="0" smtClean="0"/>
              <a:t> </a:t>
            </a:r>
            <a:r>
              <a:rPr lang="de-DE" dirty="0" err="1" smtClean="0"/>
              <a:t>strings</a:t>
            </a:r>
            <a:endParaRPr lang="de-DE" dirty="0" smtClean="0"/>
          </a:p>
          <a:p>
            <a:r>
              <a:rPr lang="de-DE" dirty="0" smtClean="0"/>
              <a:t>-  </a:t>
            </a:r>
            <a:r>
              <a:rPr lang="de-DE" dirty="0" err="1" smtClean="0"/>
              <a:t>Modifieres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nested</a:t>
            </a:r>
            <a:r>
              <a:rPr lang="de-DE" dirty="0" smtClean="0"/>
              <a:t>, </a:t>
            </a:r>
            <a:r>
              <a:rPr lang="de-DE" dirty="0" err="1" smtClean="0"/>
              <a:t>e.g</a:t>
            </a:r>
            <a:r>
              <a:rPr lang="de-DE" dirty="0" smtClean="0"/>
              <a:t> </a:t>
            </a:r>
            <a:r>
              <a:rPr lang="de-DE" dirty="0" err="1" smtClean="0"/>
              <a:t>reverse</a:t>
            </a:r>
            <a:r>
              <a:rPr lang="de-DE" dirty="0" smtClean="0"/>
              <a:t> </a:t>
            </a:r>
            <a:r>
              <a:rPr lang="de-DE" dirty="0" err="1" smtClean="0"/>
              <a:t>complement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F6B1-A7C0-4C4B-B0A9-AE28F2202AFE}" type="slidenum">
              <a:rPr lang="de-DE" smtClean="0"/>
              <a:pPr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3710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68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3936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70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5144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5978166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2218005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6890427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557914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6037630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5848282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970907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9807366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142068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Here you can see</a:t>
            </a:r>
            <a:r>
              <a:rPr lang="en-US" sz="1800" baseline="0" dirty="0" smtClean="0"/>
              <a:t> the differences between actual code that invokes a finder on an index.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96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0368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Here you can see</a:t>
            </a:r>
            <a:r>
              <a:rPr lang="en-US" sz="1800" baseline="0" dirty="0" smtClean="0"/>
              <a:t> the differences between actual code that invokes a finder on an index.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97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0368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Here you can see</a:t>
            </a:r>
            <a:r>
              <a:rPr lang="en-US" sz="1800" baseline="0" dirty="0" smtClean="0"/>
              <a:t> the differences between actual code that invokes a finder on an index.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98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0368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Here you can see</a:t>
            </a:r>
            <a:r>
              <a:rPr lang="en-US" sz="1800" baseline="0" dirty="0" smtClean="0"/>
              <a:t> the differences between actual code that invokes a finder on an index.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99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0368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Here you can see</a:t>
            </a:r>
            <a:r>
              <a:rPr lang="en-US" sz="1800" baseline="0" dirty="0" smtClean="0"/>
              <a:t> the differences between actual code that invokes a finder on an index.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100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03680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102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17201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6512" cy="3836988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389965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588005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 baseline="-25000">
                <a:solidFill>
                  <a:schemeClr val="bg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72297" indent="-297037" eaLnBrk="0" hangingPunct="0">
              <a:defRPr sz="25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2pPr>
            <a:lvl3pPr marL="1188149" indent="-237630" eaLnBrk="0" hangingPunct="0">
              <a:defRPr sz="25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3pPr>
            <a:lvl4pPr marL="1663408" indent="-237630" eaLnBrk="0" hangingPunct="0">
              <a:defRPr sz="25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4pPr>
            <a:lvl5pPr marL="2138667" indent="-237630" eaLnBrk="0" hangingPunct="0">
              <a:defRPr sz="25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5pPr>
            <a:lvl6pPr marL="2613927" indent="-237630" eaLnBrk="0" fontAlgn="base" hangingPunct="0">
              <a:spcBef>
                <a:spcPct val="0"/>
              </a:spcBef>
              <a:spcAft>
                <a:spcPct val="0"/>
              </a:spcAft>
              <a:defRPr sz="25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6pPr>
            <a:lvl7pPr marL="3089186" indent="-237630" eaLnBrk="0" fontAlgn="base" hangingPunct="0">
              <a:spcBef>
                <a:spcPct val="0"/>
              </a:spcBef>
              <a:spcAft>
                <a:spcPct val="0"/>
              </a:spcAft>
              <a:defRPr sz="25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7pPr>
            <a:lvl8pPr marL="3564446" indent="-237630" eaLnBrk="0" fontAlgn="base" hangingPunct="0">
              <a:spcBef>
                <a:spcPct val="0"/>
              </a:spcBef>
              <a:spcAft>
                <a:spcPct val="0"/>
              </a:spcAft>
              <a:defRPr sz="25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8pPr>
            <a:lvl9pPr marL="4039705" indent="-237630" eaLnBrk="0" fontAlgn="base" hangingPunct="0">
              <a:spcBef>
                <a:spcPct val="0"/>
              </a:spcBef>
              <a:spcAft>
                <a:spcPct val="0"/>
              </a:spcAft>
              <a:defRPr sz="25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9pPr>
          </a:lstStyle>
          <a:p>
            <a:fld id="{0990BBE6-E339-0148-8E60-857CCED9D2B7}" type="slidenum">
              <a:rPr lang="en-US" sz="1200" baseline="0">
                <a:solidFill>
                  <a:srgbClr val="000000"/>
                </a:solidFill>
                <a:latin typeface="Times New Roman" charset="0"/>
              </a:rPr>
              <a:pPr/>
              <a:t>21</a:t>
            </a:fld>
            <a:endParaRPr lang="en-US" sz="1200" baseline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de-DE" sz="1000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19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23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914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BCA902-51D0-4602-B06E-7B2FCFF5FAD7}" type="slidenum">
              <a:rPr lang="de-DE" smtClean="0"/>
              <a:pPr>
                <a:defRPr/>
              </a:pPr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8453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D2B79A-1EAB-3843-B5A8-6AA9725C069D}" type="slidenum">
              <a:rPr lang="en-US">
                <a:solidFill>
                  <a:srgbClr val="000000"/>
                </a:solidFill>
              </a:rPr>
              <a:pPr/>
              <a:t>47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6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6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163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34649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tiff"/><Relationship Id="rId6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1555" y="203066"/>
            <a:ext cx="5602718" cy="428625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357640"/>
            <a:ext cx="8229600" cy="4052359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Arial"/>
              <a:buChar char="•"/>
              <a:defRPr sz="2400"/>
            </a:lvl2pPr>
          </a:lstStyle>
          <a:p>
            <a:pPr lvl="0"/>
            <a:r>
              <a:rPr lang="x-none" dirty="0" smtClean="0"/>
              <a:t>Mastertextformat bearbeiten</a:t>
            </a:r>
          </a:p>
          <a:p>
            <a:pPr lvl="1"/>
            <a:r>
              <a:rPr lang="x-none" dirty="0" smtClean="0"/>
              <a:t>Zweite Ebene</a:t>
            </a:r>
          </a:p>
          <a:p>
            <a:pPr lvl="2"/>
            <a:r>
              <a:rPr lang="x-none" dirty="0" smtClean="0"/>
              <a:t>Dritte Ebene</a:t>
            </a:r>
          </a:p>
          <a:p>
            <a:pPr lvl="3"/>
            <a:r>
              <a:rPr lang="x-none" dirty="0" smtClean="0"/>
              <a:t>Vierte Ebene</a:t>
            </a:r>
          </a:p>
          <a:p>
            <a:pPr lvl="4"/>
            <a:r>
              <a:rPr lang="x-none" dirty="0" smtClean="0"/>
              <a:t>Fünfte Ebene</a:t>
            </a:r>
            <a:endParaRPr lang="de-DE" dirty="0"/>
          </a:p>
        </p:txBody>
      </p:sp>
      <p:cxnSp>
        <p:nvCxnSpPr>
          <p:cNvPr id="7" name="Gerade Verbindung 6"/>
          <p:cNvCxnSpPr/>
          <p:nvPr userDrawn="1"/>
        </p:nvCxnSpPr>
        <p:spPr>
          <a:xfrm>
            <a:off x="0" y="917147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439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 flipV="1">
            <a:off x="-103492" y="5771991"/>
            <a:ext cx="9512333" cy="45719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D8CCFCBE-688A-514D-8967-73E745842E4D}" type="datetimeFigureOut">
              <a:rPr lang="de-DE" smtClean="0">
                <a:solidFill>
                  <a:prstClr val="black"/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29.03.16</a:t>
            </a:fld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0A00B160-6F82-8E43-BB2E-B99DCD2E74ED}" type="slidenum">
              <a:rPr lang="de-DE" smtClean="0">
                <a:solidFill>
                  <a:prstClr val="black"/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8171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 flipV="1">
            <a:off x="-103492" y="5771991"/>
            <a:ext cx="9512333" cy="45719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D8CCFCBE-688A-514D-8967-73E745842E4D}" type="datetimeFigureOut">
              <a:rPr lang="de-DE" smtClean="0">
                <a:solidFill>
                  <a:prstClr val="black"/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29.03.16</a:t>
            </a:fld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0A00B160-6F82-8E43-BB2E-B99DCD2E74ED}" type="slidenum">
              <a:rPr lang="de-DE" smtClean="0">
                <a:solidFill>
                  <a:prstClr val="black"/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905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93881" y="4888568"/>
            <a:ext cx="6467475" cy="1057275"/>
          </a:xfrm>
        </p:spPr>
        <p:txBody>
          <a:bodyPr lIns="360000"/>
          <a:lstStyle>
            <a:lvl1pPr>
              <a:defRPr sz="2000" b="1" smtClean="0">
                <a:solidFill>
                  <a:srgbClr val="0066CC"/>
                </a:solidFill>
              </a:defRPr>
            </a:lvl1pPr>
          </a:lstStyle>
          <a:p>
            <a:r>
              <a:rPr lang="x-none" dirty="0" smtClean="0"/>
              <a:t>Master-Untertitelformat bearbeiten</a:t>
            </a:r>
            <a:endParaRPr lang="de-DE" dirty="0" smtClean="0"/>
          </a:p>
        </p:txBody>
      </p:sp>
      <p:sp>
        <p:nvSpPr>
          <p:cNvPr id="4506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80924" y="3162797"/>
            <a:ext cx="6477000" cy="1470025"/>
          </a:xfrm>
        </p:spPr>
        <p:txBody>
          <a:bodyPr lIns="360000" anchor="t"/>
          <a:lstStyle>
            <a:lvl1pPr>
              <a:lnSpc>
                <a:spcPct val="100000"/>
              </a:lnSpc>
              <a:defRPr sz="3600" smtClean="0"/>
            </a:lvl1pPr>
          </a:lstStyle>
          <a:p>
            <a:r>
              <a:rPr lang="x-none" smtClean="0"/>
              <a:t>Mastertitelformat bearbeiten</a:t>
            </a:r>
            <a:endParaRPr lang="de-DE" smtClean="0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60352" y="295275"/>
            <a:ext cx="4321175" cy="28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65000"/>
              </a:lnSpc>
              <a:spcBef>
                <a:spcPct val="50000"/>
              </a:spcBef>
            </a:pPr>
            <a:r>
              <a:rPr lang="de-DE" sz="1000" b="1" dirty="0" smtClean="0">
                <a:solidFill>
                  <a:srgbClr val="5F5F5F"/>
                </a:solidFill>
                <a:cs typeface="Arial" charset="0"/>
              </a:rPr>
              <a:t>Prof. Dr. Knut  Reinert</a:t>
            </a:r>
            <a:endParaRPr lang="de-DE" sz="1000" b="1" dirty="0">
              <a:solidFill>
                <a:srgbClr val="5F5F5F"/>
              </a:solidFill>
              <a:cs typeface="Arial" charset="0"/>
            </a:endParaRPr>
          </a:p>
          <a:p>
            <a:pPr eaLnBrk="0" hangingPunct="0">
              <a:lnSpc>
                <a:spcPct val="65000"/>
              </a:lnSpc>
              <a:spcBef>
                <a:spcPct val="50000"/>
              </a:spcBef>
            </a:pPr>
            <a:r>
              <a:rPr lang="de-DE" sz="1000" b="1" dirty="0" smtClean="0">
                <a:solidFill>
                  <a:srgbClr val="5F5F5F"/>
                </a:solidFill>
                <a:cs typeface="Arial" charset="0"/>
              </a:rPr>
              <a:t>Algorithmische Bioinformatik, FB Mathematik und Informatik</a:t>
            </a:r>
            <a:endParaRPr lang="de-DE" sz="1000" b="1" dirty="0">
              <a:solidFill>
                <a:srgbClr val="5F5F5F"/>
              </a:solidFill>
              <a:cs typeface="Arial" charset="0"/>
            </a:endParaRPr>
          </a:p>
        </p:txBody>
      </p:sp>
      <p:pic>
        <p:nvPicPr>
          <p:cNvPr id="13" name="Picture 12" descr="foot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604" y="163632"/>
            <a:ext cx="3118211" cy="494459"/>
          </a:xfrm>
          <a:prstGeom prst="rect">
            <a:avLst/>
          </a:prstGeom>
        </p:spPr>
      </p:pic>
      <p:pic>
        <p:nvPicPr>
          <p:cNvPr id="15" name="Picture 7" descr="seqan_logo_800_present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64768" y="6356350"/>
            <a:ext cx="762840" cy="47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Bild 23" descr="BMBF_CMYK_Gef_S_e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350" y="6269951"/>
            <a:ext cx="792390" cy="58804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553200" y="6269951"/>
            <a:ext cx="1504182" cy="56959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66" y="6389989"/>
            <a:ext cx="325102" cy="42538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8" y="228982"/>
            <a:ext cx="5475717" cy="428625"/>
          </a:xfrm>
        </p:spPr>
        <p:txBody>
          <a:bodyPr/>
          <a:lstStyle/>
          <a:p>
            <a:r>
              <a:rPr lang="x-none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5" y="984806"/>
            <a:ext cx="8642350" cy="5496959"/>
          </a:xfrm>
        </p:spPr>
        <p:txBody>
          <a:bodyPr/>
          <a:lstStyle/>
          <a:p>
            <a:pPr lvl="0"/>
            <a:r>
              <a:rPr lang="x-none" dirty="0" smtClean="0"/>
              <a:t>Mastertextformat bearbeiten</a:t>
            </a:r>
          </a:p>
          <a:p>
            <a:pPr lvl="1"/>
            <a:r>
              <a:rPr lang="x-none" dirty="0" smtClean="0"/>
              <a:t>Zweite Ebene</a:t>
            </a:r>
          </a:p>
          <a:p>
            <a:pPr lvl="2"/>
            <a:r>
              <a:rPr lang="x-none" dirty="0" smtClean="0"/>
              <a:t>Dritte Ebene</a:t>
            </a:r>
          </a:p>
          <a:p>
            <a:pPr lvl="3"/>
            <a:r>
              <a:rPr lang="x-none" dirty="0" smtClean="0"/>
              <a:t>Vierte Ebene</a:t>
            </a:r>
          </a:p>
          <a:p>
            <a:pPr lvl="4"/>
            <a:r>
              <a:rPr lang="x-none" dirty="0" smtClean="0"/>
              <a:t>Fünfte Ebene</a:t>
            </a:r>
            <a:endParaRPr lang="de-DE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8" y="228982"/>
            <a:ext cx="5475717" cy="428625"/>
          </a:xfrm>
        </p:spPr>
        <p:txBody>
          <a:bodyPr/>
          <a:lstStyle/>
          <a:p>
            <a:r>
              <a:rPr lang="x-none" dirty="0" smtClean="0"/>
              <a:t>Mastertitelformat bearbeiten</a:t>
            </a:r>
            <a:endParaRPr lang="de-DE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8" y="228982"/>
            <a:ext cx="5475717" cy="428625"/>
          </a:xfrm>
        </p:spPr>
        <p:txBody>
          <a:bodyPr/>
          <a:lstStyle/>
          <a:p>
            <a:r>
              <a:rPr lang="x-none" dirty="0" smtClean="0"/>
              <a:t>Mastertitelformat bearbeiten</a:t>
            </a:r>
            <a:endParaRPr lang="de-DE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dirty="0" smtClean="0"/>
              <a:t>Master-Untertitelformat bearbeiten</a:t>
            </a:r>
            <a:endParaRPr lang="de-DE" dirty="0"/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0" y="917147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Foliennummernplatzhalter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4" name="Bild 23" descr="BMBF_CMYK_Gef_S_e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339" y="6085296"/>
            <a:ext cx="1041211" cy="77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88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.tiff"/><Relationship Id="rId1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8" Type="http://schemas.openxmlformats.org/officeDocument/2006/relationships/image" Target="../media/image1.png"/><Relationship Id="rId9" Type="http://schemas.openxmlformats.org/officeDocument/2006/relationships/image" Target="../media/image2.png"/><Relationship Id="rId10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6" Type="http://schemas.openxmlformats.org/officeDocument/2006/relationships/image" Target="../media/image2.png"/><Relationship Id="rId7" Type="http://schemas.openxmlformats.org/officeDocument/2006/relationships/image" Target="../media/image3.emf"/><Relationship Id="rId8" Type="http://schemas.openxmlformats.org/officeDocument/2006/relationships/image" Target="../media/image4.tiff"/><Relationship Id="rId9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946152"/>
            <a:ext cx="86423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sp>
        <p:nvSpPr>
          <p:cNvPr id="327686" name="Rectangle 6"/>
          <p:cNvSpPr>
            <a:spLocks noChangeArrowheads="1"/>
          </p:cNvSpPr>
          <p:nvPr/>
        </p:nvSpPr>
        <p:spPr bwMode="auto">
          <a:xfrm>
            <a:off x="7610475" y="6627813"/>
            <a:ext cx="122713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53965218-A59B-4292-9C98-79B58A46A890}" type="slidenum">
              <a:rPr lang="de-DE" sz="1000" b="1">
                <a:solidFill>
                  <a:srgbClr val="5F5F5F"/>
                </a:solidFill>
              </a:rPr>
              <a:pPr algn="r">
                <a:defRPr/>
              </a:pPr>
              <a:t>‹#›</a:t>
            </a:fld>
            <a:endParaRPr lang="de-DE" sz="1000" b="1" dirty="0">
              <a:solidFill>
                <a:srgbClr val="5F5F5F"/>
              </a:solidFill>
            </a:endParaRPr>
          </a:p>
        </p:txBody>
      </p:sp>
      <p:pic>
        <p:nvPicPr>
          <p:cNvPr id="4" name="Picture 3" descr="foote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604" y="163632"/>
            <a:ext cx="3118211" cy="49445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0" y="6556088"/>
            <a:ext cx="4985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SeqAn</a:t>
            </a:r>
            <a:r>
              <a:rPr lang="en-US" sz="1200" dirty="0" smtClean="0"/>
              <a:t> UGM 2016</a:t>
            </a:r>
            <a:endParaRPr 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</p:sldLayoutIdLst>
  <p:transition spd="slow"/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3556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2pPr>
      <a:lvl3pPr marL="723900" indent="-1889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3pPr>
      <a:lvl4pPr marL="107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4pPr>
      <a:lvl5pPr marL="14351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5pPr>
      <a:lvl6pPr marL="18923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6pPr>
      <a:lvl7pPr marL="234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7pPr>
      <a:lvl8pPr marL="28067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8pPr>
      <a:lvl9pPr marL="32639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619253"/>
            <a:ext cx="8642350" cy="4632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946152"/>
            <a:ext cx="86423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pic>
        <p:nvPicPr>
          <p:cNvPr id="15" name="Picture 14" descr="footer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604" y="163632"/>
            <a:ext cx="3118211" cy="494459"/>
          </a:xfrm>
          <a:prstGeom prst="rect">
            <a:avLst/>
          </a:prstGeom>
        </p:spPr>
      </p:pic>
      <p:pic>
        <p:nvPicPr>
          <p:cNvPr id="8" name="Picture 7" descr="seqan_logo_800_present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464768" y="6356350"/>
            <a:ext cx="762840" cy="47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Bild 23" descr="BMBF_CMYK_Gef_S_e.eps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350" y="6269951"/>
            <a:ext cx="792390" cy="5880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53200" y="6269951"/>
            <a:ext cx="1504182" cy="5695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66" y="6389989"/>
            <a:ext cx="325102" cy="42538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6" r:id="rId4"/>
    <p:sldLayoutId id="2147483697" r:id="rId5"/>
    <p:sldLayoutId id="2147483700" r:id="rId6"/>
  </p:sldLayoutIdLst>
  <p:transition spd="slow"/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3366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3556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2pPr>
      <a:lvl3pPr marL="723900" indent="-1889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3pPr>
      <a:lvl4pPr marL="107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4pPr>
      <a:lvl5pPr marL="14351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rgbClr val="000000"/>
        </a:buClr>
        <a:buChar char="-"/>
        <a:defRPr>
          <a:solidFill>
            <a:srgbClr val="000000"/>
          </a:solidFill>
          <a:latin typeface="+mn-lt"/>
        </a:defRPr>
      </a:lvl5pPr>
      <a:lvl6pPr marL="18923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6pPr>
      <a:lvl7pPr marL="23495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7pPr>
      <a:lvl8pPr marL="28067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8pPr>
      <a:lvl9pPr marL="3263900" indent="-176213" algn="l" rtl="0" eaLnBrk="1" fontAlgn="base" hangingPunct="1">
        <a:lnSpc>
          <a:spcPct val="102000"/>
        </a:lnSpc>
        <a:spcBef>
          <a:spcPts val="500"/>
        </a:spcBef>
        <a:spcAft>
          <a:spcPct val="0"/>
        </a:spcAft>
        <a:buClr>
          <a:schemeClr val="tx1"/>
        </a:buClr>
        <a:buSzPct val="90000"/>
        <a:buChar char="-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52858"/>
            <a:ext cx="8229600" cy="729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809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dirty="0" smtClean="0"/>
              <a:t>Mastertextformat bearbeiten</a:t>
            </a:r>
          </a:p>
          <a:p>
            <a:pPr lvl="1"/>
            <a:r>
              <a:rPr lang="x-none" dirty="0" smtClean="0"/>
              <a:t>Zweite Ebene</a:t>
            </a:r>
          </a:p>
          <a:p>
            <a:pPr lvl="2"/>
            <a:r>
              <a:rPr lang="x-none" dirty="0" smtClean="0"/>
              <a:t>Dritte Ebene</a:t>
            </a:r>
          </a:p>
          <a:p>
            <a:pPr lvl="3"/>
            <a:r>
              <a:rPr lang="x-none" dirty="0" smtClean="0"/>
              <a:t>Vierte Ebene</a:t>
            </a:r>
          </a:p>
          <a:p>
            <a:pPr lvl="4"/>
            <a:r>
              <a:rPr lang="x-none" dirty="0" smtClean="0"/>
              <a:t>Fünfte Ebene</a:t>
            </a:r>
            <a:endParaRPr lang="de-DE" dirty="0"/>
          </a:p>
        </p:txBody>
      </p:sp>
      <p:pic>
        <p:nvPicPr>
          <p:cNvPr id="5" name="Picture 7" descr="seqan_logo_800_present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64768" y="6356350"/>
            <a:ext cx="762840" cy="47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ld 23" descr="BMBF_CMYK_Gef_S_e.eps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350" y="6269951"/>
            <a:ext cx="792390" cy="588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53200" y="6269951"/>
            <a:ext cx="1504182" cy="5695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66" y="6389989"/>
            <a:ext cx="325102" cy="42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27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3" r:id="rId4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tiff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86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8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8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9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0.tiff"/><Relationship Id="rId3" Type="http://schemas.openxmlformats.org/officeDocument/2006/relationships/image" Target="../media/image91.tiff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3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4.tiff"/><Relationship Id="rId3" Type="http://schemas.openxmlformats.org/officeDocument/2006/relationships/chart" Target="../charts/chart3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tiff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95.tiff"/><Relationship Id="rId5" Type="http://schemas.openxmlformats.org/officeDocument/2006/relationships/image" Target="../media/image96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jpg"/><Relationship Id="rId6" Type="http://schemas.openxmlformats.org/officeDocument/2006/relationships/image" Target="../media/image100.jpg"/><Relationship Id="rId7" Type="http://schemas.openxmlformats.org/officeDocument/2006/relationships/image" Target="../media/image101.tif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seqan.de/" TargetMode="External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tiff"/><Relationship Id="rId3" Type="http://schemas.openxmlformats.org/officeDocument/2006/relationships/image" Target="../media/image19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emf"/><Relationship Id="rId3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7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tif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chart" Target="../charts/char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0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0.png"/><Relationship Id="rId12" Type="http://schemas.openxmlformats.org/officeDocument/2006/relationships/image" Target="../media/image51.png"/><Relationship Id="rId13" Type="http://schemas.openxmlformats.org/officeDocument/2006/relationships/image" Target="../media/image52.png"/><Relationship Id="rId14" Type="http://schemas.openxmlformats.org/officeDocument/2006/relationships/image" Target="../media/image53.png"/><Relationship Id="rId15" Type="http://schemas.openxmlformats.org/officeDocument/2006/relationships/image" Target="../media/image54.png"/><Relationship Id="rId16" Type="http://schemas.openxmlformats.org/officeDocument/2006/relationships/image" Target="../media/image55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9" Type="http://schemas.openxmlformats.org/officeDocument/2006/relationships/image" Target="../media/image48.png"/><Relationship Id="rId10" Type="http://schemas.openxmlformats.org/officeDocument/2006/relationships/image" Target="../media/image49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6.png"/><Relationship Id="rId3" Type="http://schemas.openxmlformats.org/officeDocument/2006/relationships/image" Target="../media/image57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8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0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9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emf"/><Relationship Id="rId5" Type="http://schemas.openxmlformats.org/officeDocument/2006/relationships/image" Target="../media/image73.em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74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tiff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4.xml"/><Relationship Id="rId3" Type="http://schemas.openxmlformats.org/officeDocument/2006/relationships/image" Target="../media/image76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4.xml"/><Relationship Id="rId3" Type="http://schemas.openxmlformats.org/officeDocument/2006/relationships/image" Target="../media/image77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4.xml"/><Relationship Id="rId3" Type="http://schemas.openxmlformats.org/officeDocument/2006/relationships/image" Target="../media/image7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1" Type="http://schemas.openxmlformats.org/officeDocument/2006/relationships/tags" Target="../tags/tag6.xml"/><Relationship Id="rId2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1" Type="http://schemas.openxmlformats.org/officeDocument/2006/relationships/tags" Target="../tags/tag7.xml"/><Relationship Id="rId2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82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83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84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8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97686" y="5541747"/>
            <a:ext cx="6703701" cy="467008"/>
          </a:xfrm>
        </p:spPr>
        <p:txBody>
          <a:bodyPr/>
          <a:lstStyle/>
          <a:p>
            <a:r>
              <a:rPr lang="de-DE" dirty="0" smtClean="0"/>
              <a:t>Knut Reinert, Freie Universität Berlin, MPI </a:t>
            </a:r>
            <a:r>
              <a:rPr lang="de-DE" dirty="0" err="1" smtClean="0"/>
              <a:t>Molgen</a:t>
            </a:r>
            <a:endParaRPr lang="de-DE" dirty="0"/>
          </a:p>
        </p:txBody>
      </p:sp>
      <p:pic>
        <p:nvPicPr>
          <p:cNvPr id="5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937" y="1250719"/>
            <a:ext cx="3679585" cy="235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220686" y="3614647"/>
            <a:ext cx="4657703" cy="650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3600" b="1" smtClean="0">
                <a:solidFill>
                  <a:srgbClr val="00336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9pPr>
          </a:lstStyle>
          <a:p>
            <a:r>
              <a:rPr lang="en-US" b="0" dirty="0" err="1" smtClean="0"/>
              <a:t>SeqAn</a:t>
            </a:r>
            <a:r>
              <a:rPr lang="en-US" b="0" dirty="0" smtClean="0"/>
              <a:t> UGM 2016</a:t>
            </a: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5656800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Invited</a:t>
            </a:r>
            <a:r>
              <a:rPr lang="de-DE" dirty="0" smtClean="0"/>
              <a:t> </a:t>
            </a:r>
            <a:r>
              <a:rPr lang="de-DE" dirty="0" err="1" smtClean="0"/>
              <a:t>talks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67" y="1557110"/>
            <a:ext cx="2047119" cy="2047119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5" name="TextBox 4"/>
          <p:cNvSpPr txBox="1"/>
          <p:nvPr/>
        </p:nvSpPr>
        <p:spPr>
          <a:xfrm>
            <a:off x="250828" y="4310340"/>
            <a:ext cx="8033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Gianvito</a:t>
            </a:r>
            <a:r>
              <a:rPr lang="en-US" sz="2000" dirty="0"/>
              <a:t> </a:t>
            </a:r>
            <a:r>
              <a:rPr lang="en-US" sz="2000" dirty="0" err="1"/>
              <a:t>Urgese</a:t>
            </a:r>
            <a:r>
              <a:rPr lang="en-US" sz="2000" dirty="0"/>
              <a:t> is Ph.D. </a:t>
            </a:r>
            <a:r>
              <a:rPr lang="en-US" sz="2000" dirty="0" smtClean="0"/>
              <a:t>candidate at </a:t>
            </a:r>
            <a:r>
              <a:rPr lang="en-US" sz="2000" dirty="0"/>
              <a:t>the Dept. of Control and Computer Engineering of </a:t>
            </a:r>
            <a:r>
              <a:rPr lang="en-US" sz="2000" dirty="0" err="1"/>
              <a:t>Politecnico</a:t>
            </a:r>
            <a:r>
              <a:rPr lang="en-US" sz="2000" dirty="0"/>
              <a:t> di Torino. He received his M.Sc. degree </a:t>
            </a:r>
            <a:r>
              <a:rPr lang="en-US" sz="2000" dirty="0" smtClean="0"/>
              <a:t>in </a:t>
            </a:r>
            <a:r>
              <a:rPr lang="en-US" sz="2000" dirty="0"/>
              <a:t>Electrical Engineering at </a:t>
            </a:r>
            <a:r>
              <a:rPr lang="en-US" sz="2000" dirty="0" err="1"/>
              <a:t>Politecnico</a:t>
            </a:r>
            <a:r>
              <a:rPr lang="en-US" sz="2000" dirty="0"/>
              <a:t> di </a:t>
            </a:r>
            <a:r>
              <a:rPr lang="en-US" sz="2000" dirty="0" smtClean="0"/>
              <a:t>Torino. He developed several tools using </a:t>
            </a:r>
            <a:r>
              <a:rPr lang="en-US" sz="2000" dirty="0" err="1" smtClean="0"/>
              <a:t>SeqAn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768856" y="1557110"/>
            <a:ext cx="59153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IsomiR</a:t>
            </a:r>
            <a:r>
              <a:rPr lang="en-US" sz="2400" dirty="0" smtClean="0"/>
              <a:t>-SEA</a:t>
            </a:r>
            <a:r>
              <a:rPr lang="en-US" sz="2400" dirty="0"/>
              <a:t>: A new powerful profiling tool reveals novel biological </a:t>
            </a:r>
            <a:r>
              <a:rPr lang="en-US" sz="2400" dirty="0" err="1"/>
              <a:t>miRNAs</a:t>
            </a:r>
            <a:r>
              <a:rPr lang="en-US" sz="2400" dirty="0"/>
              <a:t> and </a:t>
            </a:r>
            <a:r>
              <a:rPr lang="en-US" sz="2400" dirty="0" err="1"/>
              <a:t>isomiRs</a:t>
            </a:r>
            <a:r>
              <a:rPr lang="en-US" sz="2400" dirty="0"/>
              <a:t> features hidden in small RNA-</a:t>
            </a:r>
            <a:r>
              <a:rPr lang="en-US" sz="2400" dirty="0" err="1"/>
              <a:t>Seq</a:t>
            </a:r>
            <a:r>
              <a:rPr lang="en-US" sz="2400" dirty="0"/>
              <a:t> samples.</a:t>
            </a:r>
          </a:p>
        </p:txBody>
      </p:sp>
    </p:spTree>
    <p:extLst>
      <p:ext uri="{BB962C8B-B14F-4D97-AF65-F5344CB8AC3E}">
        <p14:creationId xmlns:p14="http://schemas.microsoft.com/office/powerpoint/2010/main" val="1199830990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6"/>
          <p:cNvSpPr txBox="1">
            <a:spLocks/>
          </p:cNvSpPr>
          <p:nvPr/>
        </p:nvSpPr>
        <p:spPr bwMode="auto">
          <a:xfrm>
            <a:off x="124471" y="57664"/>
            <a:ext cx="6702552" cy="685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35709" tIns="35709" rIns="35709" bIns="35709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>
                <a:solidFill>
                  <a:srgbClr val="2D2D8A"/>
                </a:solidFill>
                <a:latin typeface="+mj-lt"/>
                <a:ea typeface="+mj-ea"/>
                <a:cs typeface="+mj-cs"/>
                <a:sym typeface="Cambria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5pPr>
            <a:lvl6pPr marL="321407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6pPr>
            <a:lvl7pPr marL="642816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7pPr>
            <a:lvl8pPr marL="964224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8pPr>
            <a:lvl9pPr marL="1285631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9pPr>
          </a:lstStyle>
          <a:p>
            <a:pPr algn="l"/>
            <a:r>
              <a:rPr lang="en-US" sz="3200" dirty="0" smtClean="0">
                <a:latin typeface="Arial"/>
                <a:cs typeface="Arial"/>
              </a:rPr>
              <a:t>SIMD verification</a:t>
            </a:r>
            <a:endParaRPr lang="en-US" sz="3200" dirty="0"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883" y="1099498"/>
            <a:ext cx="7818701" cy="56403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2097" y="1746395"/>
            <a:ext cx="6134744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Each read was verified at 16 positions, giving a speed of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220 M alignments / second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9304538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Going</a:t>
            </a:r>
            <a:r>
              <a:rPr lang="de-DE" dirty="0" smtClean="0"/>
              <a:t> parallel</a:t>
            </a:r>
            <a:endParaRPr lang="de-DE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586822" y="2931963"/>
            <a:ext cx="7780791" cy="1483920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35" tIns="45718" rIns="91435" bIns="45718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smtClean="0">
                <a:solidFill>
                  <a:srgbClr val="FFFFFF"/>
                </a:solidFill>
                <a:latin typeface="Arial"/>
              </a:rPr>
              <a:t>The </a:t>
            </a:r>
            <a:r>
              <a:rPr lang="en-US" sz="4000" dirty="0" err="1" smtClean="0">
                <a:solidFill>
                  <a:srgbClr val="FFFFFF"/>
                </a:solidFill>
                <a:latin typeface="Arial"/>
              </a:rPr>
              <a:t>SeqAn</a:t>
            </a:r>
            <a:r>
              <a:rPr lang="en-US" sz="4000" dirty="0" smtClean="0">
                <a:solidFill>
                  <a:srgbClr val="FFFFFF"/>
                </a:solidFill>
                <a:latin typeface="Arial"/>
              </a:rPr>
              <a:t> IPCC </a:t>
            </a:r>
          </a:p>
          <a:p>
            <a:pPr algn="ctr" eaLnBrk="0" hangingPunct="0"/>
            <a:r>
              <a:rPr lang="en-US" sz="4000" dirty="0" smtClean="0">
                <a:solidFill>
                  <a:srgbClr val="FFFFFF"/>
                </a:solidFill>
                <a:latin typeface="Arial"/>
              </a:rPr>
              <a:t>@ </a:t>
            </a:r>
            <a:r>
              <a:rPr lang="en-US" sz="4000" dirty="0" err="1" smtClean="0">
                <a:solidFill>
                  <a:srgbClr val="FFFFFF"/>
                </a:solidFill>
                <a:latin typeface="Arial"/>
              </a:rPr>
              <a:t>Freie</a:t>
            </a:r>
            <a:r>
              <a:rPr lang="en-US" sz="4000" dirty="0" smtClean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4000" dirty="0" err="1" smtClean="0">
                <a:solidFill>
                  <a:srgbClr val="FFFFFF"/>
                </a:solidFill>
                <a:latin typeface="Arial"/>
              </a:rPr>
              <a:t>Universität</a:t>
            </a:r>
            <a:endParaRPr lang="en-US" sz="4000" dirty="0">
              <a:solidFill>
                <a:srgbClr val="FFFFFF"/>
              </a:solidFill>
              <a:latin typeface="Arial"/>
            </a:endParaRPr>
          </a:p>
          <a:p>
            <a:pPr eaLnBrk="0" hangingPunct="0"/>
            <a:endParaRPr lang="en-US" sz="2800" dirty="0">
              <a:solidFill>
                <a:srgbClr val="333333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762358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2924" y="2462344"/>
            <a:ext cx="869289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Introduce abstraction layer for SIMD </a:t>
            </a:r>
            <a:r>
              <a:rPr lang="en-US" sz="2400" dirty="0" err="1"/>
              <a:t>vectorization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hiding SSE, AVX, AVX512 </a:t>
            </a:r>
            <a:r>
              <a:rPr lang="en-US" sz="2400" dirty="0" err="1"/>
              <a:t>intrinsics</a:t>
            </a:r>
            <a:endParaRPr lang="en-US" sz="2400" dirty="0"/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Introduce abstraction layer for multithreading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Address both, </a:t>
            </a:r>
            <a:r>
              <a:rPr lang="en-US" sz="2400" dirty="0">
                <a:solidFill>
                  <a:srgbClr val="FF0000"/>
                </a:solidFill>
              </a:rPr>
              <a:t>Xeon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Xeon Phi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Use </a:t>
            </a:r>
            <a:r>
              <a:rPr lang="en-US" sz="2400" dirty="0" err="1"/>
              <a:t>SeqAn</a:t>
            </a:r>
            <a:r>
              <a:rPr lang="en-US" sz="2400" dirty="0"/>
              <a:t> generic design to accelerate core algorithms wherever possible by </a:t>
            </a:r>
            <a:r>
              <a:rPr lang="en-US" sz="2400" dirty="0">
                <a:solidFill>
                  <a:srgbClr val="FF0000"/>
                </a:solidFill>
              </a:rPr>
              <a:t>multiplying</a:t>
            </a:r>
            <a:r>
              <a:rPr lang="en-US" sz="2400" dirty="0"/>
              <a:t> SIMD and multithreading speedups </a:t>
            </a:r>
            <a:r>
              <a:rPr lang="en-US" sz="2400" dirty="0">
                <a:solidFill>
                  <a:srgbClr val="FF0000"/>
                </a:solidFill>
              </a:rPr>
              <a:t>IN</a:t>
            </a:r>
            <a:r>
              <a:rPr lang="en-US" sz="2400" dirty="0"/>
              <a:t> the </a:t>
            </a:r>
            <a:r>
              <a:rPr lang="en-US" sz="2400" dirty="0" smtClean="0"/>
              <a:t>library</a:t>
            </a:r>
            <a:endParaRPr lang="en-US" sz="1600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pic>
        <p:nvPicPr>
          <p:cNvPr id="5" name="Picture 4" descr="seqan_logo_800_pres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9761" y="839262"/>
            <a:ext cx="2404306" cy="1503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ld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88" y="839262"/>
            <a:ext cx="2113275" cy="139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38345"/>
      </p:ext>
    </p:extLst>
  </p:cSld>
  <p:clrMapOvr>
    <a:masterClrMapping/>
  </p:clrMapOvr>
  <p:transition spd="slow" advTm="2801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Alignment example (prelim.)</a:t>
            </a:r>
            <a:endParaRPr lang="en-GB" dirty="0"/>
          </a:p>
        </p:txBody>
      </p:sp>
      <p:sp>
        <p:nvSpPr>
          <p:cNvPr id="8" name="Inhaltsplatzhalter 2"/>
          <p:cNvSpPr>
            <a:spLocks noGrp="1"/>
          </p:cNvSpPr>
          <p:nvPr/>
        </p:nvSpPr>
        <p:spPr bwMode="auto">
          <a:xfrm>
            <a:off x="1575689" y="3633556"/>
            <a:ext cx="6571487" cy="19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55600" indent="-176213" algn="l" rtl="0" eaLnBrk="1" fontAlgn="base" hangingPunct="1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Char char="-"/>
              <a:defRPr>
                <a:solidFill>
                  <a:srgbClr val="000000"/>
                </a:solidFill>
                <a:latin typeface="+mn-lt"/>
              </a:defRPr>
            </a:lvl2pPr>
            <a:lvl3pPr marL="723900" indent="-188913" algn="l" rtl="0" eaLnBrk="1" fontAlgn="base" hangingPunct="1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079500" indent="-176213" algn="l" rtl="0" eaLnBrk="1" fontAlgn="base" hangingPunct="1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Char char="-"/>
              <a:defRPr>
                <a:solidFill>
                  <a:srgbClr val="000000"/>
                </a:solidFill>
                <a:latin typeface="+mn-lt"/>
              </a:defRPr>
            </a:lvl4pPr>
            <a:lvl5pPr marL="1435100" indent="-176213" algn="l" rtl="0" eaLnBrk="1" fontAlgn="base" hangingPunct="1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Char char="-"/>
              <a:defRPr>
                <a:solidFill>
                  <a:srgbClr val="000000"/>
                </a:solidFill>
                <a:latin typeface="+mn-lt"/>
              </a:defRPr>
            </a:lvl5pPr>
            <a:lvl6pPr marL="1892300" indent="-176213" algn="l" rtl="0" eaLnBrk="1" fontAlgn="base" hangingPunct="1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</a:defRPr>
            </a:lvl6pPr>
            <a:lvl7pPr marL="2349500" indent="-176213" algn="l" rtl="0" eaLnBrk="1" fontAlgn="base" hangingPunct="1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</a:defRPr>
            </a:lvl7pPr>
            <a:lvl8pPr marL="2806700" indent="-176213" algn="l" rtl="0" eaLnBrk="1" fontAlgn="base" hangingPunct="1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</a:defRPr>
            </a:lvl8pPr>
            <a:lvl9pPr marL="3263900" indent="-176213" algn="l" rtl="0" eaLnBrk="1" fontAlgn="base" hangingPunct="1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3200" dirty="0" err="1" smtClean="0"/>
              <a:t>SeqAn</a:t>
            </a:r>
            <a:r>
              <a:rPr lang="en-GB" sz="3200" dirty="0" smtClean="0"/>
              <a:t> contains </a:t>
            </a:r>
          </a:p>
          <a:p>
            <a:pPr marL="285750" indent="-285750">
              <a:buFont typeface="Arial" charset="0"/>
              <a:buChar char="•"/>
            </a:pPr>
            <a:r>
              <a:rPr lang="en-GB" sz="3200" dirty="0" smtClean="0"/>
              <a:t>Many-against-many interface</a:t>
            </a:r>
          </a:p>
          <a:p>
            <a:pPr marL="285750" indent="-285750">
              <a:buFont typeface="Arial" charset="0"/>
              <a:buChar char="•"/>
            </a:pPr>
            <a:r>
              <a:rPr lang="en-GB" sz="3200" dirty="0" smtClean="0"/>
              <a:t>One-against-one interface</a:t>
            </a:r>
          </a:p>
          <a:p>
            <a:pPr marL="0" indent="0">
              <a:buNone/>
            </a:pPr>
            <a:endParaRPr lang="en-GB" sz="1400" dirty="0"/>
          </a:p>
        </p:txBody>
      </p:sp>
      <p:pic>
        <p:nvPicPr>
          <p:cNvPr id="10" name="Picture 9" descr="seqan_logo_800_prese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1953" y="1390333"/>
            <a:ext cx="3276252" cy="2048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825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Vectorization</a:t>
            </a:r>
            <a:r>
              <a:rPr lang="en-GB" dirty="0" smtClean="0"/>
              <a:t> Approaches</a:t>
            </a:r>
            <a:endParaRPr lang="en-GB" dirty="0"/>
          </a:p>
        </p:txBody>
      </p:sp>
      <p:pic>
        <p:nvPicPr>
          <p:cNvPr id="8" name="Bild 7" descr="Screen Shot 2015-09-21 at 17.58.2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81" y="1596068"/>
            <a:ext cx="7292639" cy="379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9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</a:t>
            </a:r>
            <a:r>
              <a:rPr lang="en-GB" dirty="0" smtClean="0"/>
              <a:t>-Parallelization</a:t>
            </a:r>
            <a:endParaRPr lang="en-GB" dirty="0"/>
          </a:p>
        </p:txBody>
      </p:sp>
      <p:pic>
        <p:nvPicPr>
          <p:cNvPr id="7" name="Inhaltsplatzhalter 6" descr="Screen Shot 2015-09-21 at 18.03.5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24" r="-8724"/>
          <a:stretch>
            <a:fillRect/>
          </a:stretch>
        </p:blipFill>
        <p:spPr>
          <a:xfrm>
            <a:off x="372916" y="1395345"/>
            <a:ext cx="8105856" cy="3991426"/>
          </a:xfrm>
        </p:spPr>
      </p:pic>
    </p:spTree>
    <p:extLst>
      <p:ext uri="{BB962C8B-B14F-4D97-AF65-F5344CB8AC3E}">
        <p14:creationId xmlns:p14="http://schemas.microsoft.com/office/powerpoint/2010/main" val="13965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Inter-Parallelization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Transposing sequences into vertical layout</a:t>
            </a:r>
          </a:p>
          <a:p>
            <a:pPr lvl="1"/>
            <a:r>
              <a:rPr lang="en-GB" dirty="0" smtClean="0"/>
              <a:t>Instead of </a:t>
            </a:r>
            <a:r>
              <a:rPr lang="en-GB" b="1" dirty="0" err="1" smtClean="0"/>
              <a:t>StringSet</a:t>
            </a:r>
            <a:r>
              <a:rPr lang="en-GB" dirty="0" smtClean="0"/>
              <a:t> we use </a:t>
            </a:r>
            <a:r>
              <a:rPr lang="en-GB" b="1" dirty="0" smtClean="0"/>
              <a:t>String</a:t>
            </a:r>
            <a:r>
              <a:rPr lang="en-GB" dirty="0" smtClean="0"/>
              <a:t> of SIMD-vectors</a:t>
            </a:r>
          </a:p>
          <a:p>
            <a:pPr lvl="1"/>
            <a:r>
              <a:rPr lang="en-GB" dirty="0" smtClean="0"/>
              <a:t>Padded sequences to longest sequence in collection</a:t>
            </a:r>
          </a:p>
          <a:p>
            <a:pPr marL="457200" lvl="1" indent="0">
              <a:buNone/>
            </a:pPr>
            <a:r>
              <a:rPr lang="en-GB" dirty="0"/>
              <a:t>	</a:t>
            </a:r>
            <a:endParaRPr lang="en-GB" dirty="0" smtClean="0"/>
          </a:p>
        </p:txBody>
      </p:sp>
      <p:sp>
        <p:nvSpPr>
          <p:cNvPr id="10" name="Textfeld 9"/>
          <p:cNvSpPr txBox="1"/>
          <p:nvPr/>
        </p:nvSpPr>
        <p:spPr>
          <a:xfrm>
            <a:off x="115559" y="3442190"/>
            <a:ext cx="36872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urier"/>
                <a:cs typeface="Courier"/>
              </a:rPr>
              <a:t> </a:t>
            </a:r>
            <a:r>
              <a:rPr lang="en-GB" sz="2400" dirty="0" smtClean="0">
                <a:latin typeface="Courier"/>
                <a:cs typeface="Courier"/>
              </a:rPr>
              <a:t>    01234567890123</a:t>
            </a:r>
          </a:p>
          <a:p>
            <a:r>
              <a:rPr lang="en-GB" sz="2400" dirty="0" smtClean="0">
                <a:latin typeface="Courier"/>
                <a:cs typeface="Courier"/>
              </a:rPr>
              <a:t>s1 = AGGTACGACTGAC</a:t>
            </a:r>
          </a:p>
          <a:p>
            <a:r>
              <a:rPr lang="en-GB" sz="2400" dirty="0" smtClean="0">
                <a:latin typeface="Courier"/>
                <a:cs typeface="Courier"/>
              </a:rPr>
              <a:t>s2 = ACGGTAAGGTC</a:t>
            </a:r>
          </a:p>
          <a:p>
            <a:r>
              <a:rPr lang="en-GB" sz="2400" dirty="0" smtClean="0">
                <a:latin typeface="Courier"/>
                <a:cs typeface="Courier"/>
              </a:rPr>
              <a:t>s3 = TGGATACGTATATT</a:t>
            </a:r>
            <a:endParaRPr lang="en-GB" sz="2400" dirty="0">
              <a:latin typeface="Courier"/>
              <a:cs typeface="Courier"/>
            </a:endParaRPr>
          </a:p>
        </p:txBody>
      </p:sp>
      <p:grpSp>
        <p:nvGrpSpPr>
          <p:cNvPr id="29" name="Gruppierung 28"/>
          <p:cNvGrpSpPr/>
          <p:nvPr/>
        </p:nvGrpSpPr>
        <p:grpSpPr>
          <a:xfrm>
            <a:off x="5104941" y="3067807"/>
            <a:ext cx="3322074" cy="2318425"/>
            <a:chOff x="4313359" y="3689104"/>
            <a:chExt cx="3322074" cy="2318425"/>
          </a:xfrm>
        </p:grpSpPr>
        <p:sp>
          <p:nvSpPr>
            <p:cNvPr id="12" name="Textfeld 11"/>
            <p:cNvSpPr txBox="1"/>
            <p:nvPr/>
          </p:nvSpPr>
          <p:spPr>
            <a:xfrm>
              <a:off x="4313359" y="3699205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0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 smtClean="0"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T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4531447" y="3698319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1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 smtClean="0">
                  <a:latin typeface="Courier"/>
                  <a:cs typeface="Courier"/>
                </a:rPr>
                <a:t>G</a:t>
              </a: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C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G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4751262" y="3693357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2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>
                  <a:latin typeface="Courier"/>
                  <a:cs typeface="Courier"/>
                </a:rPr>
                <a:t>G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G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G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4969350" y="3692471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3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 smtClean="0">
                  <a:latin typeface="Courier"/>
                  <a:cs typeface="Courier"/>
                </a:rPr>
                <a:t>T</a:t>
              </a: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G</a:t>
              </a: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177379" y="3692370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4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 smtClean="0"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T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T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5395467" y="3692433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5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>
                  <a:latin typeface="Courier"/>
                  <a:cs typeface="Courier"/>
                </a:rPr>
                <a:t>C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5615282" y="3692471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6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>
                  <a:latin typeface="Courier"/>
                  <a:cs typeface="Courier"/>
                </a:rPr>
                <a:t>G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C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5833370" y="3691585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7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 smtClean="0"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G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G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6049734" y="3690876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8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>
                  <a:latin typeface="Courier"/>
                  <a:cs typeface="Courier"/>
                </a:rPr>
                <a:t>C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G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T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6267822" y="3691782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9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>
                  <a:latin typeface="Courier"/>
                  <a:cs typeface="Courier"/>
                </a:rPr>
                <a:t>T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T</a:t>
              </a: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A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6487637" y="3690028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0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 smtClean="0">
                  <a:latin typeface="Courier"/>
                  <a:cs typeface="Courier"/>
                </a:rPr>
                <a:t>G</a:t>
              </a: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C</a:t>
              </a:r>
            </a:p>
            <a:p>
              <a:pPr algn="ctr"/>
              <a:r>
                <a:rPr lang="en-GB" sz="2400" dirty="0" smtClean="0">
                  <a:latin typeface="Courier"/>
                  <a:cs typeface="Courier"/>
                </a:rPr>
                <a:t>T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6705725" y="3689142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1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>
                  <a:latin typeface="Courier"/>
                  <a:cs typeface="Courier"/>
                </a:rPr>
                <a:t>A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>
                  <a:solidFill>
                    <a:srgbClr val="FF6600"/>
                  </a:solidFill>
                  <a:latin typeface="Courier"/>
                  <a:cs typeface="Courier"/>
                </a:rPr>
                <a:t>A</a:t>
              </a:r>
              <a:endParaRPr lang="en-GB" sz="2400" dirty="0" smtClean="0">
                <a:solidFill>
                  <a:srgbClr val="FF6600"/>
                </a:solidFill>
                <a:latin typeface="Courier"/>
                <a:cs typeface="Courier"/>
              </a:endParaRP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A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13754" y="3689990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2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>
                  <a:latin typeface="Courier"/>
                  <a:cs typeface="Courier"/>
                </a:rPr>
                <a:t>C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solidFill>
                    <a:srgbClr val="FF6600"/>
                  </a:solidFill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T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7131842" y="3689104"/>
              <a:ext cx="503591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urier"/>
                  <a:ea typeface="ＭＳ ゴシック"/>
                  <a:cs typeface="Courier"/>
                </a:rPr>
                <a:t>3</a:t>
              </a: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∧</a:t>
              </a:r>
              <a:r>
                <a:rPr lang="en-GB" sz="2400" dirty="0" smtClean="0">
                  <a:solidFill>
                    <a:srgbClr val="FF6600"/>
                  </a:solidFill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 smtClean="0">
                  <a:solidFill>
                    <a:srgbClr val="FF6600"/>
                  </a:solidFill>
                  <a:latin typeface="Courier"/>
                  <a:cs typeface="Courier"/>
                </a:rPr>
                <a:t>A</a:t>
              </a:r>
            </a:p>
            <a:p>
              <a:pPr algn="ctr"/>
              <a:r>
                <a:rPr lang="en-GB" sz="2400" dirty="0">
                  <a:latin typeface="Courier"/>
                  <a:cs typeface="Courier"/>
                </a:rPr>
                <a:t>T</a:t>
              </a:r>
              <a:endParaRPr lang="en-GB" sz="2400" dirty="0" smtClean="0">
                <a:latin typeface="Courier"/>
                <a:cs typeface="Courier"/>
              </a:endParaRPr>
            </a:p>
            <a:p>
              <a:pPr algn="ctr"/>
              <a:r>
                <a:rPr lang="en-GB" sz="2400" dirty="0" smtClean="0">
                  <a:latin typeface="ＭＳ ゴシック"/>
                  <a:ea typeface="ＭＳ ゴシック"/>
                  <a:cs typeface="ＭＳ ゴシック"/>
                </a:rPr>
                <a:t>∨</a:t>
              </a:r>
              <a:endParaRPr lang="en-GB" sz="2400" dirty="0"/>
            </a:p>
          </p:txBody>
        </p:sp>
      </p:grpSp>
      <p:sp>
        <p:nvSpPr>
          <p:cNvPr id="31" name="Textfeld 30"/>
          <p:cNvSpPr txBox="1"/>
          <p:nvPr/>
        </p:nvSpPr>
        <p:spPr>
          <a:xfrm>
            <a:off x="4455680" y="4172920"/>
            <a:ext cx="649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Courier"/>
                <a:cs typeface="Courier"/>
              </a:rPr>
              <a:t>S =</a:t>
            </a:r>
            <a:endParaRPr lang="en-GB" i="1" dirty="0">
              <a:latin typeface="Courier"/>
              <a:cs typeface="Courier"/>
            </a:endParaRPr>
          </a:p>
        </p:txBody>
      </p:sp>
      <p:sp>
        <p:nvSpPr>
          <p:cNvPr id="32" name="Pfeil nach rechts 31"/>
          <p:cNvSpPr/>
          <p:nvPr/>
        </p:nvSpPr>
        <p:spPr>
          <a:xfrm>
            <a:off x="3590820" y="4194818"/>
            <a:ext cx="864860" cy="369332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98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Core of Algorithm</a:t>
            </a:r>
            <a:endParaRPr lang="en-GB" dirty="0"/>
          </a:p>
        </p:txBody>
      </p:sp>
      <p:sp>
        <p:nvSpPr>
          <p:cNvPr id="7" name="Abgerundetes Rechteck 6"/>
          <p:cNvSpPr/>
          <p:nvPr/>
        </p:nvSpPr>
        <p:spPr bwMode="auto">
          <a:xfrm>
            <a:off x="222993" y="947853"/>
            <a:ext cx="8686800" cy="5408341"/>
          </a:xfrm>
          <a:prstGeom prst="roundRect">
            <a:avLst>
              <a:gd name="adj" fmla="val 9929"/>
            </a:avLst>
          </a:prstGeom>
          <a:solidFill>
            <a:schemeClr val="accent3">
              <a:lumMod val="95000"/>
            </a:schemeClr>
          </a:solidFill>
          <a:ln w="9525" cap="flat" cmpd="sng" algn="ctr">
            <a:solidFill>
              <a:schemeClr val="accent4">
                <a:lumMod val="10000"/>
                <a:lumOff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urier"/>
              <a:cs typeface="Courier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8" y="1272184"/>
            <a:ext cx="8497466" cy="47596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77" y="1239493"/>
            <a:ext cx="8497349" cy="482505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1427356" y="3479180"/>
            <a:ext cx="1237785" cy="1460810"/>
          </a:xfrm>
          <a:prstGeom prst="rect">
            <a:avLst/>
          </a:prstGeom>
          <a:solidFill>
            <a:srgbClr val="FFC000">
              <a:alpha val="2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54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Inter-Parallelization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Simple Score:</a:t>
            </a:r>
          </a:p>
          <a:p>
            <a:pPr lvl="1"/>
            <a:r>
              <a:rPr lang="en-GB" dirty="0" smtClean="0"/>
              <a:t>compare and blend to get max for every score entry</a:t>
            </a:r>
          </a:p>
          <a:p>
            <a:r>
              <a:rPr lang="en-GB" dirty="0" smtClean="0"/>
              <a:t>Score </a:t>
            </a:r>
            <a:r>
              <a:rPr lang="en-GB" dirty="0"/>
              <a:t>Matrix:</a:t>
            </a:r>
          </a:p>
          <a:p>
            <a:pPr lvl="1"/>
            <a:r>
              <a:rPr lang="en-GB" dirty="0"/>
              <a:t>many-</a:t>
            </a:r>
            <a:r>
              <a:rPr lang="en-GB" dirty="0" err="1"/>
              <a:t>vs</a:t>
            </a:r>
            <a:r>
              <a:rPr lang="en-GB" dirty="0"/>
              <a:t>-many interface not suitable for </a:t>
            </a:r>
            <a:r>
              <a:rPr lang="en-GB" b="1" dirty="0"/>
              <a:t>query-profile</a:t>
            </a:r>
          </a:p>
          <a:p>
            <a:pPr lvl="1"/>
            <a:r>
              <a:rPr lang="en-GB" dirty="0"/>
              <a:t>Instead we linearize to fetch data from score matrix</a:t>
            </a:r>
          </a:p>
        </p:txBody>
      </p:sp>
      <p:sp>
        <p:nvSpPr>
          <p:cNvPr id="7" name="Abgerundetes Rechteck 6"/>
          <p:cNvSpPr/>
          <p:nvPr/>
        </p:nvSpPr>
        <p:spPr bwMode="auto">
          <a:xfrm>
            <a:off x="222993" y="3761842"/>
            <a:ext cx="8686800" cy="2139196"/>
          </a:xfrm>
          <a:prstGeom prst="roundRect">
            <a:avLst>
              <a:gd name="adj" fmla="val 9929"/>
            </a:avLst>
          </a:prstGeom>
          <a:solidFill>
            <a:schemeClr val="tx1">
              <a:lumMod val="10000"/>
              <a:lumOff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ourier"/>
                <a:cs typeface="Courier"/>
              </a:rPr>
              <a:t>__int32t</a:t>
            </a:r>
            <a:r>
              <a:rPr kumimoji="0" lang="en-GB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cs typeface="Courier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cs typeface="Courier"/>
              </a:rPr>
              <a:t>pos</a:t>
            </a:r>
            <a:r>
              <a:rPr lang="en-GB" dirty="0" smtClean="0">
                <a:latin typeface="Courier"/>
                <a:cs typeface="Courier"/>
              </a:rPr>
              <a:t>[</a:t>
            </a:r>
            <a:r>
              <a:rPr lang="en-GB" dirty="0">
                <a:latin typeface="Courier"/>
                <a:cs typeface="Courier"/>
              </a:rPr>
              <a:t>LENGTH</a:t>
            </a:r>
            <a:r>
              <a:rPr lang="en-GB" dirty="0" smtClean="0">
                <a:latin typeface="Courier"/>
                <a:cs typeface="Courier"/>
              </a:rPr>
              <a:t>&lt;</a:t>
            </a:r>
            <a:r>
              <a:rPr lang="en-GB" dirty="0" err="1">
                <a:latin typeface="Courier"/>
                <a:cs typeface="Courier"/>
              </a:rPr>
              <a:t>TSimdVec</a:t>
            </a:r>
            <a:r>
              <a:rPr lang="en-GB" dirty="0" smtClean="0">
                <a:latin typeface="Courier"/>
                <a:cs typeface="Courier"/>
              </a:rPr>
              <a:t>&gt;</a:t>
            </a:r>
            <a:r>
              <a:rPr lang="en-GB" dirty="0">
                <a:latin typeface="Courier"/>
                <a:cs typeface="Courier"/>
              </a:rPr>
              <a:t>::VALUE</a:t>
            </a:r>
            <a:r>
              <a:rPr lang="en-GB" dirty="0" smtClean="0">
                <a:latin typeface="Courier"/>
                <a:cs typeface="Courier"/>
              </a:rPr>
              <a:t>];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smtClean="0">
                <a:latin typeface="Courier"/>
                <a:cs typeface="Courier"/>
              </a:rPr>
              <a:t>…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err="1" smtClean="0">
                <a:solidFill>
                  <a:srgbClr val="953735"/>
                </a:solidFill>
                <a:latin typeface="Courier"/>
                <a:cs typeface="Courier"/>
              </a:rPr>
              <a:t>typedef</a:t>
            </a:r>
            <a:r>
              <a:rPr lang="en-GB" dirty="0" smtClean="0">
                <a:solidFill>
                  <a:srgbClr val="953735"/>
                </a:solidFill>
                <a:latin typeface="Courier"/>
                <a:cs typeface="Courier"/>
              </a:rPr>
              <a:t>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Score</a:t>
            </a:r>
            <a:r>
              <a:rPr lang="en-GB" dirty="0" smtClean="0">
                <a:latin typeface="Courier"/>
                <a:cs typeface="Courier"/>
              </a:rPr>
              <a:t>&lt;</a:t>
            </a:r>
            <a:r>
              <a:rPr lang="en-GB" dirty="0" err="1">
                <a:latin typeface="Courier"/>
                <a:cs typeface="Courier"/>
              </a:rPr>
              <a:t>TSimdVec</a:t>
            </a:r>
            <a:r>
              <a:rPr lang="en-GB" dirty="0" smtClean="0">
                <a:latin typeface="Courier"/>
                <a:cs typeface="Courier"/>
              </a:rPr>
              <a:t>, </a:t>
            </a:r>
            <a:r>
              <a:rPr lang="en-GB" dirty="0" err="1" smtClean="0">
                <a:solidFill>
                  <a:srgbClr val="31859C"/>
                </a:solidFill>
                <a:latin typeface="Courier"/>
                <a:cs typeface="Courier"/>
              </a:rPr>
              <a:t>ScoreMatrix</a:t>
            </a:r>
            <a:r>
              <a:rPr lang="en-GB" dirty="0" smtClean="0">
                <a:latin typeface="Courier"/>
                <a:cs typeface="Courier"/>
              </a:rPr>
              <a:t>&lt;</a:t>
            </a:r>
            <a:r>
              <a:rPr lang="en-GB" dirty="0" err="1" smtClean="0">
                <a:latin typeface="Courier"/>
                <a:cs typeface="Courier"/>
              </a:rPr>
              <a:t>TSeqVal</a:t>
            </a:r>
            <a:r>
              <a:rPr lang="en-GB" dirty="0" smtClean="0">
                <a:latin typeface="Courier"/>
                <a:cs typeface="Courier"/>
              </a:rPr>
              <a:t>, </a:t>
            </a:r>
            <a:r>
              <a:rPr lang="en-GB" dirty="0" err="1" smtClean="0">
                <a:latin typeface="Courier"/>
                <a:cs typeface="Courier"/>
              </a:rPr>
              <a:t>TSpec</a:t>
            </a:r>
            <a:r>
              <a:rPr lang="en-GB" dirty="0" smtClean="0">
                <a:latin typeface="Courier"/>
                <a:cs typeface="Courier"/>
              </a:rPr>
              <a:t>&gt; &gt; </a:t>
            </a:r>
            <a:r>
              <a:rPr lang="en-GB" dirty="0" err="1" smtClean="0">
                <a:latin typeface="Courier"/>
                <a:cs typeface="Courier"/>
              </a:rPr>
              <a:t>TScore</a:t>
            </a:r>
            <a:r>
              <a:rPr lang="en-GB" dirty="0" smtClean="0">
                <a:latin typeface="Courier"/>
                <a:cs typeface="Courier"/>
              </a:rPr>
              <a:t>;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rgbClr val="31859C"/>
                </a:solidFill>
                <a:effectLst/>
                <a:latin typeface="Courier"/>
                <a:cs typeface="Courier"/>
              </a:rPr>
              <a:t>storeu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cs typeface="Courier"/>
              </a:rPr>
              <a:t>(&amp;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cs typeface="Courier"/>
              </a:rPr>
              <a:t>pos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cs typeface="Courier"/>
              </a:rPr>
              <a:t>, </a:t>
            </a:r>
            <a:r>
              <a:rPr lang="en-GB" dirty="0" err="1" smtClean="0">
                <a:latin typeface="Courier"/>
                <a:cs typeface="Courier"/>
              </a:rPr>
              <a:t>vec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cs typeface="Courier"/>
              </a:rPr>
              <a:t>H</a:t>
            </a:r>
            <a:r>
              <a:rPr kumimoji="0" lang="en-GB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cs typeface="Courier"/>
              </a:rPr>
              <a:t> * </a:t>
            </a:r>
            <a:r>
              <a:rPr lang="en-GB" dirty="0" err="1" smtClean="0">
                <a:latin typeface="Courier"/>
                <a:cs typeface="Courier"/>
              </a:rPr>
              <a:t>TScore</a:t>
            </a:r>
            <a:r>
              <a:rPr lang="en-GB" dirty="0" smtClean="0">
                <a:latin typeface="Courier"/>
                <a:cs typeface="Courier"/>
              </a:rPr>
              <a:t>::VALUE_SIZE + </a:t>
            </a:r>
            <a:r>
              <a:rPr lang="en-GB" dirty="0" err="1" smtClean="0">
                <a:latin typeface="Courier"/>
                <a:cs typeface="Courier"/>
              </a:rPr>
              <a:t>vecV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cs typeface="Courier"/>
              </a:rPr>
              <a:t>);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err="1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fillVector</a:t>
            </a:r>
            <a:r>
              <a:rPr lang="en-GB" dirty="0" smtClean="0">
                <a:latin typeface="Courier"/>
                <a:cs typeface="Courier"/>
              </a:rPr>
              <a:t>(result, mat[</a:t>
            </a:r>
            <a:r>
              <a:rPr lang="en-GB" dirty="0" err="1" smtClean="0">
                <a:latin typeface="Courier"/>
                <a:cs typeface="Courier"/>
              </a:rPr>
              <a:t>pos</a:t>
            </a:r>
            <a:r>
              <a:rPr lang="en-GB" dirty="0" smtClean="0">
                <a:latin typeface="Courier"/>
                <a:cs typeface="Courier"/>
              </a:rPr>
              <a:t>[</a:t>
            </a:r>
            <a:r>
              <a:rPr lang="en-GB" dirty="0" smtClean="0">
                <a:solidFill>
                  <a:srgbClr val="31859C"/>
                </a:solidFill>
                <a:latin typeface="Courier"/>
                <a:cs typeface="Courier"/>
              </a:rPr>
              <a:t>0</a:t>
            </a:r>
            <a:r>
              <a:rPr lang="en-GB" dirty="0" smtClean="0">
                <a:latin typeface="Courier"/>
                <a:cs typeface="Courier"/>
              </a:rPr>
              <a:t>]], mat[</a:t>
            </a:r>
            <a:r>
              <a:rPr lang="en-GB" dirty="0" err="1" smtClean="0">
                <a:latin typeface="Courier"/>
                <a:cs typeface="Courier"/>
              </a:rPr>
              <a:t>pos</a:t>
            </a:r>
            <a:r>
              <a:rPr lang="en-GB" dirty="0" smtClean="0">
                <a:latin typeface="Courier"/>
                <a:cs typeface="Courier"/>
              </a:rPr>
              <a:t>[</a:t>
            </a:r>
            <a:r>
              <a:rPr lang="en-GB" dirty="0" smtClean="0">
                <a:solidFill>
                  <a:srgbClr val="31859C"/>
                </a:solidFill>
                <a:latin typeface="Courier"/>
                <a:cs typeface="Courier"/>
              </a:rPr>
              <a:t>1</a:t>
            </a:r>
            <a:r>
              <a:rPr lang="en-GB" dirty="0" smtClean="0">
                <a:latin typeface="Courier"/>
                <a:cs typeface="Courier"/>
              </a:rPr>
              <a:t>]], …,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latin typeface="Courier"/>
                <a:cs typeface="Courier"/>
              </a:rPr>
              <a:t> </a:t>
            </a:r>
            <a:r>
              <a:rPr lang="en-GB" dirty="0" smtClean="0">
                <a:latin typeface="Courier"/>
                <a:cs typeface="Courier"/>
              </a:rPr>
              <a:t>          mat[</a:t>
            </a:r>
            <a:r>
              <a:rPr lang="en-GB" dirty="0" err="1" smtClean="0">
                <a:latin typeface="Courier"/>
                <a:cs typeface="Courier"/>
              </a:rPr>
              <a:t>pos</a:t>
            </a:r>
            <a:r>
              <a:rPr lang="en-GB" dirty="0" smtClean="0">
                <a:latin typeface="Courier"/>
                <a:cs typeface="Courier"/>
              </a:rPr>
              <a:t>[LENGTH&lt;</a:t>
            </a:r>
            <a:r>
              <a:rPr lang="en-GB" dirty="0" err="1" smtClean="0">
                <a:latin typeface="Courier"/>
                <a:cs typeface="Courier"/>
              </a:rPr>
              <a:t>TSimdVec</a:t>
            </a:r>
            <a:r>
              <a:rPr lang="en-GB" dirty="0" smtClean="0">
                <a:latin typeface="Courier"/>
                <a:cs typeface="Courier"/>
              </a:rPr>
              <a:t>&gt;::Value - </a:t>
            </a:r>
            <a:r>
              <a:rPr lang="en-GB" dirty="0" smtClean="0">
                <a:solidFill>
                  <a:srgbClr val="31859C"/>
                </a:solidFill>
                <a:latin typeface="Courier"/>
                <a:cs typeface="Courier"/>
              </a:rPr>
              <a:t>1</a:t>
            </a:r>
            <a:r>
              <a:rPr lang="en-GB" dirty="0" smtClean="0">
                <a:latin typeface="Courier"/>
                <a:cs typeface="Courier"/>
              </a:rPr>
              <a:t>]]);</a:t>
            </a: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"/>
              <a:cs typeface="Courier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smtClean="0">
                <a:latin typeface="Courier"/>
                <a:cs typeface="Courier"/>
              </a:rPr>
              <a:t>…</a:t>
            </a:r>
            <a:endParaRPr lang="en-GB" dirty="0">
              <a:latin typeface="Courier"/>
              <a:cs typeface="Courier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193057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(score)</a:t>
            </a:r>
            <a:endParaRPr lang="en-GB" dirty="0"/>
          </a:p>
        </p:txBody>
      </p:sp>
      <p:pic>
        <p:nvPicPr>
          <p:cNvPr id="7" name="Inhaltsplatzhalter 6" descr="Screen Shot 2015-09-22 at 11.03.4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3" r="-2723"/>
          <a:stretch>
            <a:fillRect/>
          </a:stretch>
        </p:blipFill>
        <p:spPr>
          <a:xfrm>
            <a:off x="457200" y="1631955"/>
            <a:ext cx="8229600" cy="4052359"/>
          </a:xfrm>
        </p:spPr>
      </p:pic>
    </p:spTree>
    <p:extLst>
      <p:ext uri="{BB962C8B-B14F-4D97-AF65-F5344CB8AC3E}">
        <p14:creationId xmlns:p14="http://schemas.microsoft.com/office/powerpoint/2010/main" val="200275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Invited</a:t>
            </a:r>
            <a:r>
              <a:rPr lang="de-DE" dirty="0" smtClean="0"/>
              <a:t> </a:t>
            </a:r>
            <a:r>
              <a:rPr lang="de-DE" dirty="0" err="1" smtClean="0"/>
              <a:t>talks</a:t>
            </a:r>
            <a:endParaRPr lang="de-DE" dirty="0"/>
          </a:p>
        </p:txBody>
      </p:sp>
      <p:sp>
        <p:nvSpPr>
          <p:cNvPr id="5" name="TextBox 4"/>
          <p:cNvSpPr txBox="1"/>
          <p:nvPr/>
        </p:nvSpPr>
        <p:spPr>
          <a:xfrm>
            <a:off x="370570" y="4804150"/>
            <a:ext cx="8555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Oleg </a:t>
            </a:r>
            <a:r>
              <a:rPr lang="en-US" sz="2000" dirty="0" err="1" smtClean="0"/>
              <a:t>Yasnev</a:t>
            </a:r>
            <a:r>
              <a:rPr lang="en-US" sz="2000" dirty="0" smtClean="0"/>
              <a:t> studied computer science and bioinformatics in </a:t>
            </a:r>
            <a:br>
              <a:rPr lang="en-US" sz="2000" dirty="0" smtClean="0"/>
            </a:br>
            <a:r>
              <a:rPr lang="en-US" sz="2000" dirty="0" smtClean="0"/>
              <a:t>St. Petersburg. After finishing his M.Sc</a:t>
            </a:r>
            <a:r>
              <a:rPr lang="en-US" sz="2000" dirty="0"/>
              <a:t>. </a:t>
            </a:r>
            <a:r>
              <a:rPr lang="en-US" sz="2000" dirty="0" smtClean="0"/>
              <a:t>he started working for KNIME.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768856" y="1557110"/>
            <a:ext cx="591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KNIME analytics platform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7755" y="2051203"/>
            <a:ext cx="2762553" cy="155393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2462794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pic>
        <p:nvPicPr>
          <p:cNvPr id="7" name="Inhaltsplatzhalter 6" descr="Screen Shot 2015-09-22 at 13.57.4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38" r="-2438"/>
          <a:stretch>
            <a:fillRect/>
          </a:stretch>
        </p:blipFill>
        <p:spPr>
          <a:xfrm>
            <a:off x="250828" y="1215483"/>
            <a:ext cx="8558638" cy="4820233"/>
          </a:xfrm>
        </p:spPr>
      </p:pic>
    </p:spTree>
    <p:extLst>
      <p:ext uri="{BB962C8B-B14F-4D97-AF65-F5344CB8AC3E}">
        <p14:creationId xmlns:p14="http://schemas.microsoft.com/office/powerpoint/2010/main" val="19419548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8" y="228982"/>
            <a:ext cx="5784105" cy="428625"/>
          </a:xfrm>
        </p:spPr>
        <p:txBody>
          <a:bodyPr/>
          <a:lstStyle/>
          <a:p>
            <a:r>
              <a:rPr lang="en-GB" sz="2800" dirty="0"/>
              <a:t>~ 2.000.000 </a:t>
            </a:r>
            <a:r>
              <a:rPr lang="en-GB" sz="2800" dirty="0" smtClean="0"/>
              <a:t>pairwise overlap alignments (length ~ 150 </a:t>
            </a:r>
            <a:r>
              <a:rPr lang="en-GB" sz="2800" dirty="0" err="1" smtClean="0"/>
              <a:t>bp</a:t>
            </a:r>
            <a:r>
              <a:rPr lang="en-GB" sz="2800" dirty="0" smtClean="0"/>
              <a:t>)</a:t>
            </a:r>
            <a:endParaRPr lang="en-GB" sz="2800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 flipV="1">
            <a:off x="628650" y="2266948"/>
            <a:ext cx="29272" cy="374095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V="1">
            <a:off x="464635" y="5744732"/>
            <a:ext cx="8266770" cy="1858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ectangle 6"/>
          <p:cNvSpPr/>
          <p:nvPr/>
        </p:nvSpPr>
        <p:spPr bwMode="auto">
          <a:xfrm>
            <a:off x="6553076" y="2106929"/>
            <a:ext cx="1371600" cy="363222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dirty="0"/>
          </a:p>
          <a:p>
            <a:pPr eaLnBrk="0" hangingPunct="0"/>
            <a:endParaRPr lang="en-US" dirty="0"/>
          </a:p>
          <a:p>
            <a:pPr eaLnBrk="0" hangingPunct="0"/>
            <a:endParaRPr lang="en-US" dirty="0"/>
          </a:p>
          <a:p>
            <a:pPr eaLnBrk="0" hangingPunct="0"/>
            <a:endParaRPr lang="en-US" dirty="0"/>
          </a:p>
          <a:p>
            <a:pPr eaLnBrk="0" hangingPunct="0"/>
            <a:endParaRPr lang="en-US" dirty="0"/>
          </a:p>
          <a:p>
            <a:pPr eaLnBrk="0" hangingPunct="0"/>
            <a:endParaRPr lang="en-US" dirty="0"/>
          </a:p>
          <a:p>
            <a:pPr eaLnBrk="0" hangingPunct="0"/>
            <a:r>
              <a:rPr lang="en-US" dirty="0" smtClean="0">
                <a:solidFill>
                  <a:schemeClr val="bg1"/>
                </a:solidFill>
              </a:rPr>
              <a:t>666.000 a/s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413" y="58214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t, NO-SIMD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71855" y="5821450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16 t, NO-SIMD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88465" y="5821450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t, SIMD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601522" y="5821450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16 t</a:t>
            </a:r>
            <a:r>
              <a:rPr lang="en-US" smtClean="0"/>
              <a:t>, SIMD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4772722" y="3770410"/>
            <a:ext cx="1371600" cy="1970606"/>
            <a:chOff x="4772722" y="3790857"/>
            <a:chExt cx="1371600" cy="1970606"/>
          </a:xfrm>
        </p:grpSpPr>
        <p:sp>
          <p:nvSpPr>
            <p:cNvPr id="13" name="Rectangle 12"/>
            <p:cNvSpPr/>
            <p:nvPr/>
          </p:nvSpPr>
          <p:spPr bwMode="auto">
            <a:xfrm>
              <a:off x="4772722" y="5464935"/>
              <a:ext cx="1371600" cy="29652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32142" y="3790857"/>
              <a:ext cx="12558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54.000 a/s</a:t>
              </a: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943922" y="3739301"/>
            <a:ext cx="1371600" cy="2003575"/>
            <a:chOff x="2943922" y="3759747"/>
            <a:chExt cx="1371600" cy="2003575"/>
          </a:xfrm>
        </p:grpSpPr>
        <p:sp>
          <p:nvSpPr>
            <p:cNvPr id="16" name="Rectangle 15"/>
            <p:cNvSpPr/>
            <p:nvPr/>
          </p:nvSpPr>
          <p:spPr bwMode="auto">
            <a:xfrm>
              <a:off x="2943922" y="5602094"/>
              <a:ext cx="1371600" cy="16122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77570" y="3759747"/>
              <a:ext cx="12558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30.100 a/s</a:t>
              </a:r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115122" y="3719620"/>
            <a:ext cx="1371600" cy="2025112"/>
            <a:chOff x="1115122" y="3740067"/>
            <a:chExt cx="1371600" cy="2025112"/>
          </a:xfrm>
        </p:grpSpPr>
        <p:sp>
          <p:nvSpPr>
            <p:cNvPr id="19" name="Rectangle 18"/>
            <p:cNvSpPr/>
            <p:nvPr/>
          </p:nvSpPr>
          <p:spPr bwMode="auto">
            <a:xfrm>
              <a:off x="1115122" y="5719460"/>
              <a:ext cx="1371600" cy="457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93902" y="3740067"/>
              <a:ext cx="12558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2.700 a/s</a:t>
              </a:r>
              <a:endParaRPr lang="en-US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264805" y="2472605"/>
            <a:ext cx="3567337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/>
              <a:t>Many-many interface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92852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19" y="2397872"/>
            <a:ext cx="5575164" cy="1094069"/>
          </a:xfrm>
          <a:prstGeom prst="rect">
            <a:avLst/>
          </a:prstGeom>
          <a:ln w="19050">
            <a:solidFill>
              <a:srgbClr val="FF7E66"/>
            </a:solidFill>
          </a:ln>
        </p:spPr>
      </p:pic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160730237"/>
              </p:ext>
            </p:extLst>
          </p:nvPr>
        </p:nvGraphicFramePr>
        <p:xfrm>
          <a:off x="201104" y="1323051"/>
          <a:ext cx="8446858" cy="561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459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316" y="184377"/>
            <a:ext cx="5848889" cy="428625"/>
          </a:xfrm>
        </p:spPr>
        <p:txBody>
          <a:bodyPr/>
          <a:lstStyle/>
          <a:p>
            <a:r>
              <a:rPr lang="en-GB" smtClean="0"/>
              <a:t>Data parallel traversal with JST</a:t>
            </a:r>
            <a:endParaRPr lang="en-GB" dirty="0"/>
          </a:p>
        </p:txBody>
      </p:sp>
      <p:sp>
        <p:nvSpPr>
          <p:cNvPr id="6" name="Textfeld 8"/>
          <p:cNvSpPr txBox="1"/>
          <p:nvPr/>
        </p:nvSpPr>
        <p:spPr>
          <a:xfrm>
            <a:off x="1224779" y="1556506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 smtClean="0">
                <a:solidFill>
                  <a:prstClr val="black"/>
                </a:solidFill>
                <a:latin typeface="Andale Mono"/>
                <a:cs typeface="Andale Mono"/>
              </a:rPr>
              <a:t>0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7" name="Textfeld 11"/>
          <p:cNvSpPr txBox="1"/>
          <p:nvPr/>
        </p:nvSpPr>
        <p:spPr>
          <a:xfrm>
            <a:off x="125079" y="888311"/>
            <a:ext cx="5373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Process multiple similar sequences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feld 12"/>
          <p:cNvSpPr txBox="1"/>
          <p:nvPr/>
        </p:nvSpPr>
        <p:spPr>
          <a:xfrm>
            <a:off x="1242483" y="2046031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 smtClean="0">
                <a:solidFill>
                  <a:prstClr val="black"/>
                </a:solidFill>
                <a:latin typeface="Andale Mono"/>
                <a:cs typeface="Andale Mono"/>
              </a:rPr>
              <a:t>1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1" name="Textfeld 13"/>
          <p:cNvSpPr txBox="1"/>
          <p:nvPr/>
        </p:nvSpPr>
        <p:spPr>
          <a:xfrm>
            <a:off x="1227089" y="2514006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>
                <a:solidFill>
                  <a:prstClr val="black"/>
                </a:solidFill>
                <a:latin typeface="Andale Mono"/>
                <a:cs typeface="Andale Mono"/>
              </a:rPr>
              <a:t>2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2" name="Textfeld 14"/>
          <p:cNvSpPr txBox="1"/>
          <p:nvPr/>
        </p:nvSpPr>
        <p:spPr>
          <a:xfrm>
            <a:off x="1244793" y="3003531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>
                <a:solidFill>
                  <a:prstClr val="black"/>
                </a:solidFill>
                <a:latin typeface="Andale Mono"/>
                <a:cs typeface="Andale Mono"/>
              </a:rPr>
              <a:t>3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3" name="Rechteck 2"/>
          <p:cNvSpPr/>
          <p:nvPr/>
        </p:nvSpPr>
        <p:spPr>
          <a:xfrm>
            <a:off x="1775112" y="1667588"/>
            <a:ext cx="972893" cy="2078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white"/>
                </a:solidFill>
                <a:latin typeface="Calibri"/>
              </a:rPr>
              <a:t>	</a:t>
            </a:r>
          </a:p>
        </p:txBody>
      </p:sp>
      <p:sp>
        <p:nvSpPr>
          <p:cNvPr id="14" name="Rechteck 15"/>
          <p:cNvSpPr/>
          <p:nvPr/>
        </p:nvSpPr>
        <p:spPr>
          <a:xfrm>
            <a:off x="1775112" y="2150715"/>
            <a:ext cx="972893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chteck 19"/>
          <p:cNvSpPr/>
          <p:nvPr/>
        </p:nvSpPr>
        <p:spPr>
          <a:xfrm>
            <a:off x="1775112" y="2613303"/>
            <a:ext cx="972893" cy="2078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Rechteck 20"/>
          <p:cNvSpPr/>
          <p:nvPr/>
        </p:nvSpPr>
        <p:spPr>
          <a:xfrm>
            <a:off x="1775112" y="3118745"/>
            <a:ext cx="972893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Rechteck 21"/>
          <p:cNvSpPr/>
          <p:nvPr/>
        </p:nvSpPr>
        <p:spPr>
          <a:xfrm>
            <a:off x="3320664" y="1667588"/>
            <a:ext cx="1705645" cy="2078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  <a:latin typeface="Calibri"/>
              </a:rPr>
              <a:t>	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Rechteck 22"/>
          <p:cNvSpPr/>
          <p:nvPr/>
        </p:nvSpPr>
        <p:spPr>
          <a:xfrm>
            <a:off x="3320663" y="2150715"/>
            <a:ext cx="1705645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Rechteck 23"/>
          <p:cNvSpPr/>
          <p:nvPr/>
        </p:nvSpPr>
        <p:spPr>
          <a:xfrm>
            <a:off x="3320664" y="2613303"/>
            <a:ext cx="1705644" cy="2078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Rechteck 24"/>
          <p:cNvSpPr/>
          <p:nvPr/>
        </p:nvSpPr>
        <p:spPr>
          <a:xfrm>
            <a:off x="3320664" y="3118745"/>
            <a:ext cx="1705644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hteck 25"/>
          <p:cNvSpPr/>
          <p:nvPr/>
        </p:nvSpPr>
        <p:spPr>
          <a:xfrm>
            <a:off x="2869616" y="2150715"/>
            <a:ext cx="332511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Rechteck 26"/>
          <p:cNvSpPr/>
          <p:nvPr/>
        </p:nvSpPr>
        <p:spPr>
          <a:xfrm>
            <a:off x="2869616" y="3118745"/>
            <a:ext cx="332511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24" name="Gerade Verbindung 27"/>
          <p:cNvCxnSpPr>
            <a:stCxn id="22" idx="3"/>
            <a:endCxn id="32" idx="1"/>
          </p:cNvCxnSpPr>
          <p:nvPr/>
        </p:nvCxnSpPr>
        <p:spPr>
          <a:xfrm>
            <a:off x="2748005" y="2254624"/>
            <a:ext cx="12161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8"/>
          <p:cNvCxnSpPr>
            <a:stCxn id="32" idx="3"/>
            <a:endCxn id="29" idx="1"/>
          </p:cNvCxnSpPr>
          <p:nvPr/>
        </p:nvCxnSpPr>
        <p:spPr>
          <a:xfrm>
            <a:off x="3202127" y="2254624"/>
            <a:ext cx="11853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30"/>
          <p:cNvCxnSpPr>
            <a:stCxn id="27" idx="3"/>
            <a:endCxn id="33" idx="1"/>
          </p:cNvCxnSpPr>
          <p:nvPr/>
        </p:nvCxnSpPr>
        <p:spPr>
          <a:xfrm>
            <a:off x="2748005" y="3222654"/>
            <a:ext cx="12161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33"/>
          <p:cNvCxnSpPr>
            <a:stCxn id="33" idx="3"/>
            <a:endCxn id="31" idx="1"/>
          </p:cNvCxnSpPr>
          <p:nvPr/>
        </p:nvCxnSpPr>
        <p:spPr>
          <a:xfrm>
            <a:off x="3202127" y="3222654"/>
            <a:ext cx="118537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36"/>
          <p:cNvCxnSpPr>
            <a:stCxn id="26" idx="3"/>
            <a:endCxn id="30" idx="1"/>
          </p:cNvCxnSpPr>
          <p:nvPr/>
        </p:nvCxnSpPr>
        <p:spPr>
          <a:xfrm>
            <a:off x="2748005" y="2717212"/>
            <a:ext cx="57265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hteck 42"/>
          <p:cNvSpPr/>
          <p:nvPr/>
        </p:nvSpPr>
        <p:spPr>
          <a:xfrm>
            <a:off x="5219683" y="2613303"/>
            <a:ext cx="155120" cy="2078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Rechteck 43"/>
          <p:cNvSpPr/>
          <p:nvPr/>
        </p:nvSpPr>
        <p:spPr>
          <a:xfrm>
            <a:off x="5211927" y="3118745"/>
            <a:ext cx="170632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Rechteck 44"/>
          <p:cNvSpPr/>
          <p:nvPr/>
        </p:nvSpPr>
        <p:spPr>
          <a:xfrm>
            <a:off x="5473684" y="2150715"/>
            <a:ext cx="155120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Rechteck 45"/>
          <p:cNvSpPr/>
          <p:nvPr/>
        </p:nvSpPr>
        <p:spPr>
          <a:xfrm>
            <a:off x="5826798" y="1667588"/>
            <a:ext cx="1390072" cy="2078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Rechteck 46"/>
          <p:cNvSpPr/>
          <p:nvPr/>
        </p:nvSpPr>
        <p:spPr>
          <a:xfrm>
            <a:off x="5826798" y="2150715"/>
            <a:ext cx="1390071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Rechteck 47"/>
          <p:cNvSpPr/>
          <p:nvPr/>
        </p:nvSpPr>
        <p:spPr>
          <a:xfrm>
            <a:off x="5826798" y="2613303"/>
            <a:ext cx="1390071" cy="2078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Rechteck 48"/>
          <p:cNvSpPr/>
          <p:nvPr/>
        </p:nvSpPr>
        <p:spPr>
          <a:xfrm>
            <a:off x="5826798" y="3118745"/>
            <a:ext cx="1390071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36" name="Gerade Verbindung 49"/>
          <p:cNvCxnSpPr>
            <a:stCxn id="28" idx="3"/>
          </p:cNvCxnSpPr>
          <p:nvPr/>
        </p:nvCxnSpPr>
        <p:spPr>
          <a:xfrm>
            <a:off x="5026309" y="1771497"/>
            <a:ext cx="44737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52"/>
          <p:cNvCxnSpPr>
            <a:stCxn id="29" idx="3"/>
            <a:endCxn id="51" idx="1"/>
          </p:cNvCxnSpPr>
          <p:nvPr/>
        </p:nvCxnSpPr>
        <p:spPr>
          <a:xfrm>
            <a:off x="5026308" y="2254624"/>
            <a:ext cx="4473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55"/>
          <p:cNvCxnSpPr>
            <a:stCxn id="51" idx="3"/>
            <a:endCxn id="53" idx="1"/>
          </p:cNvCxnSpPr>
          <p:nvPr/>
        </p:nvCxnSpPr>
        <p:spPr>
          <a:xfrm>
            <a:off x="5628804" y="2254624"/>
            <a:ext cx="197994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58"/>
          <p:cNvCxnSpPr>
            <a:stCxn id="49" idx="3"/>
            <a:endCxn id="54" idx="1"/>
          </p:cNvCxnSpPr>
          <p:nvPr/>
        </p:nvCxnSpPr>
        <p:spPr>
          <a:xfrm>
            <a:off x="5374803" y="2717212"/>
            <a:ext cx="45199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61"/>
          <p:cNvCxnSpPr>
            <a:stCxn id="30" idx="3"/>
            <a:endCxn id="49" idx="1"/>
          </p:cNvCxnSpPr>
          <p:nvPr/>
        </p:nvCxnSpPr>
        <p:spPr>
          <a:xfrm>
            <a:off x="5026308" y="2717212"/>
            <a:ext cx="19337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64"/>
          <p:cNvCxnSpPr>
            <a:stCxn id="31" idx="3"/>
            <a:endCxn id="50" idx="1"/>
          </p:cNvCxnSpPr>
          <p:nvPr/>
        </p:nvCxnSpPr>
        <p:spPr>
          <a:xfrm>
            <a:off x="5026308" y="3222654"/>
            <a:ext cx="18561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67"/>
          <p:cNvCxnSpPr>
            <a:stCxn id="50" idx="3"/>
            <a:endCxn id="55" idx="1"/>
          </p:cNvCxnSpPr>
          <p:nvPr/>
        </p:nvCxnSpPr>
        <p:spPr>
          <a:xfrm>
            <a:off x="5382559" y="3222654"/>
            <a:ext cx="44423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hteck 84"/>
          <p:cNvSpPr/>
          <p:nvPr/>
        </p:nvSpPr>
        <p:spPr>
          <a:xfrm>
            <a:off x="5473684" y="1667588"/>
            <a:ext cx="155120" cy="2078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44" name="Gerade Verbindung 87"/>
          <p:cNvCxnSpPr>
            <a:endCxn id="52" idx="1"/>
          </p:cNvCxnSpPr>
          <p:nvPr/>
        </p:nvCxnSpPr>
        <p:spPr>
          <a:xfrm>
            <a:off x="5628804" y="1771497"/>
            <a:ext cx="197994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hteck 90"/>
          <p:cNvSpPr/>
          <p:nvPr/>
        </p:nvSpPr>
        <p:spPr>
          <a:xfrm>
            <a:off x="1775111" y="1667588"/>
            <a:ext cx="972893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white"/>
                </a:solidFill>
                <a:latin typeface="Calibri"/>
              </a:rPr>
              <a:t>	</a:t>
            </a:r>
          </a:p>
        </p:txBody>
      </p:sp>
      <p:sp>
        <p:nvSpPr>
          <p:cNvPr id="46" name="Rechteck 91"/>
          <p:cNvSpPr/>
          <p:nvPr/>
        </p:nvSpPr>
        <p:spPr>
          <a:xfrm>
            <a:off x="1775111" y="2150715"/>
            <a:ext cx="972893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" name="Rechteck 92"/>
          <p:cNvSpPr/>
          <p:nvPr/>
        </p:nvSpPr>
        <p:spPr>
          <a:xfrm>
            <a:off x="1775111" y="2613303"/>
            <a:ext cx="972893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" name="Rechteck 93"/>
          <p:cNvSpPr/>
          <p:nvPr/>
        </p:nvSpPr>
        <p:spPr>
          <a:xfrm>
            <a:off x="1775111" y="3118745"/>
            <a:ext cx="972893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Rechteck 94"/>
          <p:cNvSpPr/>
          <p:nvPr/>
        </p:nvSpPr>
        <p:spPr>
          <a:xfrm>
            <a:off x="3320663" y="1667588"/>
            <a:ext cx="1705645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  <a:latin typeface="Calibri"/>
              </a:rPr>
              <a:t>	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0" name="Rechteck 95"/>
          <p:cNvSpPr/>
          <p:nvPr/>
        </p:nvSpPr>
        <p:spPr>
          <a:xfrm>
            <a:off x="3320662" y="2150715"/>
            <a:ext cx="1705645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Rechteck 96"/>
          <p:cNvSpPr/>
          <p:nvPr/>
        </p:nvSpPr>
        <p:spPr>
          <a:xfrm>
            <a:off x="3320663" y="2613303"/>
            <a:ext cx="1705644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" name="Rechteck 97"/>
          <p:cNvSpPr/>
          <p:nvPr/>
        </p:nvSpPr>
        <p:spPr>
          <a:xfrm>
            <a:off x="3320663" y="3118745"/>
            <a:ext cx="1705644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Rechteck 98"/>
          <p:cNvSpPr/>
          <p:nvPr/>
        </p:nvSpPr>
        <p:spPr>
          <a:xfrm>
            <a:off x="2869615" y="2150715"/>
            <a:ext cx="332511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4" name="Rechteck 99"/>
          <p:cNvSpPr/>
          <p:nvPr/>
        </p:nvSpPr>
        <p:spPr>
          <a:xfrm>
            <a:off x="2869615" y="3118745"/>
            <a:ext cx="332511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55" name="Gerade Verbindung 100"/>
          <p:cNvCxnSpPr/>
          <p:nvPr/>
        </p:nvCxnSpPr>
        <p:spPr>
          <a:xfrm>
            <a:off x="2748004" y="1771497"/>
            <a:ext cx="57265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101"/>
          <p:cNvCxnSpPr/>
          <p:nvPr/>
        </p:nvCxnSpPr>
        <p:spPr>
          <a:xfrm>
            <a:off x="2748004" y="2254624"/>
            <a:ext cx="12161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102"/>
          <p:cNvCxnSpPr/>
          <p:nvPr/>
        </p:nvCxnSpPr>
        <p:spPr>
          <a:xfrm>
            <a:off x="3202126" y="2254624"/>
            <a:ext cx="11853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103"/>
          <p:cNvCxnSpPr/>
          <p:nvPr/>
        </p:nvCxnSpPr>
        <p:spPr>
          <a:xfrm>
            <a:off x="2748004" y="3222654"/>
            <a:ext cx="12161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104"/>
          <p:cNvCxnSpPr/>
          <p:nvPr/>
        </p:nvCxnSpPr>
        <p:spPr>
          <a:xfrm>
            <a:off x="3202126" y="3222654"/>
            <a:ext cx="118537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105"/>
          <p:cNvCxnSpPr/>
          <p:nvPr/>
        </p:nvCxnSpPr>
        <p:spPr>
          <a:xfrm>
            <a:off x="2748004" y="2717212"/>
            <a:ext cx="57265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echteck 106"/>
          <p:cNvSpPr/>
          <p:nvPr/>
        </p:nvSpPr>
        <p:spPr>
          <a:xfrm>
            <a:off x="5219682" y="2613303"/>
            <a:ext cx="155120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Rechteck 107"/>
          <p:cNvSpPr/>
          <p:nvPr/>
        </p:nvSpPr>
        <p:spPr>
          <a:xfrm>
            <a:off x="5211926" y="3118745"/>
            <a:ext cx="170632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" name="Rechteck 108"/>
          <p:cNvSpPr/>
          <p:nvPr/>
        </p:nvSpPr>
        <p:spPr>
          <a:xfrm>
            <a:off x="5473683" y="2150715"/>
            <a:ext cx="155120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" name="Rechteck 109"/>
          <p:cNvSpPr/>
          <p:nvPr/>
        </p:nvSpPr>
        <p:spPr>
          <a:xfrm>
            <a:off x="5826797" y="1667588"/>
            <a:ext cx="1390072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5" name="Rechteck 110"/>
          <p:cNvSpPr/>
          <p:nvPr/>
        </p:nvSpPr>
        <p:spPr>
          <a:xfrm>
            <a:off x="5826797" y="2150715"/>
            <a:ext cx="1390071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" name="Rechteck 111"/>
          <p:cNvSpPr/>
          <p:nvPr/>
        </p:nvSpPr>
        <p:spPr>
          <a:xfrm>
            <a:off x="5826797" y="2613303"/>
            <a:ext cx="1390071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" name="Rechteck 112"/>
          <p:cNvSpPr/>
          <p:nvPr/>
        </p:nvSpPr>
        <p:spPr>
          <a:xfrm>
            <a:off x="5826797" y="3118745"/>
            <a:ext cx="1390071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68" name="Gerade Verbindung 113"/>
          <p:cNvCxnSpPr/>
          <p:nvPr/>
        </p:nvCxnSpPr>
        <p:spPr>
          <a:xfrm>
            <a:off x="5026308" y="1771497"/>
            <a:ext cx="44737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Gerade Verbindung 114"/>
          <p:cNvCxnSpPr/>
          <p:nvPr/>
        </p:nvCxnSpPr>
        <p:spPr>
          <a:xfrm>
            <a:off x="5026307" y="2254624"/>
            <a:ext cx="4473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115"/>
          <p:cNvCxnSpPr/>
          <p:nvPr/>
        </p:nvCxnSpPr>
        <p:spPr>
          <a:xfrm>
            <a:off x="5628803" y="2254624"/>
            <a:ext cx="197994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Gerade Verbindung 116"/>
          <p:cNvCxnSpPr/>
          <p:nvPr/>
        </p:nvCxnSpPr>
        <p:spPr>
          <a:xfrm>
            <a:off x="5374802" y="2717212"/>
            <a:ext cx="45199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Gerade Verbindung 117"/>
          <p:cNvCxnSpPr/>
          <p:nvPr/>
        </p:nvCxnSpPr>
        <p:spPr>
          <a:xfrm>
            <a:off x="5026307" y="2717212"/>
            <a:ext cx="19337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Gerade Verbindung 118"/>
          <p:cNvCxnSpPr/>
          <p:nvPr/>
        </p:nvCxnSpPr>
        <p:spPr>
          <a:xfrm>
            <a:off x="5026307" y="3222654"/>
            <a:ext cx="18561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Gerade Verbindung 119"/>
          <p:cNvCxnSpPr/>
          <p:nvPr/>
        </p:nvCxnSpPr>
        <p:spPr>
          <a:xfrm>
            <a:off x="5382558" y="3222654"/>
            <a:ext cx="44423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Rechteck 120"/>
          <p:cNvSpPr/>
          <p:nvPr/>
        </p:nvSpPr>
        <p:spPr>
          <a:xfrm>
            <a:off x="5473683" y="1667588"/>
            <a:ext cx="155120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76" name="Gerade Verbindung 121"/>
          <p:cNvCxnSpPr/>
          <p:nvPr/>
        </p:nvCxnSpPr>
        <p:spPr>
          <a:xfrm>
            <a:off x="5628803" y="1771497"/>
            <a:ext cx="197994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Freihandform 135"/>
          <p:cNvSpPr/>
          <p:nvPr/>
        </p:nvSpPr>
        <p:spPr>
          <a:xfrm>
            <a:off x="2748005" y="1599008"/>
            <a:ext cx="572659" cy="68579"/>
          </a:xfrm>
          <a:custGeom>
            <a:avLst/>
            <a:gdLst>
              <a:gd name="connsiteX0" fmla="*/ 0 w 915939"/>
              <a:gd name="connsiteY0" fmla="*/ 315595 h 315595"/>
              <a:gd name="connsiteX1" fmla="*/ 461818 w 915939"/>
              <a:gd name="connsiteY1" fmla="*/ 19 h 315595"/>
              <a:gd name="connsiteX2" fmla="*/ 915939 w 915939"/>
              <a:gd name="connsiteY2" fmla="*/ 300201 h 315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5939" h="315595">
                <a:moveTo>
                  <a:pt x="0" y="315595"/>
                </a:moveTo>
                <a:cubicBezTo>
                  <a:pt x="154581" y="159090"/>
                  <a:pt x="309162" y="2585"/>
                  <a:pt x="461818" y="19"/>
                </a:cubicBezTo>
                <a:cubicBezTo>
                  <a:pt x="614474" y="-2547"/>
                  <a:pt x="841535" y="248888"/>
                  <a:pt x="915939" y="300201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" name="Freihandform 137"/>
          <p:cNvSpPr/>
          <p:nvPr/>
        </p:nvSpPr>
        <p:spPr>
          <a:xfrm>
            <a:off x="2724915" y="1899545"/>
            <a:ext cx="144701" cy="323273"/>
          </a:xfrm>
          <a:custGeom>
            <a:avLst/>
            <a:gdLst>
              <a:gd name="connsiteX0" fmla="*/ 0 w 277091"/>
              <a:gd name="connsiteY0" fmla="*/ 0 h 323273"/>
              <a:gd name="connsiteX1" fmla="*/ 130849 w 277091"/>
              <a:gd name="connsiteY1" fmla="*/ 230909 h 323273"/>
              <a:gd name="connsiteX2" fmla="*/ 277091 w 277091"/>
              <a:gd name="connsiteY2" fmla="*/ 323273 h 32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091" h="323273">
                <a:moveTo>
                  <a:pt x="0" y="0"/>
                </a:moveTo>
                <a:cubicBezTo>
                  <a:pt x="42333" y="88515"/>
                  <a:pt x="84667" y="177030"/>
                  <a:pt x="130849" y="230909"/>
                </a:cubicBezTo>
                <a:cubicBezTo>
                  <a:pt x="177031" y="284788"/>
                  <a:pt x="277091" y="323273"/>
                  <a:pt x="277091" y="323273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" name="Freihandform 138"/>
          <p:cNvSpPr/>
          <p:nvPr/>
        </p:nvSpPr>
        <p:spPr>
          <a:xfrm>
            <a:off x="3194430" y="1891848"/>
            <a:ext cx="132273" cy="258867"/>
          </a:xfrm>
          <a:custGeom>
            <a:avLst/>
            <a:gdLst>
              <a:gd name="connsiteX0" fmla="*/ 0 w 132273"/>
              <a:gd name="connsiteY0" fmla="*/ 230909 h 230909"/>
              <a:gd name="connsiteX1" fmla="*/ 123151 w 132273"/>
              <a:gd name="connsiteY1" fmla="*/ 84667 h 230909"/>
              <a:gd name="connsiteX2" fmla="*/ 123151 w 132273"/>
              <a:gd name="connsiteY2" fmla="*/ 0 h 23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73" h="230909">
                <a:moveTo>
                  <a:pt x="0" y="230909"/>
                </a:moveTo>
                <a:cubicBezTo>
                  <a:pt x="51313" y="177030"/>
                  <a:pt x="102626" y="123152"/>
                  <a:pt x="123151" y="84667"/>
                </a:cubicBezTo>
                <a:cubicBezTo>
                  <a:pt x="143676" y="46182"/>
                  <a:pt x="123151" y="0"/>
                  <a:pt x="123151" y="0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" name="Freihandform 139"/>
          <p:cNvSpPr/>
          <p:nvPr/>
        </p:nvSpPr>
        <p:spPr>
          <a:xfrm>
            <a:off x="5026308" y="1576351"/>
            <a:ext cx="447376" cy="94653"/>
          </a:xfrm>
          <a:custGeom>
            <a:avLst/>
            <a:gdLst>
              <a:gd name="connsiteX0" fmla="*/ 0 w 915939"/>
              <a:gd name="connsiteY0" fmla="*/ 315595 h 315595"/>
              <a:gd name="connsiteX1" fmla="*/ 461818 w 915939"/>
              <a:gd name="connsiteY1" fmla="*/ 19 h 315595"/>
              <a:gd name="connsiteX2" fmla="*/ 915939 w 915939"/>
              <a:gd name="connsiteY2" fmla="*/ 300201 h 315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5939" h="315595">
                <a:moveTo>
                  <a:pt x="0" y="315595"/>
                </a:moveTo>
                <a:cubicBezTo>
                  <a:pt x="154581" y="159090"/>
                  <a:pt x="309162" y="2585"/>
                  <a:pt x="461818" y="19"/>
                </a:cubicBezTo>
                <a:cubicBezTo>
                  <a:pt x="614474" y="-2547"/>
                  <a:pt x="841535" y="248888"/>
                  <a:pt x="915939" y="300201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" name="Freihandform 140"/>
          <p:cNvSpPr/>
          <p:nvPr/>
        </p:nvSpPr>
        <p:spPr>
          <a:xfrm>
            <a:off x="5628804" y="1599008"/>
            <a:ext cx="197994" cy="71996"/>
          </a:xfrm>
          <a:custGeom>
            <a:avLst/>
            <a:gdLst>
              <a:gd name="connsiteX0" fmla="*/ 0 w 915939"/>
              <a:gd name="connsiteY0" fmla="*/ 315595 h 315595"/>
              <a:gd name="connsiteX1" fmla="*/ 461818 w 915939"/>
              <a:gd name="connsiteY1" fmla="*/ 19 h 315595"/>
              <a:gd name="connsiteX2" fmla="*/ 915939 w 915939"/>
              <a:gd name="connsiteY2" fmla="*/ 300201 h 315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5939" h="315595">
                <a:moveTo>
                  <a:pt x="0" y="315595"/>
                </a:moveTo>
                <a:cubicBezTo>
                  <a:pt x="154581" y="159090"/>
                  <a:pt x="309162" y="2585"/>
                  <a:pt x="461818" y="19"/>
                </a:cubicBezTo>
                <a:cubicBezTo>
                  <a:pt x="614474" y="-2547"/>
                  <a:pt x="841535" y="248888"/>
                  <a:pt x="915939" y="300201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" name="Freihandform 141"/>
          <p:cNvSpPr/>
          <p:nvPr/>
        </p:nvSpPr>
        <p:spPr>
          <a:xfrm>
            <a:off x="5026307" y="1862078"/>
            <a:ext cx="193376" cy="751225"/>
          </a:xfrm>
          <a:custGeom>
            <a:avLst/>
            <a:gdLst>
              <a:gd name="connsiteX0" fmla="*/ 0 w 277091"/>
              <a:gd name="connsiteY0" fmla="*/ 0 h 323273"/>
              <a:gd name="connsiteX1" fmla="*/ 130849 w 277091"/>
              <a:gd name="connsiteY1" fmla="*/ 230909 h 323273"/>
              <a:gd name="connsiteX2" fmla="*/ 277091 w 277091"/>
              <a:gd name="connsiteY2" fmla="*/ 323273 h 32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091" h="323273">
                <a:moveTo>
                  <a:pt x="0" y="0"/>
                </a:moveTo>
                <a:cubicBezTo>
                  <a:pt x="42333" y="88515"/>
                  <a:pt x="84667" y="177030"/>
                  <a:pt x="130849" y="230909"/>
                </a:cubicBezTo>
                <a:cubicBezTo>
                  <a:pt x="177031" y="284788"/>
                  <a:pt x="277091" y="323273"/>
                  <a:pt x="277091" y="323273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" name="Freihandform 143"/>
          <p:cNvSpPr/>
          <p:nvPr/>
        </p:nvSpPr>
        <p:spPr>
          <a:xfrm>
            <a:off x="5380369" y="1907242"/>
            <a:ext cx="431030" cy="692727"/>
          </a:xfrm>
          <a:custGeom>
            <a:avLst/>
            <a:gdLst>
              <a:gd name="connsiteX0" fmla="*/ 0 w 431030"/>
              <a:gd name="connsiteY0" fmla="*/ 692727 h 692727"/>
              <a:gd name="connsiteX1" fmla="*/ 169333 w 431030"/>
              <a:gd name="connsiteY1" fmla="*/ 569576 h 692727"/>
              <a:gd name="connsiteX2" fmla="*/ 315576 w 431030"/>
              <a:gd name="connsiteY2" fmla="*/ 400243 h 692727"/>
              <a:gd name="connsiteX3" fmla="*/ 431030 w 431030"/>
              <a:gd name="connsiteY3" fmla="*/ 0 h 69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030" h="692727">
                <a:moveTo>
                  <a:pt x="0" y="692727"/>
                </a:moveTo>
                <a:cubicBezTo>
                  <a:pt x="58368" y="655525"/>
                  <a:pt x="116737" y="618323"/>
                  <a:pt x="169333" y="569576"/>
                </a:cubicBezTo>
                <a:cubicBezTo>
                  <a:pt x="221929" y="520829"/>
                  <a:pt x="271960" y="495172"/>
                  <a:pt x="315576" y="400243"/>
                </a:cubicBezTo>
                <a:cubicBezTo>
                  <a:pt x="359192" y="305314"/>
                  <a:pt x="431030" y="0"/>
                  <a:pt x="431030" y="0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58146" y="3897042"/>
            <a:ext cx="272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Traversal effectively constructs a list of consecutive sequence contexts:</a:t>
            </a:r>
          </a:p>
          <a:p>
            <a:endParaRPr lang="en-US" dirty="0"/>
          </a:p>
          <a:p>
            <a:r>
              <a:rPr lang="en-US" dirty="0" smtClean="0"/>
              <a:t>Block boundaries can be generated on the fly or be </a:t>
            </a:r>
            <a:r>
              <a:rPr lang="en-US" dirty="0" err="1" smtClean="0"/>
              <a:t>precomputed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5364562" y="3832004"/>
            <a:ext cx="3456518" cy="2624254"/>
            <a:chOff x="5364562" y="3832004"/>
            <a:chExt cx="3456518" cy="2624254"/>
          </a:xfrm>
        </p:grpSpPr>
        <p:sp>
          <p:nvSpPr>
            <p:cNvPr id="92" name="Abgerundetes Rechteck 10"/>
            <p:cNvSpPr/>
            <p:nvPr/>
          </p:nvSpPr>
          <p:spPr>
            <a:xfrm>
              <a:off x="5364562" y="3832004"/>
              <a:ext cx="1170518" cy="338254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  <p:sp>
          <p:nvSpPr>
            <p:cNvPr id="93" name="Abgerundetes Rechteck 10"/>
            <p:cNvSpPr/>
            <p:nvPr/>
          </p:nvSpPr>
          <p:spPr>
            <a:xfrm>
              <a:off x="5516962" y="3984404"/>
              <a:ext cx="1170518" cy="33825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  <p:sp>
          <p:nvSpPr>
            <p:cNvPr id="94" name="Abgerundetes Rechteck 10"/>
            <p:cNvSpPr/>
            <p:nvPr/>
          </p:nvSpPr>
          <p:spPr>
            <a:xfrm>
              <a:off x="5669362" y="4136804"/>
              <a:ext cx="1170518" cy="33825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  <p:sp>
          <p:nvSpPr>
            <p:cNvPr id="95" name="Abgerundetes Rechteck 10"/>
            <p:cNvSpPr/>
            <p:nvPr/>
          </p:nvSpPr>
          <p:spPr>
            <a:xfrm>
              <a:off x="5821762" y="4289204"/>
              <a:ext cx="1170518" cy="33825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  <p:sp>
          <p:nvSpPr>
            <p:cNvPr id="98" name="Abgerundetes Rechteck 10"/>
            <p:cNvSpPr/>
            <p:nvPr/>
          </p:nvSpPr>
          <p:spPr>
            <a:xfrm>
              <a:off x="6278962" y="4746404"/>
              <a:ext cx="1170518" cy="338254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  <p:sp>
          <p:nvSpPr>
            <p:cNvPr id="99" name="Abgerundetes Rechteck 10"/>
            <p:cNvSpPr/>
            <p:nvPr/>
          </p:nvSpPr>
          <p:spPr>
            <a:xfrm>
              <a:off x="6431362" y="4898804"/>
              <a:ext cx="1170518" cy="33825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  <p:sp>
          <p:nvSpPr>
            <p:cNvPr id="100" name="Abgerundetes Rechteck 10"/>
            <p:cNvSpPr/>
            <p:nvPr/>
          </p:nvSpPr>
          <p:spPr>
            <a:xfrm>
              <a:off x="6583762" y="5051204"/>
              <a:ext cx="1170518" cy="33825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  <p:sp>
          <p:nvSpPr>
            <p:cNvPr id="105" name="Abgerundetes Rechteck 10"/>
            <p:cNvSpPr/>
            <p:nvPr/>
          </p:nvSpPr>
          <p:spPr>
            <a:xfrm>
              <a:off x="7345762" y="5813204"/>
              <a:ext cx="1170518" cy="338254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  <p:sp>
          <p:nvSpPr>
            <p:cNvPr id="106" name="Abgerundetes Rechteck 10"/>
            <p:cNvSpPr/>
            <p:nvPr/>
          </p:nvSpPr>
          <p:spPr>
            <a:xfrm>
              <a:off x="7498162" y="5965604"/>
              <a:ext cx="1170518" cy="33825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  <p:sp>
          <p:nvSpPr>
            <p:cNvPr id="107" name="Abgerundetes Rechteck 10"/>
            <p:cNvSpPr/>
            <p:nvPr/>
          </p:nvSpPr>
          <p:spPr>
            <a:xfrm>
              <a:off x="7650562" y="6118004"/>
              <a:ext cx="1170518" cy="33825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prstClr val="black"/>
                </a:solidFill>
                <a:latin typeface="Apple Chancery"/>
                <a:cs typeface="Apple Chancery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417886" y="3832004"/>
            <a:ext cx="5726114" cy="795454"/>
            <a:chOff x="3417886" y="3832004"/>
            <a:chExt cx="5726114" cy="795454"/>
          </a:xfrm>
        </p:grpSpPr>
        <p:sp>
          <p:nvSpPr>
            <p:cNvPr id="108" name="TextBox 107"/>
            <p:cNvSpPr txBox="1"/>
            <p:nvPr/>
          </p:nvSpPr>
          <p:spPr>
            <a:xfrm>
              <a:off x="3417886" y="3832004"/>
              <a:ext cx="1172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Thread </a:t>
              </a:r>
              <a:r>
                <a:rPr lang="en-US" smtClean="0"/>
                <a:t>1:</a:t>
              </a:r>
              <a:endParaRPr lang="en-US" dirty="0" smtClean="0"/>
            </a:p>
          </p:txBody>
        </p:sp>
        <p:cxnSp>
          <p:nvCxnSpPr>
            <p:cNvPr id="114" name="Straight Connector 113"/>
            <p:cNvCxnSpPr/>
            <p:nvPr/>
          </p:nvCxnSpPr>
          <p:spPr bwMode="auto">
            <a:xfrm>
              <a:off x="3417886" y="4627458"/>
              <a:ext cx="5726114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1" name="Group 120"/>
          <p:cNvGrpSpPr/>
          <p:nvPr/>
        </p:nvGrpSpPr>
        <p:grpSpPr>
          <a:xfrm>
            <a:off x="3414169" y="4659241"/>
            <a:ext cx="5618319" cy="733933"/>
            <a:chOff x="3414169" y="4659241"/>
            <a:chExt cx="5618319" cy="733933"/>
          </a:xfrm>
        </p:grpSpPr>
        <p:sp>
          <p:nvSpPr>
            <p:cNvPr id="109" name="TextBox 108"/>
            <p:cNvSpPr txBox="1"/>
            <p:nvPr/>
          </p:nvSpPr>
          <p:spPr>
            <a:xfrm>
              <a:off x="3417886" y="4659241"/>
              <a:ext cx="1172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Thread 2:</a:t>
              </a:r>
            </a:p>
          </p:txBody>
        </p:sp>
        <p:cxnSp>
          <p:nvCxnSpPr>
            <p:cNvPr id="115" name="Straight Connector 114"/>
            <p:cNvCxnSpPr/>
            <p:nvPr/>
          </p:nvCxnSpPr>
          <p:spPr bwMode="auto">
            <a:xfrm flipV="1">
              <a:off x="3414169" y="5389458"/>
              <a:ext cx="5618319" cy="3716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" name="Group 7"/>
          <p:cNvGrpSpPr/>
          <p:nvPr/>
        </p:nvGrpSpPr>
        <p:grpSpPr>
          <a:xfrm>
            <a:off x="3414169" y="5475249"/>
            <a:ext cx="5662923" cy="1003311"/>
            <a:chOff x="3414169" y="5475249"/>
            <a:chExt cx="5662923" cy="1003311"/>
          </a:xfrm>
        </p:grpSpPr>
        <p:grpSp>
          <p:nvGrpSpPr>
            <p:cNvPr id="4" name="Group 3"/>
            <p:cNvGrpSpPr/>
            <p:nvPr/>
          </p:nvGrpSpPr>
          <p:grpSpPr>
            <a:xfrm>
              <a:off x="3414169" y="5798336"/>
              <a:ext cx="5662923" cy="680224"/>
              <a:chOff x="3414169" y="5798336"/>
              <a:chExt cx="5662923" cy="680224"/>
            </a:xfrm>
          </p:grpSpPr>
          <p:cxnSp>
            <p:nvCxnSpPr>
              <p:cNvPr id="111" name="Straight Connector 110"/>
              <p:cNvCxnSpPr/>
              <p:nvPr/>
            </p:nvCxnSpPr>
            <p:spPr bwMode="auto">
              <a:xfrm flipV="1">
                <a:off x="3414169" y="5798336"/>
                <a:ext cx="5612275" cy="22302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22" name="Group 121"/>
              <p:cNvGrpSpPr/>
              <p:nvPr/>
            </p:nvGrpSpPr>
            <p:grpSpPr>
              <a:xfrm>
                <a:off x="3464817" y="6010726"/>
                <a:ext cx="5612275" cy="467834"/>
                <a:chOff x="3420213" y="6010726"/>
                <a:chExt cx="5612275" cy="467834"/>
              </a:xfrm>
            </p:grpSpPr>
            <p:sp>
              <p:nvSpPr>
                <p:cNvPr id="110" name="TextBox 109"/>
                <p:cNvSpPr txBox="1"/>
                <p:nvPr/>
              </p:nvSpPr>
              <p:spPr>
                <a:xfrm>
                  <a:off x="3430710" y="6010726"/>
                  <a:ext cx="115929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mtClean="0"/>
                    <a:t>Thread </a:t>
                  </a:r>
                  <a:r>
                    <a:rPr lang="en-US"/>
                    <a:t>x</a:t>
                  </a:r>
                  <a:r>
                    <a:rPr lang="en-US" smtClean="0"/>
                    <a:t>:</a:t>
                  </a:r>
                  <a:endParaRPr lang="en-US" dirty="0" smtClean="0"/>
                </a:p>
              </p:txBody>
            </p:sp>
            <p:cxnSp>
              <p:nvCxnSpPr>
                <p:cNvPr id="116" name="Straight Connector 115"/>
                <p:cNvCxnSpPr/>
                <p:nvPr/>
              </p:nvCxnSpPr>
              <p:spPr bwMode="auto">
                <a:xfrm flipV="1">
                  <a:off x="3420213" y="6456258"/>
                  <a:ext cx="5612275" cy="22302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cxnSp>
          <p:nvCxnSpPr>
            <p:cNvPr id="5" name="Straight Connector 4"/>
            <p:cNvCxnSpPr/>
            <p:nvPr/>
          </p:nvCxnSpPr>
          <p:spPr bwMode="auto">
            <a:xfrm>
              <a:off x="6264910" y="5475249"/>
              <a:ext cx="0" cy="32308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612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Intra-Parallelization I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023726"/>
            <a:ext cx="8229600" cy="4052359"/>
          </a:xfrm>
        </p:spPr>
        <p:txBody>
          <a:bodyPr/>
          <a:lstStyle/>
          <a:p>
            <a:r>
              <a:rPr lang="en-GB" dirty="0" err="1" smtClean="0"/>
              <a:t>Vectorizing</a:t>
            </a:r>
            <a:r>
              <a:rPr lang="en-GB" dirty="0" smtClean="0"/>
              <a:t> anti-diagonals</a:t>
            </a:r>
            <a:endParaRPr lang="en-GB" dirty="0"/>
          </a:p>
        </p:txBody>
      </p:sp>
      <p:grpSp>
        <p:nvGrpSpPr>
          <p:cNvPr id="200" name="Gruppierung 199"/>
          <p:cNvGrpSpPr/>
          <p:nvPr/>
        </p:nvGrpSpPr>
        <p:grpSpPr>
          <a:xfrm>
            <a:off x="1415185" y="1626248"/>
            <a:ext cx="4457456" cy="4145280"/>
            <a:chOff x="2291254" y="1604352"/>
            <a:chExt cx="4457456" cy="4145280"/>
          </a:xfrm>
        </p:grpSpPr>
        <p:grpSp>
          <p:nvGrpSpPr>
            <p:cNvPr id="161" name="Gruppierung 160"/>
            <p:cNvGrpSpPr/>
            <p:nvPr/>
          </p:nvGrpSpPr>
          <p:grpSpPr>
            <a:xfrm>
              <a:off x="2291254" y="1604352"/>
              <a:ext cx="4457456" cy="4145280"/>
              <a:chOff x="1190936" y="1446699"/>
              <a:chExt cx="4457456" cy="4145280"/>
            </a:xfrm>
          </p:grpSpPr>
          <p:graphicFrame>
            <p:nvGraphicFramePr>
              <p:cNvPr id="47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97201940"/>
                  </p:ext>
                </p:extLst>
              </p:nvPr>
            </p:nvGraphicFramePr>
            <p:xfrm>
              <a:off x="1190936" y="1446699"/>
              <a:ext cx="4457456" cy="414528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  <a:gridCol w="278591"/>
                  </a:tblGrid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92099"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 sz="1100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  <p:sp>
            <p:nvSpPr>
              <p:cNvPr id="48" name="Oval 47"/>
              <p:cNvSpPr/>
              <p:nvPr/>
            </p:nvSpPr>
            <p:spPr>
              <a:xfrm>
                <a:off x="1283607" y="1541734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1283607" y="1795733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1557145" y="1541734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52" name="Gerade Verbindung 51"/>
              <p:cNvCxnSpPr>
                <a:stCxn id="49" idx="7"/>
                <a:endCxn id="50" idx="3"/>
              </p:cNvCxnSpPr>
              <p:nvPr/>
            </p:nvCxnSpPr>
            <p:spPr>
              <a:xfrm flipV="1">
                <a:off x="1364765" y="1611299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Oval 52"/>
              <p:cNvSpPr/>
              <p:nvPr/>
            </p:nvSpPr>
            <p:spPr>
              <a:xfrm>
                <a:off x="1283607" y="2049732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1557145" y="1795733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55" name="Gerade Verbindung 54"/>
              <p:cNvCxnSpPr>
                <a:stCxn id="53" idx="7"/>
                <a:endCxn id="54" idx="3"/>
              </p:cNvCxnSpPr>
              <p:nvPr/>
            </p:nvCxnSpPr>
            <p:spPr>
              <a:xfrm flipV="1">
                <a:off x="1364765" y="1865298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Oval 55"/>
              <p:cNvSpPr/>
              <p:nvPr/>
            </p:nvSpPr>
            <p:spPr>
              <a:xfrm>
                <a:off x="1838499" y="1541734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57" name="Gerade Verbindung 56"/>
              <p:cNvCxnSpPr>
                <a:stCxn id="54" idx="7"/>
                <a:endCxn id="56" idx="3"/>
              </p:cNvCxnSpPr>
              <p:nvPr/>
            </p:nvCxnSpPr>
            <p:spPr>
              <a:xfrm flipV="1">
                <a:off x="1638303" y="1611299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Oval 59"/>
              <p:cNvSpPr/>
              <p:nvPr/>
            </p:nvSpPr>
            <p:spPr>
              <a:xfrm>
                <a:off x="1283607" y="2303731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1557145" y="2049732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62" name="Gerade Verbindung 61"/>
              <p:cNvCxnSpPr>
                <a:stCxn id="60" idx="7"/>
                <a:endCxn id="61" idx="3"/>
              </p:cNvCxnSpPr>
              <p:nvPr/>
            </p:nvCxnSpPr>
            <p:spPr>
              <a:xfrm flipV="1">
                <a:off x="1364765" y="2119297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Oval 62"/>
              <p:cNvSpPr/>
              <p:nvPr/>
            </p:nvSpPr>
            <p:spPr>
              <a:xfrm>
                <a:off x="1838499" y="1795733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64" name="Gerade Verbindung 63"/>
              <p:cNvCxnSpPr>
                <a:stCxn id="61" idx="7"/>
                <a:endCxn id="63" idx="3"/>
              </p:cNvCxnSpPr>
              <p:nvPr/>
            </p:nvCxnSpPr>
            <p:spPr>
              <a:xfrm flipV="1">
                <a:off x="1638303" y="1865298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Oval 64"/>
              <p:cNvSpPr/>
              <p:nvPr/>
            </p:nvSpPr>
            <p:spPr>
              <a:xfrm>
                <a:off x="2106600" y="1541734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66" name="Gerade Verbindung 65"/>
              <p:cNvCxnSpPr>
                <a:stCxn id="63" idx="7"/>
                <a:endCxn id="65" idx="3"/>
              </p:cNvCxnSpPr>
              <p:nvPr/>
            </p:nvCxnSpPr>
            <p:spPr>
              <a:xfrm flipV="1">
                <a:off x="1919657" y="1611299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Oval 67"/>
              <p:cNvSpPr/>
              <p:nvPr/>
            </p:nvSpPr>
            <p:spPr>
              <a:xfrm>
                <a:off x="1283607" y="2565758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1557145" y="2311759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70" name="Gerade Verbindung 69"/>
              <p:cNvCxnSpPr>
                <a:stCxn id="68" idx="7"/>
                <a:endCxn id="69" idx="3"/>
              </p:cNvCxnSpPr>
              <p:nvPr/>
            </p:nvCxnSpPr>
            <p:spPr>
              <a:xfrm flipV="1">
                <a:off x="1364765" y="2381324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Oval 70"/>
              <p:cNvSpPr/>
              <p:nvPr/>
            </p:nvSpPr>
            <p:spPr>
              <a:xfrm>
                <a:off x="1838499" y="2057760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72" name="Gerade Verbindung 71"/>
              <p:cNvCxnSpPr>
                <a:stCxn id="69" idx="7"/>
                <a:endCxn id="71" idx="3"/>
              </p:cNvCxnSpPr>
              <p:nvPr/>
            </p:nvCxnSpPr>
            <p:spPr>
              <a:xfrm flipV="1">
                <a:off x="1638303" y="2127325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Oval 72"/>
              <p:cNvSpPr/>
              <p:nvPr/>
            </p:nvSpPr>
            <p:spPr>
              <a:xfrm>
                <a:off x="2106600" y="1803761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74" name="Gerade Verbindung 73"/>
              <p:cNvCxnSpPr>
                <a:stCxn id="71" idx="7"/>
                <a:endCxn id="73" idx="3"/>
              </p:cNvCxnSpPr>
              <p:nvPr/>
            </p:nvCxnSpPr>
            <p:spPr>
              <a:xfrm flipV="1">
                <a:off x="1919657" y="1873326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>
                <a:off x="1283607" y="2823665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1557145" y="2569666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77" name="Gerade Verbindung 76"/>
              <p:cNvCxnSpPr>
                <a:stCxn id="75" idx="7"/>
                <a:endCxn id="76" idx="3"/>
              </p:cNvCxnSpPr>
              <p:nvPr/>
            </p:nvCxnSpPr>
            <p:spPr>
              <a:xfrm flipV="1">
                <a:off x="1364765" y="2639231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Oval 77"/>
              <p:cNvSpPr/>
              <p:nvPr/>
            </p:nvSpPr>
            <p:spPr>
              <a:xfrm>
                <a:off x="1838499" y="2315667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79" name="Gerade Verbindung 78"/>
              <p:cNvCxnSpPr>
                <a:stCxn id="76" idx="7"/>
                <a:endCxn id="78" idx="3"/>
              </p:cNvCxnSpPr>
              <p:nvPr/>
            </p:nvCxnSpPr>
            <p:spPr>
              <a:xfrm flipV="1">
                <a:off x="1638303" y="2385232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Oval 79"/>
              <p:cNvSpPr/>
              <p:nvPr/>
            </p:nvSpPr>
            <p:spPr>
              <a:xfrm>
                <a:off x="2106600" y="2061668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81" name="Gerade Verbindung 80"/>
              <p:cNvCxnSpPr>
                <a:stCxn id="78" idx="7"/>
                <a:endCxn id="80" idx="3"/>
              </p:cNvCxnSpPr>
              <p:nvPr/>
            </p:nvCxnSpPr>
            <p:spPr>
              <a:xfrm flipV="1">
                <a:off x="1919657" y="2131233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Oval 81"/>
              <p:cNvSpPr/>
              <p:nvPr/>
            </p:nvSpPr>
            <p:spPr>
              <a:xfrm>
                <a:off x="1283607" y="3085692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1557145" y="2831693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84" name="Gerade Verbindung 83"/>
              <p:cNvCxnSpPr>
                <a:stCxn id="82" idx="7"/>
                <a:endCxn id="83" idx="3"/>
              </p:cNvCxnSpPr>
              <p:nvPr/>
            </p:nvCxnSpPr>
            <p:spPr>
              <a:xfrm flipV="1">
                <a:off x="1364765" y="2901258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Oval 84"/>
              <p:cNvSpPr/>
              <p:nvPr/>
            </p:nvSpPr>
            <p:spPr>
              <a:xfrm>
                <a:off x="1838499" y="2577694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86" name="Gerade Verbindung 85"/>
              <p:cNvCxnSpPr>
                <a:stCxn id="83" idx="7"/>
                <a:endCxn id="85" idx="3"/>
              </p:cNvCxnSpPr>
              <p:nvPr/>
            </p:nvCxnSpPr>
            <p:spPr>
              <a:xfrm flipV="1">
                <a:off x="1638303" y="2647259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Oval 86"/>
              <p:cNvSpPr/>
              <p:nvPr/>
            </p:nvSpPr>
            <p:spPr>
              <a:xfrm>
                <a:off x="2106600" y="2323695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88" name="Gerade Verbindung 87"/>
              <p:cNvCxnSpPr>
                <a:stCxn id="85" idx="7"/>
                <a:endCxn id="87" idx="3"/>
              </p:cNvCxnSpPr>
              <p:nvPr/>
            </p:nvCxnSpPr>
            <p:spPr>
              <a:xfrm flipV="1">
                <a:off x="1919657" y="2393260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Oval 88"/>
              <p:cNvSpPr/>
              <p:nvPr/>
            </p:nvSpPr>
            <p:spPr>
              <a:xfrm>
                <a:off x="1283607" y="3332855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1557145" y="3078856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1" name="Gerade Verbindung 90"/>
              <p:cNvCxnSpPr>
                <a:stCxn id="89" idx="7"/>
                <a:endCxn id="90" idx="3"/>
              </p:cNvCxnSpPr>
              <p:nvPr/>
            </p:nvCxnSpPr>
            <p:spPr>
              <a:xfrm flipV="1">
                <a:off x="1364765" y="3148421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Oval 91"/>
              <p:cNvSpPr/>
              <p:nvPr/>
            </p:nvSpPr>
            <p:spPr>
              <a:xfrm>
                <a:off x="1838499" y="2824857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3" name="Gerade Verbindung 92"/>
              <p:cNvCxnSpPr>
                <a:stCxn id="90" idx="7"/>
                <a:endCxn id="92" idx="3"/>
              </p:cNvCxnSpPr>
              <p:nvPr/>
            </p:nvCxnSpPr>
            <p:spPr>
              <a:xfrm flipV="1">
                <a:off x="1638303" y="2894422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Oval 93"/>
              <p:cNvSpPr/>
              <p:nvPr/>
            </p:nvSpPr>
            <p:spPr>
              <a:xfrm>
                <a:off x="2106600" y="2570858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5" name="Gerade Verbindung 94"/>
              <p:cNvCxnSpPr>
                <a:stCxn id="92" idx="7"/>
                <a:endCxn id="94" idx="3"/>
              </p:cNvCxnSpPr>
              <p:nvPr/>
            </p:nvCxnSpPr>
            <p:spPr>
              <a:xfrm flipV="1">
                <a:off x="1919657" y="2640423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Oval 95"/>
              <p:cNvSpPr/>
              <p:nvPr/>
            </p:nvSpPr>
            <p:spPr>
              <a:xfrm>
                <a:off x="1283607" y="3594882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1557145" y="3340883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8" name="Gerade Verbindung 97"/>
              <p:cNvCxnSpPr>
                <a:stCxn id="96" idx="7"/>
                <a:endCxn id="97" idx="3"/>
              </p:cNvCxnSpPr>
              <p:nvPr/>
            </p:nvCxnSpPr>
            <p:spPr>
              <a:xfrm flipV="1">
                <a:off x="1364765" y="3410448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Oval 98"/>
              <p:cNvSpPr/>
              <p:nvPr/>
            </p:nvSpPr>
            <p:spPr>
              <a:xfrm>
                <a:off x="1838499" y="3086884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00" name="Gerade Verbindung 99"/>
              <p:cNvCxnSpPr>
                <a:stCxn id="97" idx="7"/>
                <a:endCxn id="99" idx="3"/>
              </p:cNvCxnSpPr>
              <p:nvPr/>
            </p:nvCxnSpPr>
            <p:spPr>
              <a:xfrm flipV="1">
                <a:off x="1638303" y="3156449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Oval 100"/>
              <p:cNvSpPr/>
              <p:nvPr/>
            </p:nvSpPr>
            <p:spPr>
              <a:xfrm>
                <a:off x="2106600" y="2832885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02" name="Gerade Verbindung 101"/>
              <p:cNvCxnSpPr>
                <a:stCxn id="99" idx="7"/>
                <a:endCxn id="101" idx="3"/>
              </p:cNvCxnSpPr>
              <p:nvPr/>
            </p:nvCxnSpPr>
            <p:spPr>
              <a:xfrm flipV="1">
                <a:off x="1919657" y="2902450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Oval 102"/>
              <p:cNvSpPr/>
              <p:nvPr/>
            </p:nvSpPr>
            <p:spPr>
              <a:xfrm>
                <a:off x="1283607" y="3852789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1557145" y="3598790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05" name="Gerade Verbindung 104"/>
              <p:cNvCxnSpPr>
                <a:stCxn id="103" idx="7"/>
                <a:endCxn id="104" idx="3"/>
              </p:cNvCxnSpPr>
              <p:nvPr/>
            </p:nvCxnSpPr>
            <p:spPr>
              <a:xfrm flipV="1">
                <a:off x="1364765" y="3668355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Oval 105"/>
              <p:cNvSpPr/>
              <p:nvPr/>
            </p:nvSpPr>
            <p:spPr>
              <a:xfrm>
                <a:off x="1838499" y="3344791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07" name="Gerade Verbindung 106"/>
              <p:cNvCxnSpPr>
                <a:stCxn id="104" idx="7"/>
                <a:endCxn id="106" idx="3"/>
              </p:cNvCxnSpPr>
              <p:nvPr/>
            </p:nvCxnSpPr>
            <p:spPr>
              <a:xfrm flipV="1">
                <a:off x="1638303" y="3414356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Oval 107"/>
              <p:cNvSpPr/>
              <p:nvPr/>
            </p:nvSpPr>
            <p:spPr>
              <a:xfrm>
                <a:off x="2106600" y="3090792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09" name="Gerade Verbindung 108"/>
              <p:cNvCxnSpPr>
                <a:stCxn id="106" idx="7"/>
                <a:endCxn id="108" idx="3"/>
              </p:cNvCxnSpPr>
              <p:nvPr/>
            </p:nvCxnSpPr>
            <p:spPr>
              <a:xfrm flipV="1">
                <a:off x="1919657" y="3160357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Oval 109"/>
              <p:cNvSpPr/>
              <p:nvPr/>
            </p:nvSpPr>
            <p:spPr>
              <a:xfrm>
                <a:off x="1283607" y="4114816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1557145" y="3860817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12" name="Gerade Verbindung 111"/>
              <p:cNvCxnSpPr>
                <a:stCxn id="110" idx="7"/>
                <a:endCxn id="111" idx="3"/>
              </p:cNvCxnSpPr>
              <p:nvPr/>
            </p:nvCxnSpPr>
            <p:spPr>
              <a:xfrm flipV="1">
                <a:off x="1364765" y="3930382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Oval 112"/>
              <p:cNvSpPr/>
              <p:nvPr/>
            </p:nvSpPr>
            <p:spPr>
              <a:xfrm>
                <a:off x="1838499" y="3606818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14" name="Gerade Verbindung 113"/>
              <p:cNvCxnSpPr>
                <a:stCxn id="111" idx="7"/>
                <a:endCxn id="113" idx="3"/>
              </p:cNvCxnSpPr>
              <p:nvPr/>
            </p:nvCxnSpPr>
            <p:spPr>
              <a:xfrm flipV="1">
                <a:off x="1638303" y="3676383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Oval 114"/>
              <p:cNvSpPr/>
              <p:nvPr/>
            </p:nvSpPr>
            <p:spPr>
              <a:xfrm>
                <a:off x="2106600" y="3352819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16" name="Gerade Verbindung 115"/>
              <p:cNvCxnSpPr>
                <a:stCxn id="113" idx="7"/>
                <a:endCxn id="115" idx="3"/>
              </p:cNvCxnSpPr>
              <p:nvPr/>
            </p:nvCxnSpPr>
            <p:spPr>
              <a:xfrm flipV="1">
                <a:off x="1919657" y="3422384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Oval 116"/>
              <p:cNvSpPr/>
              <p:nvPr/>
            </p:nvSpPr>
            <p:spPr>
              <a:xfrm>
                <a:off x="1283607" y="4370141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1557145" y="4116142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19" name="Gerade Verbindung 118"/>
              <p:cNvCxnSpPr>
                <a:stCxn id="117" idx="7"/>
                <a:endCxn id="118" idx="3"/>
              </p:cNvCxnSpPr>
              <p:nvPr/>
            </p:nvCxnSpPr>
            <p:spPr>
              <a:xfrm flipV="1">
                <a:off x="1364765" y="4185707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Oval 119"/>
              <p:cNvSpPr/>
              <p:nvPr/>
            </p:nvSpPr>
            <p:spPr>
              <a:xfrm>
                <a:off x="1838499" y="3862143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21" name="Gerade Verbindung 120"/>
              <p:cNvCxnSpPr>
                <a:stCxn id="118" idx="7"/>
                <a:endCxn id="120" idx="3"/>
              </p:cNvCxnSpPr>
              <p:nvPr/>
            </p:nvCxnSpPr>
            <p:spPr>
              <a:xfrm flipV="1">
                <a:off x="1638303" y="3931708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Oval 121"/>
              <p:cNvSpPr/>
              <p:nvPr/>
            </p:nvSpPr>
            <p:spPr>
              <a:xfrm>
                <a:off x="2106600" y="3608144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23" name="Gerade Verbindung 122"/>
              <p:cNvCxnSpPr>
                <a:stCxn id="120" idx="7"/>
                <a:endCxn id="122" idx="3"/>
              </p:cNvCxnSpPr>
              <p:nvPr/>
            </p:nvCxnSpPr>
            <p:spPr>
              <a:xfrm flipV="1">
                <a:off x="1919657" y="3677709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Oval 123"/>
              <p:cNvSpPr/>
              <p:nvPr/>
            </p:nvSpPr>
            <p:spPr>
              <a:xfrm>
                <a:off x="1283607" y="4632168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1557145" y="4378169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26" name="Gerade Verbindung 125"/>
              <p:cNvCxnSpPr>
                <a:stCxn id="124" idx="7"/>
                <a:endCxn id="125" idx="3"/>
              </p:cNvCxnSpPr>
              <p:nvPr/>
            </p:nvCxnSpPr>
            <p:spPr>
              <a:xfrm flipV="1">
                <a:off x="1364765" y="4447734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Oval 126"/>
              <p:cNvSpPr/>
              <p:nvPr/>
            </p:nvSpPr>
            <p:spPr>
              <a:xfrm>
                <a:off x="1838499" y="4124170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28" name="Gerade Verbindung 127"/>
              <p:cNvCxnSpPr>
                <a:stCxn id="125" idx="7"/>
                <a:endCxn id="127" idx="3"/>
              </p:cNvCxnSpPr>
              <p:nvPr/>
            </p:nvCxnSpPr>
            <p:spPr>
              <a:xfrm flipV="1">
                <a:off x="1638303" y="4193735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9" name="Oval 128"/>
              <p:cNvSpPr/>
              <p:nvPr/>
            </p:nvSpPr>
            <p:spPr>
              <a:xfrm>
                <a:off x="2106600" y="3870171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30" name="Gerade Verbindung 129"/>
              <p:cNvCxnSpPr>
                <a:stCxn id="127" idx="7"/>
                <a:endCxn id="129" idx="3"/>
              </p:cNvCxnSpPr>
              <p:nvPr/>
            </p:nvCxnSpPr>
            <p:spPr>
              <a:xfrm flipV="1">
                <a:off x="1919657" y="3939736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Oval 130"/>
              <p:cNvSpPr/>
              <p:nvPr/>
            </p:nvSpPr>
            <p:spPr>
              <a:xfrm>
                <a:off x="1283607" y="4890075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1557145" y="4636076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33" name="Gerade Verbindung 132"/>
              <p:cNvCxnSpPr>
                <a:stCxn id="131" idx="7"/>
                <a:endCxn id="132" idx="3"/>
              </p:cNvCxnSpPr>
              <p:nvPr/>
            </p:nvCxnSpPr>
            <p:spPr>
              <a:xfrm flipV="1">
                <a:off x="1364765" y="4705641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Oval 133"/>
              <p:cNvSpPr/>
              <p:nvPr/>
            </p:nvSpPr>
            <p:spPr>
              <a:xfrm>
                <a:off x="1838499" y="4382077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35" name="Gerade Verbindung 134"/>
              <p:cNvCxnSpPr>
                <a:stCxn id="132" idx="7"/>
                <a:endCxn id="134" idx="3"/>
              </p:cNvCxnSpPr>
              <p:nvPr/>
            </p:nvCxnSpPr>
            <p:spPr>
              <a:xfrm flipV="1">
                <a:off x="1638303" y="4451642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Oval 135"/>
              <p:cNvSpPr/>
              <p:nvPr/>
            </p:nvSpPr>
            <p:spPr>
              <a:xfrm>
                <a:off x="2106600" y="4128078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37" name="Gerade Verbindung 136"/>
              <p:cNvCxnSpPr>
                <a:stCxn id="134" idx="7"/>
                <a:endCxn id="136" idx="3"/>
              </p:cNvCxnSpPr>
              <p:nvPr/>
            </p:nvCxnSpPr>
            <p:spPr>
              <a:xfrm flipV="1">
                <a:off x="1919657" y="4197643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8" name="Oval 137"/>
              <p:cNvSpPr/>
              <p:nvPr/>
            </p:nvSpPr>
            <p:spPr>
              <a:xfrm>
                <a:off x="1283607" y="5152102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1557145" y="4898103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40" name="Gerade Verbindung 139"/>
              <p:cNvCxnSpPr>
                <a:stCxn id="138" idx="7"/>
                <a:endCxn id="139" idx="3"/>
              </p:cNvCxnSpPr>
              <p:nvPr/>
            </p:nvCxnSpPr>
            <p:spPr>
              <a:xfrm flipV="1">
                <a:off x="1364765" y="4967668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1" name="Oval 140"/>
              <p:cNvSpPr/>
              <p:nvPr/>
            </p:nvSpPr>
            <p:spPr>
              <a:xfrm>
                <a:off x="1838499" y="4644104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42" name="Gerade Verbindung 141"/>
              <p:cNvCxnSpPr>
                <a:stCxn id="139" idx="7"/>
                <a:endCxn id="141" idx="3"/>
              </p:cNvCxnSpPr>
              <p:nvPr/>
            </p:nvCxnSpPr>
            <p:spPr>
              <a:xfrm flipV="1">
                <a:off x="1638303" y="4713669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Oval 142"/>
              <p:cNvSpPr/>
              <p:nvPr/>
            </p:nvSpPr>
            <p:spPr>
              <a:xfrm>
                <a:off x="2106600" y="4390105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44" name="Gerade Verbindung 143"/>
              <p:cNvCxnSpPr>
                <a:stCxn id="141" idx="7"/>
                <a:endCxn id="143" idx="3"/>
              </p:cNvCxnSpPr>
              <p:nvPr/>
            </p:nvCxnSpPr>
            <p:spPr>
              <a:xfrm flipV="1">
                <a:off x="1919657" y="4459670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5" name="Oval 144"/>
              <p:cNvSpPr/>
              <p:nvPr/>
            </p:nvSpPr>
            <p:spPr>
              <a:xfrm>
                <a:off x="1283607" y="5410009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1557145" y="5156010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47" name="Gerade Verbindung 146"/>
              <p:cNvCxnSpPr>
                <a:stCxn id="145" idx="7"/>
                <a:endCxn id="146" idx="3"/>
              </p:cNvCxnSpPr>
              <p:nvPr/>
            </p:nvCxnSpPr>
            <p:spPr>
              <a:xfrm flipV="1">
                <a:off x="1364765" y="5225575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Oval 147"/>
              <p:cNvSpPr/>
              <p:nvPr/>
            </p:nvSpPr>
            <p:spPr>
              <a:xfrm>
                <a:off x="1838499" y="4902011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49" name="Gerade Verbindung 148"/>
              <p:cNvCxnSpPr>
                <a:stCxn id="146" idx="7"/>
                <a:endCxn id="148" idx="3"/>
              </p:cNvCxnSpPr>
              <p:nvPr/>
            </p:nvCxnSpPr>
            <p:spPr>
              <a:xfrm flipV="1">
                <a:off x="1638303" y="4971576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Oval 149"/>
              <p:cNvSpPr/>
              <p:nvPr/>
            </p:nvSpPr>
            <p:spPr>
              <a:xfrm>
                <a:off x="2106600" y="4648012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51" name="Gerade Verbindung 150"/>
              <p:cNvCxnSpPr>
                <a:stCxn id="148" idx="7"/>
                <a:endCxn id="150" idx="3"/>
              </p:cNvCxnSpPr>
              <p:nvPr/>
            </p:nvCxnSpPr>
            <p:spPr>
              <a:xfrm flipV="1">
                <a:off x="1919657" y="4717577"/>
                <a:ext cx="200867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Oval 151"/>
              <p:cNvSpPr/>
              <p:nvPr/>
            </p:nvSpPr>
            <p:spPr>
              <a:xfrm>
                <a:off x="1551708" y="5421945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1825246" y="5167946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54" name="Gerade Verbindung 153"/>
              <p:cNvCxnSpPr>
                <a:stCxn id="152" idx="7"/>
                <a:endCxn id="153" idx="3"/>
              </p:cNvCxnSpPr>
              <p:nvPr/>
            </p:nvCxnSpPr>
            <p:spPr>
              <a:xfrm flipV="1">
                <a:off x="1632866" y="5237511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5" name="Oval 154"/>
              <p:cNvSpPr/>
              <p:nvPr/>
            </p:nvSpPr>
            <p:spPr>
              <a:xfrm>
                <a:off x="2106600" y="4913947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56" name="Gerade Verbindung 155"/>
              <p:cNvCxnSpPr>
                <a:stCxn id="153" idx="7"/>
                <a:endCxn id="155" idx="3"/>
              </p:cNvCxnSpPr>
              <p:nvPr/>
            </p:nvCxnSpPr>
            <p:spPr>
              <a:xfrm flipV="1">
                <a:off x="1906404" y="4983512"/>
                <a:ext cx="214120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Oval 156"/>
              <p:cNvSpPr/>
              <p:nvPr/>
            </p:nvSpPr>
            <p:spPr>
              <a:xfrm>
                <a:off x="1833062" y="5421945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2106600" y="5167946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59" name="Gerade Verbindung 158"/>
              <p:cNvCxnSpPr>
                <a:stCxn id="157" idx="7"/>
                <a:endCxn id="158" idx="3"/>
              </p:cNvCxnSpPr>
              <p:nvPr/>
            </p:nvCxnSpPr>
            <p:spPr>
              <a:xfrm flipV="1">
                <a:off x="1914220" y="5237511"/>
                <a:ext cx="206304" cy="19637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Oval 159"/>
              <p:cNvSpPr/>
              <p:nvPr/>
            </p:nvSpPr>
            <p:spPr>
              <a:xfrm>
                <a:off x="2106600" y="5421945"/>
                <a:ext cx="95082" cy="81501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2" name="Oval 161"/>
            <p:cNvSpPr/>
            <p:nvPr/>
          </p:nvSpPr>
          <p:spPr>
            <a:xfrm>
              <a:off x="3494315" y="1699387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3" name="Oval 162"/>
            <p:cNvSpPr/>
            <p:nvPr/>
          </p:nvSpPr>
          <p:spPr>
            <a:xfrm>
              <a:off x="3494315" y="1953386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4" name="Oval 163"/>
            <p:cNvSpPr/>
            <p:nvPr/>
          </p:nvSpPr>
          <p:spPr>
            <a:xfrm>
              <a:off x="3767853" y="1699387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5" name="Gerade Verbindung 164"/>
            <p:cNvCxnSpPr>
              <a:stCxn id="163" idx="7"/>
              <a:endCxn id="164" idx="3"/>
            </p:cNvCxnSpPr>
            <p:nvPr/>
          </p:nvCxnSpPr>
          <p:spPr>
            <a:xfrm flipV="1">
              <a:off x="3575473" y="1768952"/>
              <a:ext cx="206304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Oval 165"/>
            <p:cNvSpPr/>
            <p:nvPr/>
          </p:nvSpPr>
          <p:spPr>
            <a:xfrm>
              <a:off x="3494315" y="2207385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7" name="Oval 166"/>
            <p:cNvSpPr/>
            <p:nvPr/>
          </p:nvSpPr>
          <p:spPr>
            <a:xfrm>
              <a:off x="3767853" y="1953386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8" name="Gerade Verbindung 167"/>
            <p:cNvCxnSpPr>
              <a:stCxn id="166" idx="7"/>
              <a:endCxn id="167" idx="3"/>
            </p:cNvCxnSpPr>
            <p:nvPr/>
          </p:nvCxnSpPr>
          <p:spPr>
            <a:xfrm flipV="1">
              <a:off x="3575473" y="2022951"/>
              <a:ext cx="206304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Oval 168"/>
            <p:cNvSpPr/>
            <p:nvPr/>
          </p:nvSpPr>
          <p:spPr>
            <a:xfrm>
              <a:off x="4049207" y="1699387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0" name="Gerade Verbindung 169"/>
            <p:cNvCxnSpPr>
              <a:stCxn id="167" idx="7"/>
              <a:endCxn id="169" idx="3"/>
            </p:cNvCxnSpPr>
            <p:nvPr/>
          </p:nvCxnSpPr>
          <p:spPr>
            <a:xfrm flipV="1">
              <a:off x="3849011" y="1768952"/>
              <a:ext cx="214120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Oval 170"/>
            <p:cNvSpPr/>
            <p:nvPr/>
          </p:nvSpPr>
          <p:spPr>
            <a:xfrm>
              <a:off x="3494315" y="2461384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2" name="Oval 171"/>
            <p:cNvSpPr/>
            <p:nvPr/>
          </p:nvSpPr>
          <p:spPr>
            <a:xfrm>
              <a:off x="3767853" y="2207385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3" name="Gerade Verbindung 172"/>
            <p:cNvCxnSpPr>
              <a:stCxn id="171" idx="7"/>
              <a:endCxn id="172" idx="3"/>
            </p:cNvCxnSpPr>
            <p:nvPr/>
          </p:nvCxnSpPr>
          <p:spPr>
            <a:xfrm flipV="1">
              <a:off x="3575473" y="2276950"/>
              <a:ext cx="206304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Oval 173"/>
            <p:cNvSpPr/>
            <p:nvPr/>
          </p:nvSpPr>
          <p:spPr>
            <a:xfrm>
              <a:off x="4049207" y="1953386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5" name="Gerade Verbindung 174"/>
            <p:cNvCxnSpPr>
              <a:stCxn id="172" idx="7"/>
              <a:endCxn id="174" idx="3"/>
            </p:cNvCxnSpPr>
            <p:nvPr/>
          </p:nvCxnSpPr>
          <p:spPr>
            <a:xfrm flipV="1">
              <a:off x="3849011" y="2022951"/>
              <a:ext cx="214120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Oval 175"/>
            <p:cNvSpPr/>
            <p:nvPr/>
          </p:nvSpPr>
          <p:spPr>
            <a:xfrm>
              <a:off x="4317308" y="1699387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7" name="Gerade Verbindung 176"/>
            <p:cNvCxnSpPr>
              <a:stCxn id="174" idx="7"/>
              <a:endCxn id="176" idx="3"/>
            </p:cNvCxnSpPr>
            <p:nvPr/>
          </p:nvCxnSpPr>
          <p:spPr>
            <a:xfrm flipV="1">
              <a:off x="4130365" y="1768952"/>
              <a:ext cx="200867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Oval 177"/>
            <p:cNvSpPr/>
            <p:nvPr/>
          </p:nvSpPr>
          <p:spPr>
            <a:xfrm>
              <a:off x="3494315" y="2723411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9" name="Oval 178"/>
            <p:cNvSpPr/>
            <p:nvPr/>
          </p:nvSpPr>
          <p:spPr>
            <a:xfrm>
              <a:off x="3767853" y="2469412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80" name="Gerade Verbindung 179"/>
            <p:cNvCxnSpPr>
              <a:stCxn id="178" idx="7"/>
              <a:endCxn id="179" idx="3"/>
            </p:cNvCxnSpPr>
            <p:nvPr/>
          </p:nvCxnSpPr>
          <p:spPr>
            <a:xfrm flipV="1">
              <a:off x="3575473" y="2538977"/>
              <a:ext cx="206304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Oval 180"/>
            <p:cNvSpPr/>
            <p:nvPr/>
          </p:nvSpPr>
          <p:spPr>
            <a:xfrm>
              <a:off x="4049207" y="2215413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82" name="Gerade Verbindung 181"/>
            <p:cNvCxnSpPr>
              <a:stCxn id="179" idx="7"/>
              <a:endCxn id="181" idx="3"/>
            </p:cNvCxnSpPr>
            <p:nvPr/>
          </p:nvCxnSpPr>
          <p:spPr>
            <a:xfrm flipV="1">
              <a:off x="3849011" y="2284978"/>
              <a:ext cx="214120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Oval 182"/>
            <p:cNvSpPr/>
            <p:nvPr/>
          </p:nvSpPr>
          <p:spPr>
            <a:xfrm>
              <a:off x="4317308" y="1961414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84" name="Gerade Verbindung 183"/>
            <p:cNvCxnSpPr>
              <a:stCxn id="181" idx="7"/>
              <a:endCxn id="183" idx="3"/>
            </p:cNvCxnSpPr>
            <p:nvPr/>
          </p:nvCxnSpPr>
          <p:spPr>
            <a:xfrm flipV="1">
              <a:off x="4130365" y="2030979"/>
              <a:ext cx="200867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Oval 184"/>
            <p:cNvSpPr/>
            <p:nvPr/>
          </p:nvSpPr>
          <p:spPr>
            <a:xfrm>
              <a:off x="3494315" y="2981318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6" name="Oval 185"/>
            <p:cNvSpPr/>
            <p:nvPr/>
          </p:nvSpPr>
          <p:spPr>
            <a:xfrm>
              <a:off x="3767853" y="2727319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87" name="Gerade Verbindung 186"/>
            <p:cNvCxnSpPr>
              <a:stCxn id="185" idx="7"/>
              <a:endCxn id="186" idx="3"/>
            </p:cNvCxnSpPr>
            <p:nvPr/>
          </p:nvCxnSpPr>
          <p:spPr>
            <a:xfrm flipV="1">
              <a:off x="3575473" y="2796884"/>
              <a:ext cx="206304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Oval 187"/>
            <p:cNvSpPr/>
            <p:nvPr/>
          </p:nvSpPr>
          <p:spPr>
            <a:xfrm>
              <a:off x="4049207" y="2473320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89" name="Gerade Verbindung 188"/>
            <p:cNvCxnSpPr>
              <a:stCxn id="186" idx="7"/>
              <a:endCxn id="188" idx="3"/>
            </p:cNvCxnSpPr>
            <p:nvPr/>
          </p:nvCxnSpPr>
          <p:spPr>
            <a:xfrm flipV="1">
              <a:off x="3849011" y="2542885"/>
              <a:ext cx="214120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Oval 189"/>
            <p:cNvSpPr/>
            <p:nvPr/>
          </p:nvSpPr>
          <p:spPr>
            <a:xfrm>
              <a:off x="4317308" y="2219321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91" name="Gerade Verbindung 190"/>
            <p:cNvCxnSpPr>
              <a:stCxn id="188" idx="7"/>
              <a:endCxn id="190" idx="3"/>
            </p:cNvCxnSpPr>
            <p:nvPr/>
          </p:nvCxnSpPr>
          <p:spPr>
            <a:xfrm flipV="1">
              <a:off x="4130365" y="2288886"/>
              <a:ext cx="200867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Oval 191"/>
            <p:cNvSpPr/>
            <p:nvPr/>
          </p:nvSpPr>
          <p:spPr>
            <a:xfrm>
              <a:off x="3494315" y="3243345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3" name="Oval 192"/>
            <p:cNvSpPr/>
            <p:nvPr/>
          </p:nvSpPr>
          <p:spPr>
            <a:xfrm>
              <a:off x="3767853" y="2989346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94" name="Gerade Verbindung 193"/>
            <p:cNvCxnSpPr>
              <a:stCxn id="192" idx="7"/>
              <a:endCxn id="193" idx="3"/>
            </p:cNvCxnSpPr>
            <p:nvPr/>
          </p:nvCxnSpPr>
          <p:spPr>
            <a:xfrm flipV="1">
              <a:off x="3575473" y="3058911"/>
              <a:ext cx="206304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Oval 194"/>
            <p:cNvSpPr/>
            <p:nvPr/>
          </p:nvSpPr>
          <p:spPr>
            <a:xfrm>
              <a:off x="4049207" y="2735347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96" name="Gerade Verbindung 195"/>
            <p:cNvCxnSpPr>
              <a:stCxn id="193" idx="7"/>
              <a:endCxn id="195" idx="3"/>
            </p:cNvCxnSpPr>
            <p:nvPr/>
          </p:nvCxnSpPr>
          <p:spPr>
            <a:xfrm flipV="1">
              <a:off x="3849011" y="2804912"/>
              <a:ext cx="214120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Oval 196"/>
            <p:cNvSpPr/>
            <p:nvPr/>
          </p:nvSpPr>
          <p:spPr>
            <a:xfrm>
              <a:off x="4317308" y="2481348"/>
              <a:ext cx="95082" cy="81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98" name="Gerade Verbindung 197"/>
            <p:cNvCxnSpPr>
              <a:stCxn id="195" idx="7"/>
              <a:endCxn id="197" idx="3"/>
            </p:cNvCxnSpPr>
            <p:nvPr/>
          </p:nvCxnSpPr>
          <p:spPr>
            <a:xfrm flipV="1">
              <a:off x="4130365" y="2550913"/>
              <a:ext cx="200867" cy="19637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Pfeil nach unten 198"/>
            <p:cNvSpPr/>
            <p:nvPr/>
          </p:nvSpPr>
          <p:spPr>
            <a:xfrm>
              <a:off x="3804590" y="3357690"/>
              <a:ext cx="322979" cy="1092960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958611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Intra-Parallelization II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86424"/>
            <a:ext cx="8229600" cy="4052359"/>
          </a:xfrm>
        </p:spPr>
        <p:txBody>
          <a:bodyPr/>
          <a:lstStyle/>
          <a:p>
            <a:r>
              <a:rPr lang="en-GB" dirty="0" smtClean="0"/>
              <a:t>Multi-threading + inter</a:t>
            </a:r>
            <a:r>
              <a:rPr lang="en-GB" dirty="0"/>
              <a:t> </a:t>
            </a:r>
            <a:r>
              <a:rPr lang="en-GB" dirty="0" smtClean="0"/>
              <a:t>parallel </a:t>
            </a:r>
            <a:r>
              <a:rPr lang="en-GB" dirty="0" err="1" smtClean="0"/>
              <a:t>vectorization</a:t>
            </a:r>
            <a:endParaRPr lang="en-GB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4294967295"/>
          </p:nvPr>
        </p:nvSpPr>
        <p:spPr>
          <a:xfrm rot="10800000" flipV="1">
            <a:off x="2569202" y="6446602"/>
            <a:ext cx="1140838" cy="365125"/>
          </a:xfrm>
          <a:prstGeom prst="rect">
            <a:avLst/>
          </a:prstGeom>
        </p:spPr>
        <p:txBody>
          <a:bodyPr/>
          <a:lstStyle/>
          <a:p>
            <a:fld id="{F0C858CC-1A9C-104E-8887-A2D0E030C1BE}" type="datetime1">
              <a:rPr lang="en-US" smtClean="0"/>
              <a:t>3/29/16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294967295"/>
          </p:nvPr>
        </p:nvSpPr>
        <p:spPr>
          <a:xfrm>
            <a:off x="3762554" y="6446602"/>
            <a:ext cx="4445422" cy="3651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IPCC - Freie Universität Berlin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294967295"/>
          </p:nvPr>
        </p:nvSpPr>
        <p:spPr>
          <a:xfrm>
            <a:off x="8347396" y="6446602"/>
            <a:ext cx="678807" cy="365125"/>
          </a:xfrm>
          <a:prstGeom prst="rect">
            <a:avLst/>
          </a:prstGeom>
        </p:spPr>
        <p:txBody>
          <a:bodyPr/>
          <a:lstStyle/>
          <a:p>
            <a:fld id="{0A00B160-6F82-8E43-BB2E-B99DCD2E74ED}" type="slidenum">
              <a:rPr lang="de-DE" smtClean="0"/>
              <a:pPr/>
              <a:t>115</a:t>
            </a:fld>
            <a:endParaRPr lang="de-DE"/>
          </a:p>
        </p:txBody>
      </p:sp>
      <p:grpSp>
        <p:nvGrpSpPr>
          <p:cNvPr id="88" name="Gruppierung 87"/>
          <p:cNvGrpSpPr/>
          <p:nvPr/>
        </p:nvGrpSpPr>
        <p:grpSpPr>
          <a:xfrm>
            <a:off x="904428" y="1803206"/>
            <a:ext cx="7551999" cy="4158884"/>
            <a:chOff x="890158" y="1368032"/>
            <a:chExt cx="7551999" cy="4158884"/>
          </a:xfrm>
        </p:grpSpPr>
        <p:graphicFrame>
          <p:nvGraphicFramePr>
            <p:cNvPr id="7" name="Content Placeholder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870897495"/>
                </p:ext>
              </p:extLst>
            </p:nvPr>
          </p:nvGraphicFramePr>
          <p:xfrm>
            <a:off x="892106" y="1371991"/>
            <a:ext cx="4457456" cy="4145280"/>
          </p:xfrm>
          <a:graphic>
            <a:graphicData uri="http://schemas.openxmlformats.org/drawingml/2006/table">
              <a:tbl>
                <a:tblPr>
                  <a:tableStyleId>{5C22544A-7EE6-4342-B048-85BDC9FD1C3A}</a:tableStyleId>
                </a:tblPr>
                <a:tblGrid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  <a:gridCol w="278591"/>
                </a:tblGrid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</a:tr>
                <a:tr h="192099"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B9CDE5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de-DE" sz="1100" dirty="0"/>
                      </a:p>
                    </a:txBody>
                    <a:tcPr>
                      <a:solidFill>
                        <a:srgbClr val="DCE6F2"/>
                      </a:solidFill>
                    </a:tcPr>
                  </a:tc>
                </a:tr>
              </a:tbl>
            </a:graphicData>
          </a:graphic>
        </p:graphicFrame>
        <p:cxnSp>
          <p:nvCxnSpPr>
            <p:cNvPr id="8" name="Gerade Verbindung 7"/>
            <p:cNvCxnSpPr/>
            <p:nvPr/>
          </p:nvCxnSpPr>
          <p:spPr bwMode="auto">
            <a:xfrm flipH="1">
              <a:off x="2005364" y="1370274"/>
              <a:ext cx="630" cy="414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Gerade Verbindung 8"/>
            <p:cNvCxnSpPr/>
            <p:nvPr/>
          </p:nvCxnSpPr>
          <p:spPr bwMode="auto">
            <a:xfrm flipH="1">
              <a:off x="3120999" y="1377374"/>
              <a:ext cx="630" cy="414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Gerade Verbindung 9"/>
            <p:cNvCxnSpPr/>
            <p:nvPr/>
          </p:nvCxnSpPr>
          <p:spPr bwMode="auto">
            <a:xfrm flipH="1">
              <a:off x="4234906" y="1377374"/>
              <a:ext cx="630" cy="414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Gerade Verbindung 10"/>
            <p:cNvCxnSpPr/>
            <p:nvPr/>
          </p:nvCxnSpPr>
          <p:spPr bwMode="auto">
            <a:xfrm flipH="1">
              <a:off x="5339778" y="1373712"/>
              <a:ext cx="630" cy="414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Gerade Verbindung 11"/>
            <p:cNvCxnSpPr/>
            <p:nvPr/>
          </p:nvCxnSpPr>
          <p:spPr bwMode="auto">
            <a:xfrm flipH="1">
              <a:off x="900290" y="1379093"/>
              <a:ext cx="630" cy="414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Gerade Verbindung 12"/>
            <p:cNvCxnSpPr/>
            <p:nvPr/>
          </p:nvCxnSpPr>
          <p:spPr bwMode="auto">
            <a:xfrm>
              <a:off x="897468" y="1375655"/>
              <a:ext cx="4444869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Gerade Verbindung 13"/>
            <p:cNvCxnSpPr/>
            <p:nvPr/>
          </p:nvCxnSpPr>
          <p:spPr bwMode="auto">
            <a:xfrm>
              <a:off x="900479" y="2405233"/>
              <a:ext cx="4444869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Gerade Verbindung 14"/>
            <p:cNvCxnSpPr/>
            <p:nvPr/>
          </p:nvCxnSpPr>
          <p:spPr bwMode="auto">
            <a:xfrm>
              <a:off x="899194" y="3449237"/>
              <a:ext cx="4444869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Gerade Verbindung 15"/>
            <p:cNvCxnSpPr/>
            <p:nvPr/>
          </p:nvCxnSpPr>
          <p:spPr bwMode="auto">
            <a:xfrm>
              <a:off x="900921" y="4478815"/>
              <a:ext cx="4444869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Gerade Verbindung 16"/>
            <p:cNvCxnSpPr/>
            <p:nvPr/>
          </p:nvCxnSpPr>
          <p:spPr bwMode="auto">
            <a:xfrm>
              <a:off x="890158" y="5513342"/>
              <a:ext cx="4444869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Gerade Verbindung 17"/>
            <p:cNvCxnSpPr/>
            <p:nvPr/>
          </p:nvCxnSpPr>
          <p:spPr bwMode="auto">
            <a:xfrm flipH="1">
              <a:off x="1446906" y="1371037"/>
              <a:ext cx="630" cy="414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Gerade Verbindung 18"/>
            <p:cNvCxnSpPr/>
            <p:nvPr/>
          </p:nvCxnSpPr>
          <p:spPr bwMode="auto">
            <a:xfrm flipH="1">
              <a:off x="2565322" y="1380515"/>
              <a:ext cx="630" cy="414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Gerade Verbindung 19"/>
            <p:cNvCxnSpPr/>
            <p:nvPr/>
          </p:nvCxnSpPr>
          <p:spPr bwMode="auto">
            <a:xfrm flipH="1">
              <a:off x="3675010" y="1381278"/>
              <a:ext cx="630" cy="414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Gerade Verbindung 20"/>
            <p:cNvCxnSpPr/>
            <p:nvPr/>
          </p:nvCxnSpPr>
          <p:spPr bwMode="auto">
            <a:xfrm flipH="1">
              <a:off x="4793426" y="1371802"/>
              <a:ext cx="630" cy="414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Gerade Verbindung 21"/>
            <p:cNvCxnSpPr/>
            <p:nvPr/>
          </p:nvCxnSpPr>
          <p:spPr bwMode="auto">
            <a:xfrm>
              <a:off x="901231" y="1884766"/>
              <a:ext cx="4444869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Gerade Verbindung 22"/>
            <p:cNvCxnSpPr/>
            <p:nvPr/>
          </p:nvCxnSpPr>
          <p:spPr bwMode="auto">
            <a:xfrm>
              <a:off x="899946" y="2928770"/>
              <a:ext cx="4444869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Gerade Verbindung 23"/>
            <p:cNvCxnSpPr/>
            <p:nvPr/>
          </p:nvCxnSpPr>
          <p:spPr bwMode="auto">
            <a:xfrm>
              <a:off x="901673" y="3958348"/>
              <a:ext cx="4444869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Gerade Verbindung 24"/>
            <p:cNvCxnSpPr/>
            <p:nvPr/>
          </p:nvCxnSpPr>
          <p:spPr bwMode="auto">
            <a:xfrm>
              <a:off x="890910" y="5002352"/>
              <a:ext cx="4444869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6" name="Gruppierung 25"/>
            <p:cNvGrpSpPr/>
            <p:nvPr/>
          </p:nvGrpSpPr>
          <p:grpSpPr>
            <a:xfrm>
              <a:off x="892953" y="1373776"/>
              <a:ext cx="4455885" cy="4146417"/>
              <a:chOff x="802434" y="2106129"/>
              <a:chExt cx="4455885" cy="4146417"/>
            </a:xfrm>
          </p:grpSpPr>
          <p:cxnSp>
            <p:nvCxnSpPr>
              <p:cNvPr id="27" name="Gerade Verbindung 26"/>
              <p:cNvCxnSpPr/>
              <p:nvPr/>
            </p:nvCxnSpPr>
            <p:spPr bwMode="auto">
              <a:xfrm flipV="1">
                <a:off x="4696408" y="2617755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" name="Gerade Verbindung 27"/>
              <p:cNvCxnSpPr/>
              <p:nvPr/>
            </p:nvCxnSpPr>
            <p:spPr bwMode="auto">
              <a:xfrm flipV="1">
                <a:off x="4703665" y="2106637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9" name="Gerade Verbindung 28"/>
              <p:cNvCxnSpPr/>
              <p:nvPr/>
            </p:nvCxnSpPr>
            <p:spPr bwMode="auto">
              <a:xfrm flipH="1" flipV="1">
                <a:off x="4703129" y="2106129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Gerade Verbindung 29"/>
              <p:cNvCxnSpPr/>
              <p:nvPr/>
            </p:nvCxnSpPr>
            <p:spPr bwMode="auto">
              <a:xfrm flipH="1" flipV="1">
                <a:off x="5249488" y="2113385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Gerade Verbindung 30"/>
              <p:cNvCxnSpPr/>
              <p:nvPr/>
            </p:nvCxnSpPr>
            <p:spPr bwMode="auto">
              <a:xfrm flipV="1">
                <a:off x="4143828" y="3127829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2" name="Gerade Verbindung 31"/>
              <p:cNvCxnSpPr/>
              <p:nvPr/>
            </p:nvCxnSpPr>
            <p:spPr bwMode="auto">
              <a:xfrm flipV="1">
                <a:off x="4151085" y="2616711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3" name="Gerade Verbindung 32"/>
              <p:cNvCxnSpPr/>
              <p:nvPr/>
            </p:nvCxnSpPr>
            <p:spPr bwMode="auto">
              <a:xfrm flipH="1" flipV="1">
                <a:off x="4150549" y="2616203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4" name="Gerade Verbindung 33"/>
              <p:cNvCxnSpPr/>
              <p:nvPr/>
            </p:nvCxnSpPr>
            <p:spPr bwMode="auto">
              <a:xfrm flipH="1" flipV="1">
                <a:off x="4696908" y="2623459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Gerade Verbindung 34"/>
              <p:cNvCxnSpPr/>
              <p:nvPr/>
            </p:nvCxnSpPr>
            <p:spPr bwMode="auto">
              <a:xfrm flipV="1">
                <a:off x="3583992" y="3656563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" name="Gerade Verbindung 35"/>
              <p:cNvCxnSpPr/>
              <p:nvPr/>
            </p:nvCxnSpPr>
            <p:spPr bwMode="auto">
              <a:xfrm flipV="1">
                <a:off x="3591249" y="3145445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7" name="Gerade Verbindung 36"/>
              <p:cNvCxnSpPr/>
              <p:nvPr/>
            </p:nvCxnSpPr>
            <p:spPr bwMode="auto">
              <a:xfrm flipH="1" flipV="1">
                <a:off x="3590713" y="3144937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Gerade Verbindung 37"/>
              <p:cNvCxnSpPr/>
              <p:nvPr/>
            </p:nvCxnSpPr>
            <p:spPr bwMode="auto">
              <a:xfrm flipH="1" flipV="1">
                <a:off x="4137072" y="3152193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Gerade Verbindung 38"/>
              <p:cNvCxnSpPr/>
              <p:nvPr/>
            </p:nvCxnSpPr>
            <p:spPr bwMode="auto">
              <a:xfrm flipV="1">
                <a:off x="3029338" y="4174930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Gerade Verbindung 39"/>
              <p:cNvCxnSpPr/>
              <p:nvPr/>
            </p:nvCxnSpPr>
            <p:spPr bwMode="auto">
              <a:xfrm flipV="1">
                <a:off x="3036595" y="3663812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Gerade Verbindung 40"/>
              <p:cNvCxnSpPr/>
              <p:nvPr/>
            </p:nvCxnSpPr>
            <p:spPr bwMode="auto">
              <a:xfrm flipH="1" flipV="1">
                <a:off x="3036059" y="3663304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Gerade Verbindung 41"/>
              <p:cNvCxnSpPr/>
              <p:nvPr/>
            </p:nvCxnSpPr>
            <p:spPr bwMode="auto">
              <a:xfrm flipH="1" flipV="1">
                <a:off x="3582418" y="3670560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Gerade Verbindung 42"/>
              <p:cNvCxnSpPr/>
              <p:nvPr/>
            </p:nvCxnSpPr>
            <p:spPr bwMode="auto">
              <a:xfrm flipV="1">
                <a:off x="2474686" y="4693298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Gerade Verbindung 43"/>
              <p:cNvCxnSpPr/>
              <p:nvPr/>
            </p:nvCxnSpPr>
            <p:spPr bwMode="auto">
              <a:xfrm flipV="1">
                <a:off x="2481943" y="4182180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Gerade Verbindung 44"/>
              <p:cNvCxnSpPr/>
              <p:nvPr/>
            </p:nvCxnSpPr>
            <p:spPr bwMode="auto">
              <a:xfrm flipH="1" flipV="1">
                <a:off x="2481407" y="4181672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Gerade Verbindung 45"/>
              <p:cNvCxnSpPr/>
              <p:nvPr/>
            </p:nvCxnSpPr>
            <p:spPr bwMode="auto">
              <a:xfrm flipH="1" flipV="1">
                <a:off x="3027766" y="4188928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Gerade Verbindung 46"/>
              <p:cNvCxnSpPr/>
              <p:nvPr/>
            </p:nvCxnSpPr>
            <p:spPr bwMode="auto">
              <a:xfrm flipV="1">
                <a:off x="1914849" y="5201297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Gerade Verbindung 47"/>
              <p:cNvCxnSpPr/>
              <p:nvPr/>
            </p:nvCxnSpPr>
            <p:spPr bwMode="auto">
              <a:xfrm flipV="1">
                <a:off x="1922106" y="4690179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" name="Gerade Verbindung 48"/>
              <p:cNvCxnSpPr/>
              <p:nvPr/>
            </p:nvCxnSpPr>
            <p:spPr bwMode="auto">
              <a:xfrm flipH="1" flipV="1">
                <a:off x="1921570" y="4689671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Gerade Verbindung 49"/>
              <p:cNvCxnSpPr/>
              <p:nvPr/>
            </p:nvCxnSpPr>
            <p:spPr bwMode="auto">
              <a:xfrm flipH="1" flipV="1">
                <a:off x="2467929" y="4696927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Gerade Verbindung 50"/>
              <p:cNvCxnSpPr/>
              <p:nvPr/>
            </p:nvCxnSpPr>
            <p:spPr bwMode="auto">
              <a:xfrm flipV="1">
                <a:off x="1349829" y="5730033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Gerade Verbindung 51"/>
              <p:cNvCxnSpPr/>
              <p:nvPr/>
            </p:nvCxnSpPr>
            <p:spPr bwMode="auto">
              <a:xfrm flipV="1">
                <a:off x="1357086" y="5218915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Gerade Verbindung 52"/>
              <p:cNvCxnSpPr/>
              <p:nvPr/>
            </p:nvCxnSpPr>
            <p:spPr bwMode="auto">
              <a:xfrm flipH="1" flipV="1">
                <a:off x="1356550" y="5218407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Gerade Verbindung 53"/>
              <p:cNvCxnSpPr/>
              <p:nvPr/>
            </p:nvCxnSpPr>
            <p:spPr bwMode="auto">
              <a:xfrm flipH="1" flipV="1">
                <a:off x="1902909" y="5225663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5" name="Gerade Verbindung 54"/>
              <p:cNvCxnSpPr/>
              <p:nvPr/>
            </p:nvCxnSpPr>
            <p:spPr bwMode="auto">
              <a:xfrm flipV="1">
                <a:off x="802434" y="6245290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Gerade Verbindung 55"/>
              <p:cNvCxnSpPr/>
              <p:nvPr/>
            </p:nvCxnSpPr>
            <p:spPr bwMode="auto">
              <a:xfrm flipV="1">
                <a:off x="809691" y="5734172"/>
                <a:ext cx="554654" cy="1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7" name="Gerade Verbindung 56"/>
              <p:cNvCxnSpPr/>
              <p:nvPr/>
            </p:nvCxnSpPr>
            <p:spPr bwMode="auto">
              <a:xfrm flipH="1" flipV="1">
                <a:off x="809155" y="5733664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Gerade Verbindung 57"/>
              <p:cNvCxnSpPr/>
              <p:nvPr/>
            </p:nvCxnSpPr>
            <p:spPr bwMode="auto">
              <a:xfrm flipH="1" flipV="1">
                <a:off x="1355514" y="5740920"/>
                <a:ext cx="3646" cy="511626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9" name="Rechteck 58"/>
            <p:cNvSpPr/>
            <p:nvPr/>
          </p:nvSpPr>
          <p:spPr bwMode="auto">
            <a:xfrm>
              <a:off x="7388132" y="2051878"/>
              <a:ext cx="547077" cy="508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Geschweifte Klammer rechts 59"/>
            <p:cNvSpPr/>
            <p:nvPr/>
          </p:nvSpPr>
          <p:spPr bwMode="auto">
            <a:xfrm>
              <a:off x="5351134" y="1368032"/>
              <a:ext cx="322385" cy="2080846"/>
            </a:xfrm>
            <a:prstGeom prst="rightBrace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1" name="Textfeld 60"/>
            <p:cNvSpPr txBox="1"/>
            <p:nvPr/>
          </p:nvSpPr>
          <p:spPr>
            <a:xfrm>
              <a:off x="5776211" y="2208186"/>
              <a:ext cx="11085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Thread 1</a:t>
              </a:r>
              <a:endParaRPr lang="en-GB" dirty="0"/>
            </a:p>
          </p:txBody>
        </p:sp>
        <p:sp>
          <p:nvSpPr>
            <p:cNvPr id="62" name="Textfeld 61"/>
            <p:cNvSpPr txBox="1"/>
            <p:nvPr/>
          </p:nvSpPr>
          <p:spPr>
            <a:xfrm>
              <a:off x="7040098" y="1413480"/>
              <a:ext cx="14020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Inter-Parallel</a:t>
              </a:r>
              <a:endParaRPr lang="en-GB" dirty="0"/>
            </a:p>
          </p:txBody>
        </p:sp>
        <p:sp>
          <p:nvSpPr>
            <p:cNvPr id="63" name="Geschweifte Klammer rechts 62"/>
            <p:cNvSpPr/>
            <p:nvPr/>
          </p:nvSpPr>
          <p:spPr bwMode="auto">
            <a:xfrm>
              <a:off x="5347457" y="3463416"/>
              <a:ext cx="322385" cy="2047626"/>
            </a:xfrm>
            <a:prstGeom prst="rightBrace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4" name="Gerade Verbindung 63"/>
            <p:cNvCxnSpPr>
              <a:stCxn id="59" idx="0"/>
              <a:endCxn id="59" idx="2"/>
            </p:cNvCxnSpPr>
            <p:nvPr/>
          </p:nvCxnSpPr>
          <p:spPr bwMode="auto">
            <a:xfrm>
              <a:off x="7661671" y="2051878"/>
              <a:ext cx="0" cy="50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Gerade Verbindung 64"/>
            <p:cNvCxnSpPr>
              <a:stCxn id="59" idx="1"/>
              <a:endCxn id="59" idx="3"/>
            </p:cNvCxnSpPr>
            <p:nvPr/>
          </p:nvCxnSpPr>
          <p:spPr bwMode="auto">
            <a:xfrm>
              <a:off x="7388132" y="2305878"/>
              <a:ext cx="54707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6" name="Rechteck 65"/>
            <p:cNvSpPr/>
            <p:nvPr/>
          </p:nvSpPr>
          <p:spPr bwMode="auto">
            <a:xfrm>
              <a:off x="7460530" y="2119280"/>
              <a:ext cx="547077" cy="508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7" name="Gerade Verbindung 66"/>
            <p:cNvCxnSpPr>
              <a:stCxn id="66" idx="0"/>
              <a:endCxn id="66" idx="2"/>
            </p:cNvCxnSpPr>
            <p:nvPr/>
          </p:nvCxnSpPr>
          <p:spPr bwMode="auto">
            <a:xfrm>
              <a:off x="7734069" y="2119280"/>
              <a:ext cx="0" cy="50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Gerade Verbindung 67"/>
            <p:cNvCxnSpPr>
              <a:stCxn id="66" idx="1"/>
              <a:endCxn id="66" idx="3"/>
            </p:cNvCxnSpPr>
            <p:nvPr/>
          </p:nvCxnSpPr>
          <p:spPr bwMode="auto">
            <a:xfrm>
              <a:off x="7460530" y="2373280"/>
              <a:ext cx="54707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Rechteck 68"/>
            <p:cNvSpPr/>
            <p:nvPr/>
          </p:nvSpPr>
          <p:spPr bwMode="auto">
            <a:xfrm>
              <a:off x="7540532" y="2204278"/>
              <a:ext cx="547077" cy="508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70" name="Gerade Verbindung 69"/>
            <p:cNvCxnSpPr>
              <a:stCxn id="69" idx="0"/>
              <a:endCxn id="69" idx="2"/>
            </p:cNvCxnSpPr>
            <p:nvPr/>
          </p:nvCxnSpPr>
          <p:spPr bwMode="auto">
            <a:xfrm>
              <a:off x="7814071" y="2204278"/>
              <a:ext cx="0" cy="50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Gerade Verbindung 70"/>
            <p:cNvCxnSpPr>
              <a:stCxn id="69" idx="1"/>
              <a:endCxn id="69" idx="3"/>
            </p:cNvCxnSpPr>
            <p:nvPr/>
          </p:nvCxnSpPr>
          <p:spPr bwMode="auto">
            <a:xfrm>
              <a:off x="7540532" y="2458278"/>
              <a:ext cx="54707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2" name="Rechteck 71"/>
            <p:cNvSpPr/>
            <p:nvPr/>
          </p:nvSpPr>
          <p:spPr bwMode="auto">
            <a:xfrm>
              <a:off x="7627930" y="2276680"/>
              <a:ext cx="547077" cy="508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73" name="Gerade Verbindung 72"/>
            <p:cNvCxnSpPr>
              <a:stCxn id="72" idx="0"/>
              <a:endCxn id="72" idx="2"/>
            </p:cNvCxnSpPr>
            <p:nvPr/>
          </p:nvCxnSpPr>
          <p:spPr bwMode="auto">
            <a:xfrm>
              <a:off x="7901469" y="2276680"/>
              <a:ext cx="0" cy="50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4" name="Gerade Verbindung 73"/>
            <p:cNvCxnSpPr>
              <a:stCxn id="72" idx="1"/>
              <a:endCxn id="72" idx="3"/>
            </p:cNvCxnSpPr>
            <p:nvPr/>
          </p:nvCxnSpPr>
          <p:spPr bwMode="auto">
            <a:xfrm>
              <a:off x="7627930" y="2530680"/>
              <a:ext cx="54707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5" name="Rechteck 74"/>
            <p:cNvSpPr/>
            <p:nvPr/>
          </p:nvSpPr>
          <p:spPr bwMode="auto">
            <a:xfrm>
              <a:off x="7440532" y="4129243"/>
              <a:ext cx="547077" cy="508000"/>
            </a:xfrm>
            <a:prstGeom prst="rect">
              <a:avLst/>
            </a:prstGeom>
            <a:solidFill>
              <a:srgbClr val="B9CDE5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6" name="Textfeld 75"/>
            <p:cNvSpPr txBox="1"/>
            <p:nvPr/>
          </p:nvSpPr>
          <p:spPr>
            <a:xfrm>
              <a:off x="5828611" y="4285551"/>
              <a:ext cx="11085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Thread 2</a:t>
              </a:r>
              <a:endParaRPr lang="en-GB" dirty="0"/>
            </a:p>
          </p:txBody>
        </p:sp>
        <p:cxnSp>
          <p:nvCxnSpPr>
            <p:cNvPr id="77" name="Gerade Verbindung 76"/>
            <p:cNvCxnSpPr>
              <a:stCxn id="75" idx="0"/>
              <a:endCxn id="75" idx="2"/>
            </p:cNvCxnSpPr>
            <p:nvPr/>
          </p:nvCxnSpPr>
          <p:spPr bwMode="auto">
            <a:xfrm>
              <a:off x="7714071" y="4129243"/>
              <a:ext cx="0" cy="50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Gerade Verbindung 77"/>
            <p:cNvCxnSpPr>
              <a:stCxn id="75" idx="1"/>
              <a:endCxn id="75" idx="3"/>
            </p:cNvCxnSpPr>
            <p:nvPr/>
          </p:nvCxnSpPr>
          <p:spPr bwMode="auto">
            <a:xfrm>
              <a:off x="7440532" y="4383243"/>
              <a:ext cx="54707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9" name="Rechteck 78"/>
            <p:cNvSpPr/>
            <p:nvPr/>
          </p:nvSpPr>
          <p:spPr bwMode="auto">
            <a:xfrm>
              <a:off x="7512930" y="4196645"/>
              <a:ext cx="547077" cy="508000"/>
            </a:xfrm>
            <a:prstGeom prst="rect">
              <a:avLst/>
            </a:prstGeom>
            <a:solidFill>
              <a:srgbClr val="B9CDE5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80" name="Gerade Verbindung 79"/>
            <p:cNvCxnSpPr>
              <a:stCxn id="79" idx="0"/>
              <a:endCxn id="79" idx="2"/>
            </p:cNvCxnSpPr>
            <p:nvPr/>
          </p:nvCxnSpPr>
          <p:spPr bwMode="auto">
            <a:xfrm>
              <a:off x="7786469" y="4196645"/>
              <a:ext cx="0" cy="50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Gerade Verbindung 80"/>
            <p:cNvCxnSpPr>
              <a:stCxn id="79" idx="1"/>
              <a:endCxn id="79" idx="3"/>
            </p:cNvCxnSpPr>
            <p:nvPr/>
          </p:nvCxnSpPr>
          <p:spPr bwMode="auto">
            <a:xfrm>
              <a:off x="7512930" y="4450645"/>
              <a:ext cx="54707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2" name="Rechteck 81"/>
            <p:cNvSpPr/>
            <p:nvPr/>
          </p:nvSpPr>
          <p:spPr bwMode="auto">
            <a:xfrm>
              <a:off x="7592932" y="4281643"/>
              <a:ext cx="547077" cy="508000"/>
            </a:xfrm>
            <a:prstGeom prst="rect">
              <a:avLst/>
            </a:prstGeom>
            <a:solidFill>
              <a:srgbClr val="B9CDE5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83" name="Gerade Verbindung 82"/>
            <p:cNvCxnSpPr>
              <a:stCxn id="82" idx="0"/>
              <a:endCxn id="82" idx="2"/>
            </p:cNvCxnSpPr>
            <p:nvPr/>
          </p:nvCxnSpPr>
          <p:spPr bwMode="auto">
            <a:xfrm>
              <a:off x="7866471" y="4281643"/>
              <a:ext cx="0" cy="50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4" name="Gerade Verbindung 83"/>
            <p:cNvCxnSpPr>
              <a:stCxn id="82" idx="1"/>
              <a:endCxn id="82" idx="3"/>
            </p:cNvCxnSpPr>
            <p:nvPr/>
          </p:nvCxnSpPr>
          <p:spPr bwMode="auto">
            <a:xfrm>
              <a:off x="7592932" y="4535643"/>
              <a:ext cx="54707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5" name="Rechteck 84"/>
            <p:cNvSpPr/>
            <p:nvPr/>
          </p:nvSpPr>
          <p:spPr bwMode="auto">
            <a:xfrm>
              <a:off x="7680330" y="4354045"/>
              <a:ext cx="547077" cy="508000"/>
            </a:xfrm>
            <a:prstGeom prst="rect">
              <a:avLst/>
            </a:prstGeom>
            <a:solidFill>
              <a:srgbClr val="B9CDE5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86" name="Gerade Verbindung 85"/>
            <p:cNvCxnSpPr>
              <a:stCxn id="85" idx="0"/>
              <a:endCxn id="85" idx="2"/>
            </p:cNvCxnSpPr>
            <p:nvPr/>
          </p:nvCxnSpPr>
          <p:spPr bwMode="auto">
            <a:xfrm>
              <a:off x="7953869" y="4354045"/>
              <a:ext cx="0" cy="50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7" name="Gerade Verbindung 86"/>
            <p:cNvCxnSpPr>
              <a:stCxn id="85" idx="1"/>
              <a:endCxn id="85" idx="3"/>
            </p:cNvCxnSpPr>
            <p:nvPr/>
          </p:nvCxnSpPr>
          <p:spPr bwMode="auto">
            <a:xfrm>
              <a:off x="7680330" y="4608045"/>
              <a:ext cx="54707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6897994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6"/>
          <p:cNvSpPr txBox="1">
            <a:spLocks/>
          </p:cNvSpPr>
          <p:nvPr/>
        </p:nvSpPr>
        <p:spPr bwMode="auto">
          <a:xfrm>
            <a:off x="124471" y="57664"/>
            <a:ext cx="6702552" cy="685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35709" tIns="35709" rIns="35709" bIns="35709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>
                <a:solidFill>
                  <a:srgbClr val="2D2D8A"/>
                </a:solidFill>
                <a:latin typeface="+mj-lt"/>
                <a:ea typeface="+mj-ea"/>
                <a:cs typeface="+mj-cs"/>
                <a:sym typeface="Cambria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5pPr>
            <a:lvl6pPr marL="321407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6pPr>
            <a:lvl7pPr marL="642816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7pPr>
            <a:lvl8pPr marL="964224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8pPr>
            <a:lvl9pPr marL="1285631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9pPr>
          </a:lstStyle>
          <a:p>
            <a:pPr algn="l"/>
            <a:r>
              <a:rPr lang="en-US" sz="3200" dirty="0">
                <a:latin typeface="Arial"/>
                <a:cs typeface="Arial"/>
              </a:rPr>
              <a:t>Multicore parallelization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44525" y="1193327"/>
            <a:ext cx="8424232" cy="2015596"/>
            <a:chOff x="244525" y="1193327"/>
            <a:chExt cx="8424232" cy="2015596"/>
          </a:xfrm>
        </p:grpSpPr>
        <p:sp>
          <p:nvSpPr>
            <p:cNvPr id="4" name="Textfeld 3"/>
            <p:cNvSpPr txBox="1"/>
            <p:nvPr/>
          </p:nvSpPr>
          <p:spPr>
            <a:xfrm>
              <a:off x="967836" y="2061974"/>
              <a:ext cx="3604165" cy="1146949"/>
            </a:xfrm>
            <a:prstGeom prst="rect">
              <a:avLst/>
            </a:prstGeom>
            <a:noFill/>
          </p:spPr>
          <p:txBody>
            <a:bodyPr wrap="none" lIns="64277" tIns="32139" rIns="64277" bIns="32139" rtlCol="0">
              <a:spAutoFit/>
            </a:bodyPr>
            <a:lstStyle/>
            <a:p>
              <a:r>
                <a:rPr lang="en-US" sz="1400" dirty="0" err="1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struct</a:t>
              </a:r>
              <a:r>
                <a:rPr lang="en-US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 Serial_;</a:t>
              </a:r>
            </a:p>
            <a:p>
              <a:r>
                <a:rPr lang="de-DE" sz="1400" dirty="0" err="1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typedef</a:t>
              </a:r>
              <a:r>
                <a:rPr lang="de-DE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Tag&lt;Serial_&gt; </a:t>
              </a:r>
              <a:r>
                <a:rPr lang="de-DE" sz="1400" b="1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Serial</a:t>
              </a:r>
              <a:r>
                <a:rPr lang="de-DE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;</a:t>
              </a:r>
            </a:p>
            <a:p>
              <a:endPara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endParaRPr>
            </a:p>
            <a:p>
              <a:r>
                <a:rPr lang="en-US" sz="1400" dirty="0" err="1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struct</a:t>
              </a:r>
              <a:r>
                <a:rPr lang="en-US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 Parallel_;</a:t>
              </a:r>
            </a:p>
            <a:p>
              <a:r>
                <a:rPr lang="de-DE" sz="1400" dirty="0" err="1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typedef</a:t>
              </a:r>
              <a:r>
                <a:rPr lang="de-DE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Tag&lt;Parallel_&gt; </a:t>
              </a:r>
              <a:r>
                <a:rPr lang="de-DE" sz="1400" b="1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Parallel</a:t>
              </a:r>
              <a:r>
                <a:rPr lang="de-DE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;</a:t>
              </a:r>
            </a:p>
          </p:txBody>
        </p:sp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244525" y="1193327"/>
              <a:ext cx="8424232" cy="968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FAA26D3D-D897-4be2-8F04-BA451C77F1D7}">
                <ma14:placeholderFlag xmlns:ma14="http://schemas.microsoft.com/office/mac/drawingml/2011/main" val="1"/>
              </a:ex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35711" tIns="35711" rIns="35711" bIns="35711" numCol="1" anchor="t" anchorCtr="0" compatLnSpc="1">
              <a:prstTxWarp prst="textNoShape">
                <a:avLst/>
              </a:prstTxWarp>
            </a:bodyPr>
            <a:lstStyle>
              <a:lvl1pPr marL="455328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2200">
                  <a:solidFill>
                    <a:srgbClr val="2D2D8A"/>
                  </a:solidFill>
                  <a:latin typeface="Calibri"/>
                  <a:ea typeface="+mn-ea"/>
                  <a:cs typeface="Calibri"/>
                  <a:sym typeface="Humanist 777 Bold" charset="0"/>
                </a:defRPr>
              </a:lvl1pPr>
              <a:lvl2pPr marL="767807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2000" b="0" i="0">
                  <a:solidFill>
                    <a:schemeClr val="tx1"/>
                  </a:solidFill>
                  <a:latin typeface="Calibri"/>
                  <a:ea typeface="ヒラギノ角ゴ ProN W3" charset="0"/>
                  <a:cs typeface="Calibri"/>
                  <a:sym typeface="Humanist 777" charset="0"/>
                </a:defRPr>
              </a:lvl2pPr>
              <a:lvl3pPr marL="1080288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 b="0" i="0">
                  <a:solidFill>
                    <a:schemeClr val="tx1"/>
                  </a:solidFill>
                  <a:latin typeface="Calibri"/>
                  <a:ea typeface="ヒラギノ角ゴ ProN W3" charset="0"/>
                  <a:cs typeface="Calibri"/>
                  <a:sym typeface="Humanist 777" charset="0"/>
                </a:defRPr>
              </a:lvl3pPr>
              <a:lvl4pPr marL="1392769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 b="0" i="0">
                  <a:solidFill>
                    <a:schemeClr val="tx1"/>
                  </a:solidFill>
                  <a:latin typeface="Calibri"/>
                  <a:ea typeface="ヒラギノ角ゴ ProN W3" charset="0"/>
                  <a:cs typeface="Calibri"/>
                  <a:sym typeface="Humanist 777" charset="0"/>
                </a:defRPr>
              </a:lvl4pPr>
              <a:lvl5pPr marL="1705247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 b="0" i="0">
                  <a:solidFill>
                    <a:schemeClr val="tx1"/>
                  </a:solidFill>
                  <a:latin typeface="Calibri"/>
                  <a:ea typeface="ヒラギノ角ゴ ProN W3" charset="0"/>
                  <a:cs typeface="Calibri"/>
                  <a:sym typeface="Humanist 777" charset="0"/>
                </a:defRPr>
              </a:lvl5pPr>
              <a:lvl6pPr marL="2026656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>
                  <a:solidFill>
                    <a:schemeClr val="tx1"/>
                  </a:solidFill>
                  <a:latin typeface="Humanist 777" charset="0"/>
                  <a:ea typeface="ヒラギノ角ゴ ProN W3" charset="0"/>
                  <a:cs typeface="ヒラギノ角ゴ ProN W3" charset="0"/>
                  <a:sym typeface="Humanist 777" charset="0"/>
                </a:defRPr>
              </a:lvl6pPr>
              <a:lvl7pPr marL="2348064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>
                  <a:solidFill>
                    <a:schemeClr val="tx1"/>
                  </a:solidFill>
                  <a:latin typeface="Humanist 777" charset="0"/>
                  <a:ea typeface="ヒラギノ角ゴ ProN W3" charset="0"/>
                  <a:cs typeface="ヒラギノ角ゴ ProN W3" charset="0"/>
                  <a:sym typeface="Humanist 777" charset="0"/>
                </a:defRPr>
              </a:lvl7pPr>
              <a:lvl8pPr marL="2669471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>
                  <a:solidFill>
                    <a:schemeClr val="tx1"/>
                  </a:solidFill>
                  <a:latin typeface="Humanist 777" charset="0"/>
                  <a:ea typeface="ヒラギノ角ゴ ProN W3" charset="0"/>
                  <a:cs typeface="ヒラギノ角ゴ ProN W3" charset="0"/>
                  <a:sym typeface="Humanist 777" charset="0"/>
                </a:defRPr>
              </a:lvl8pPr>
              <a:lvl9pPr marL="2990880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>
                  <a:solidFill>
                    <a:schemeClr val="tx1"/>
                  </a:solidFill>
                  <a:latin typeface="Humanist 777" charset="0"/>
                  <a:ea typeface="ヒラギノ角ゴ ProN W3" charset="0"/>
                  <a:cs typeface="ヒラギノ角ゴ ProN W3" charset="0"/>
                  <a:sym typeface="Humanist 777" charset="0"/>
                </a:defRPr>
              </a:lvl9pPr>
            </a:lstStyle>
            <a:p>
              <a:r>
                <a:rPr lang="en-US" dirty="0" smtClean="0"/>
                <a:t>We first introduced Tags to switch between serial and parallel algorithms:</a:t>
              </a:r>
            </a:p>
            <a:p>
              <a:endParaRPr lang="en-US" dirty="0" smtClean="0"/>
            </a:p>
            <a:p>
              <a:pPr marL="187470" indent="0">
                <a:buNone/>
              </a:pPr>
              <a:endParaRPr lang="en-US" dirty="0" smtClean="0"/>
            </a:p>
            <a:p>
              <a:pPr marL="187478" indent="0">
                <a:buNone/>
              </a:pP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74586" y="3652344"/>
            <a:ext cx="8751094" cy="2876883"/>
            <a:chOff x="274586" y="3652343"/>
            <a:chExt cx="8751094" cy="2876883"/>
          </a:xfrm>
        </p:grpSpPr>
        <p:sp>
          <p:nvSpPr>
            <p:cNvPr id="7" name="Textfeld 6"/>
            <p:cNvSpPr txBox="1"/>
            <p:nvPr/>
          </p:nvSpPr>
          <p:spPr>
            <a:xfrm>
              <a:off x="961450" y="4083845"/>
              <a:ext cx="7797116" cy="2445381"/>
            </a:xfrm>
            <a:prstGeom prst="rect">
              <a:avLst/>
            </a:prstGeom>
            <a:noFill/>
          </p:spPr>
          <p:txBody>
            <a:bodyPr wrap="square" lIns="64277" tIns="32139" rIns="64277" bIns="32139" rtlCol="0">
              <a:spAutoFit/>
            </a:bodyPr>
            <a:lstStyle/>
            <a:p>
              <a:r>
                <a:rPr lang="en-US" sz="1400" dirty="0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template</a:t>
              </a:r>
              <a:r>
                <a:rPr lang="en-US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&lt;</a:t>
              </a:r>
              <a:r>
                <a:rPr lang="en-US" sz="1400" dirty="0" err="1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typename</a:t>
              </a:r>
              <a:r>
                <a:rPr lang="en-US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T&gt;</a:t>
              </a:r>
            </a:p>
            <a:p>
              <a:r>
                <a:rPr lang="tr-TR" sz="1400" dirty="0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inline</a:t>
              </a:r>
              <a:r>
                <a:rPr lang="tr-TR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T </a:t>
              </a:r>
              <a:r>
                <a:rPr lang="tr-TR" sz="1400" dirty="0" err="1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atomicInc</a:t>
              </a:r>
              <a:r>
                <a:rPr lang="tr-TR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(T &amp;x, </a:t>
              </a:r>
              <a:r>
                <a:rPr lang="tr-TR" sz="1400" b="1" dirty="0" err="1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Serial</a:t>
              </a:r>
              <a:r>
                <a:rPr lang="tr-TR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)</a:t>
              </a:r>
            </a:p>
            <a:p>
              <a:r>
                <a:rPr lang="de-DE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{</a:t>
              </a:r>
            </a:p>
            <a:p>
              <a:r>
                <a:rPr lang="is-IS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   </a:t>
              </a:r>
              <a:r>
                <a:rPr lang="is-IS" sz="1400" dirty="0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return</a:t>
              </a:r>
              <a:r>
                <a:rPr lang="is-IS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++x;</a:t>
              </a:r>
            </a:p>
            <a:p>
              <a:r>
                <a:rPr lang="de-DE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}</a:t>
              </a:r>
            </a:p>
            <a:p>
              <a:endPara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endParaRPr>
            </a:p>
            <a:p>
              <a:r>
                <a:rPr lang="en-US" sz="1400" dirty="0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template</a:t>
              </a:r>
              <a:r>
                <a:rPr lang="en-US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&lt;</a:t>
              </a:r>
              <a:r>
                <a:rPr lang="en-US" sz="1400" dirty="0" err="1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typename</a:t>
              </a:r>
              <a:r>
                <a:rPr lang="en-US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T&gt;</a:t>
              </a:r>
            </a:p>
            <a:p>
              <a:r>
                <a:rPr lang="tr-TR" sz="1400" dirty="0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inline</a:t>
              </a:r>
              <a:r>
                <a:rPr lang="tr-TR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T </a:t>
              </a:r>
              <a:r>
                <a:rPr lang="tr-TR" sz="1400" dirty="0" err="1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atomicInc</a:t>
              </a:r>
              <a:r>
                <a:rPr lang="tr-TR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(</a:t>
              </a:r>
              <a:r>
                <a:rPr lang="tr-TR" sz="1400" dirty="0" err="1">
                  <a:solidFill>
                    <a:srgbClr val="AA0D91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volatile</a:t>
              </a:r>
              <a:r>
                <a:rPr lang="tr-TR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T &amp;x, </a:t>
              </a:r>
              <a:r>
                <a:rPr lang="tr-TR" sz="1400" b="1" dirty="0" err="1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Parallel</a:t>
              </a:r>
              <a:r>
                <a:rPr lang="tr-TR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)</a:t>
              </a:r>
            </a:p>
            <a:p>
              <a:r>
                <a:rPr lang="de-DE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{</a:t>
              </a:r>
            </a:p>
            <a:p>
              <a:r>
                <a:rPr lang="nb-NO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    __</a:t>
              </a:r>
              <a:r>
                <a:rPr lang="nb-NO" sz="1400" dirty="0" err="1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sync_add_and_fetch</a:t>
              </a:r>
              <a:r>
                <a:rPr lang="nb-NO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(&amp;x, </a:t>
              </a:r>
              <a:r>
                <a:rPr lang="nb-NO" sz="1400" dirty="0">
                  <a:solidFill>
                    <a:srgbClr val="1C00CF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1</a:t>
              </a:r>
              <a:r>
                <a:rPr lang="nb-NO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);</a:t>
              </a:r>
            </a:p>
            <a:p>
              <a:r>
                <a:rPr lang="de-DE" sz="1400" dirty="0">
                  <a:solidFill>
                    <a:srgbClr val="000000"/>
                  </a:solidFill>
                  <a:latin typeface="Menlo-Regular"/>
                  <a:ea typeface="ヒラギノ角ゴ ProN W3" charset="0"/>
                  <a:cs typeface="ヒラギノ角ゴ ProN W3" charset="0"/>
                  <a:sym typeface="Gill Sans" charset="0"/>
                </a:rPr>
                <a:t>}</a:t>
              </a:r>
            </a:p>
          </p:txBody>
        </p:sp>
        <p:sp>
          <p:nvSpPr>
            <p:cNvPr id="13" name="Rectangle 2"/>
            <p:cNvSpPr txBox="1">
              <a:spLocks noChangeArrowheads="1"/>
            </p:cNvSpPr>
            <p:nvPr/>
          </p:nvSpPr>
          <p:spPr bwMode="auto">
            <a:xfrm>
              <a:off x="274586" y="3652343"/>
              <a:ext cx="8751094" cy="4417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FAA26D3D-D897-4be2-8F04-BA451C77F1D7}">
                <ma14:placeholderFlag xmlns:ma14="http://schemas.microsoft.com/office/mac/drawingml/2011/main" val="1"/>
              </a:ex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35711" tIns="35711" rIns="35711" bIns="35711" numCol="1" anchor="t" anchorCtr="0" compatLnSpc="1">
              <a:prstTxWarp prst="textNoShape">
                <a:avLst/>
              </a:prstTxWarp>
            </a:bodyPr>
            <a:lstStyle>
              <a:lvl1pPr marL="455328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2200">
                  <a:solidFill>
                    <a:srgbClr val="2D2D8A"/>
                  </a:solidFill>
                  <a:latin typeface="Calibri"/>
                  <a:ea typeface="+mn-ea"/>
                  <a:cs typeface="Calibri"/>
                  <a:sym typeface="Humanist 777 Bold" charset="0"/>
                </a:defRPr>
              </a:lvl1pPr>
              <a:lvl2pPr marL="767807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2000" b="0" i="0">
                  <a:solidFill>
                    <a:schemeClr val="tx1"/>
                  </a:solidFill>
                  <a:latin typeface="Calibri"/>
                  <a:ea typeface="ヒラギノ角ゴ ProN W3" charset="0"/>
                  <a:cs typeface="Calibri"/>
                  <a:sym typeface="Humanist 777" charset="0"/>
                </a:defRPr>
              </a:lvl2pPr>
              <a:lvl3pPr marL="1080288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 b="0" i="0">
                  <a:solidFill>
                    <a:schemeClr val="tx1"/>
                  </a:solidFill>
                  <a:latin typeface="Calibri"/>
                  <a:ea typeface="ヒラギノ角ゴ ProN W3" charset="0"/>
                  <a:cs typeface="Calibri"/>
                  <a:sym typeface="Humanist 777" charset="0"/>
                </a:defRPr>
              </a:lvl3pPr>
              <a:lvl4pPr marL="1392769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 b="0" i="0">
                  <a:solidFill>
                    <a:schemeClr val="tx1"/>
                  </a:solidFill>
                  <a:latin typeface="Calibri"/>
                  <a:ea typeface="ヒラギノ角ゴ ProN W3" charset="0"/>
                  <a:cs typeface="Calibri"/>
                  <a:sym typeface="Humanist 777" charset="0"/>
                </a:defRPr>
              </a:lvl4pPr>
              <a:lvl5pPr marL="1705247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 b="0" i="0">
                  <a:solidFill>
                    <a:schemeClr val="tx1"/>
                  </a:solidFill>
                  <a:latin typeface="Calibri"/>
                  <a:ea typeface="ヒラギノ角ゴ ProN W3" charset="0"/>
                  <a:cs typeface="Calibri"/>
                  <a:sym typeface="Humanist 777" charset="0"/>
                </a:defRPr>
              </a:lvl5pPr>
              <a:lvl6pPr marL="2026656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>
                  <a:solidFill>
                    <a:schemeClr val="tx1"/>
                  </a:solidFill>
                  <a:latin typeface="Humanist 777" charset="0"/>
                  <a:ea typeface="ヒラギノ角ゴ ProN W3" charset="0"/>
                  <a:cs typeface="ヒラギノ角ゴ ProN W3" charset="0"/>
                  <a:sym typeface="Humanist 777" charset="0"/>
                </a:defRPr>
              </a:lvl6pPr>
              <a:lvl7pPr marL="2348064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>
                  <a:solidFill>
                    <a:schemeClr val="tx1"/>
                  </a:solidFill>
                  <a:latin typeface="Humanist 777" charset="0"/>
                  <a:ea typeface="ヒラギノ角ゴ ProN W3" charset="0"/>
                  <a:cs typeface="ヒラギノ角ゴ ProN W3" charset="0"/>
                  <a:sym typeface="Humanist 777" charset="0"/>
                </a:defRPr>
              </a:lvl7pPr>
              <a:lvl8pPr marL="2669471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>
                  <a:solidFill>
                    <a:schemeClr val="tx1"/>
                  </a:solidFill>
                  <a:latin typeface="Humanist 777" charset="0"/>
                  <a:ea typeface="ヒラギノ角ゴ ProN W3" charset="0"/>
                  <a:cs typeface="ヒラギノ角ゴ ProN W3" charset="0"/>
                  <a:sym typeface="Humanist 777" charset="0"/>
                </a:defRPr>
              </a:lvl8pPr>
              <a:lvl9pPr marL="2990880" indent="-267840" algn="l" rtl="0" fontAlgn="base">
                <a:spcBef>
                  <a:spcPts val="1687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umanist 777 Bold" charset="0"/>
                <a:buChar char="•"/>
                <a:defRPr sz="1700">
                  <a:solidFill>
                    <a:schemeClr val="tx1"/>
                  </a:solidFill>
                  <a:latin typeface="Humanist 777" charset="0"/>
                  <a:ea typeface="ヒラギノ角ゴ ProN W3" charset="0"/>
                  <a:cs typeface="ヒラギノ角ゴ ProN W3" charset="0"/>
                  <a:sym typeface="Humanist 777" charset="0"/>
                </a:defRPr>
              </a:lvl9pPr>
            </a:lstStyle>
            <a:p>
              <a:r>
                <a:rPr lang="en-US" dirty="0"/>
                <a:t>Then we defined basic atomic operations required for thread safety: </a:t>
              </a:r>
            </a:p>
            <a:p>
              <a:endParaRPr lang="en-US" dirty="0" smtClean="0"/>
            </a:p>
            <a:p>
              <a:pPr marL="187470" indent="0">
                <a:buNone/>
              </a:pPr>
              <a:endParaRPr lang="en-US" dirty="0" smtClean="0"/>
            </a:p>
            <a:p>
              <a:pPr marL="187478" indent="0">
                <a:buNone/>
              </a:pPr>
              <a:r>
                <a:rPr lang="en-US" dirty="0" smtClean="0"/>
                <a:t> </a:t>
              </a:r>
            </a:p>
            <a:p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0230553" y="6831377"/>
            <a:ext cx="184656" cy="369328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1847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avoid warnings, we provide a macro </a:t>
            </a:r>
            <a:r>
              <a:rPr lang="en-US" sz="2000" dirty="0">
                <a:latin typeface="Courier"/>
                <a:cs typeface="Courier"/>
              </a:rPr>
              <a:t>SEQAN_OMP_PRAGMA(x)</a:t>
            </a:r>
            <a:r>
              <a:rPr lang="en-US" dirty="0"/>
              <a:t> instead of using </a:t>
            </a:r>
            <a:r>
              <a:rPr lang="en-US" sz="2000" dirty="0"/>
              <a:t>#pragma </a:t>
            </a:r>
            <a:r>
              <a:rPr lang="en-US" sz="2000" dirty="0" err="1"/>
              <a:t>omp</a:t>
            </a:r>
            <a:r>
              <a:rPr lang="en-US" sz="2000" dirty="0"/>
              <a:t> x </a:t>
            </a:r>
            <a:r>
              <a:rPr lang="en-US" dirty="0"/>
              <a:t>directly</a:t>
            </a:r>
          </a:p>
          <a:p>
            <a:pPr marL="187470" indent="0">
              <a:buNone/>
            </a:pPr>
            <a:endParaRPr lang="en-US" dirty="0"/>
          </a:p>
          <a:p>
            <a:pPr marL="187470" indent="0">
              <a:buNone/>
            </a:pPr>
            <a:endParaRPr lang="en-US" dirty="0"/>
          </a:p>
          <a:p>
            <a:pPr marL="18747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Often </a:t>
            </a:r>
            <a:r>
              <a:rPr lang="en-US" dirty="0"/>
              <a:t>we want to process a container segment-wise and a simple parallel for-loop over all elements cannot be applied, e.g.:</a:t>
            </a:r>
          </a:p>
          <a:p>
            <a:pPr lvl="1"/>
            <a:r>
              <a:rPr lang="de-DE" dirty="0" smtClean="0"/>
              <a:t>Parallel p</a:t>
            </a:r>
            <a:r>
              <a:rPr lang="en-US" dirty="0" err="1" smtClean="0"/>
              <a:t>artial</a:t>
            </a:r>
            <a:r>
              <a:rPr lang="en-US" dirty="0" smtClean="0"/>
              <a:t> sum computation</a:t>
            </a:r>
          </a:p>
          <a:p>
            <a:pPr lvl="1"/>
            <a:r>
              <a:rPr lang="en-US" dirty="0" smtClean="0"/>
              <a:t>Implementing a parallel function using its serial counter-part </a:t>
            </a:r>
            <a:r>
              <a:rPr lang="en-US" dirty="0"/>
              <a:t>(</a:t>
            </a:r>
            <a:r>
              <a:rPr lang="en-US" dirty="0" err="1"/>
              <a:t>arrayFill</a:t>
            </a:r>
            <a:r>
              <a:rPr lang="en-US" dirty="0"/>
              <a:t>)</a:t>
            </a:r>
            <a:endParaRPr lang="en-US" dirty="0" smtClean="0"/>
          </a:p>
          <a:p>
            <a:pPr marL="499915" lvl="1" indent="0">
              <a:buNone/>
            </a:pPr>
            <a:endParaRPr lang="en-US" dirty="0" smtClean="0"/>
          </a:p>
          <a:p>
            <a:pPr lvl="1"/>
            <a:endParaRPr lang="en-US" sz="1400" dirty="0"/>
          </a:p>
        </p:txBody>
      </p:sp>
      <p:sp>
        <p:nvSpPr>
          <p:cNvPr id="4" name="Textfeld 3"/>
          <p:cNvSpPr txBox="1"/>
          <p:nvPr/>
        </p:nvSpPr>
        <p:spPr>
          <a:xfrm>
            <a:off x="967841" y="2163236"/>
            <a:ext cx="6692633" cy="1579759"/>
          </a:xfrm>
          <a:prstGeom prst="rect">
            <a:avLst/>
          </a:prstGeom>
          <a:noFill/>
        </p:spPr>
        <p:txBody>
          <a:bodyPr wrap="square" lIns="64274" tIns="32137" rIns="64274" bIns="32137" rtlCol="0">
            <a:spAutoFit/>
          </a:bodyPr>
          <a:lstStyle/>
          <a:p>
            <a:r>
              <a:rPr lang="en-US" sz="1400" dirty="0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template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&lt;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typename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TContainer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&gt;</a:t>
            </a:r>
          </a:p>
          <a:p>
            <a:r>
              <a:rPr lang="fi-FI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inline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fi-FI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void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fr-FR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fillZero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(</a:t>
            </a:r>
            <a:r>
              <a:rPr lang="fr-FR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TContainer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&amp;container)</a:t>
            </a:r>
          </a:p>
          <a:p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{</a:t>
            </a:r>
          </a:p>
          <a:p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</a:t>
            </a:r>
            <a:r>
              <a:rPr lang="de-DE" sz="1400" b="1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SEQAN_OMP_PRAGMA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(parallel </a:t>
            </a:r>
            <a:r>
              <a:rPr lang="de-DE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for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</a:t>
            </a:r>
          </a:p>
          <a:p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</a:t>
            </a:r>
            <a:r>
              <a:rPr lang="en-US" sz="1400" dirty="0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for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(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= </a:t>
            </a:r>
            <a:r>
              <a:rPr lang="en-US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0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&lt; (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)length(container); ++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</a:t>
            </a:r>
          </a:p>
          <a:p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    container[i] = </a:t>
            </a:r>
            <a:r>
              <a:rPr lang="fr-FR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0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</a:t>
            </a:r>
          </a:p>
          <a:p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}</a:t>
            </a:r>
          </a:p>
        </p:txBody>
      </p:sp>
      <p:sp>
        <p:nvSpPr>
          <p:cNvPr id="6" name="Titel 6"/>
          <p:cNvSpPr txBox="1">
            <a:spLocks/>
          </p:cNvSpPr>
          <p:nvPr/>
        </p:nvSpPr>
        <p:spPr bwMode="auto">
          <a:xfrm>
            <a:off x="124471" y="57664"/>
            <a:ext cx="6702552" cy="685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35709" tIns="35709" rIns="35709" bIns="35709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>
                <a:solidFill>
                  <a:srgbClr val="2D2D8A"/>
                </a:solidFill>
                <a:latin typeface="+mj-lt"/>
                <a:ea typeface="+mj-ea"/>
                <a:cs typeface="+mj-cs"/>
                <a:sym typeface="Cambria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5pPr>
            <a:lvl6pPr marL="321407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6pPr>
            <a:lvl7pPr marL="642816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7pPr>
            <a:lvl8pPr marL="964224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8pPr>
            <a:lvl9pPr marL="1285631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9pPr>
          </a:lstStyle>
          <a:p>
            <a:pPr algn="l"/>
            <a:r>
              <a:rPr lang="en-US" sz="3200" dirty="0">
                <a:latin typeface="Arial"/>
                <a:cs typeface="Arial"/>
              </a:rPr>
              <a:t>Multicore parallelization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91581" y="2784008"/>
            <a:ext cx="4160838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76200" algn="l" rotWithShape="0">
              <a:prstClr val="black">
                <a:alpha val="40000"/>
              </a:prstClr>
            </a:outerShdw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More details</a:t>
            </a:r>
          </a:p>
          <a:p>
            <a:pPr algn="ctr"/>
            <a:r>
              <a:rPr lang="en-US" sz="3600" dirty="0"/>
              <a:t>b</a:t>
            </a:r>
            <a:r>
              <a:rPr lang="en-US" sz="3600" dirty="0" smtClean="0"/>
              <a:t>y Enrico </a:t>
            </a:r>
            <a:r>
              <a:rPr lang="en-US" sz="3600" dirty="0" err="1" smtClean="0"/>
              <a:t>Siragusa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776850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this end, we developed the </a:t>
            </a:r>
            <a:r>
              <a:rPr lang="fi-FI" sz="2000" dirty="0" err="1">
                <a:latin typeface="Courier"/>
                <a:cs typeface="Courier"/>
              </a:rPr>
              <a:t>Splitter</a:t>
            </a:r>
            <a:r>
              <a:rPr lang="fi-FI" sz="2000" dirty="0">
                <a:latin typeface="Courier"/>
                <a:cs typeface="Courier"/>
              </a:rPr>
              <a:t>&lt;</a:t>
            </a:r>
            <a:r>
              <a:rPr lang="fi-FI" sz="2000" dirty="0" err="1">
                <a:latin typeface="Courier"/>
                <a:cs typeface="Courier"/>
              </a:rPr>
              <a:t>TValue</a:t>
            </a:r>
            <a:r>
              <a:rPr lang="fi-FI" sz="2000" dirty="0">
                <a:latin typeface="Courier"/>
                <a:cs typeface="Courier"/>
              </a:rPr>
              <a:t>, T</a:t>
            </a:r>
            <a:r>
              <a:rPr lang="de-DE" sz="2000" dirty="0">
                <a:latin typeface="Courier"/>
                <a:cs typeface="Courier"/>
              </a:rPr>
              <a:t>S</a:t>
            </a:r>
            <a:r>
              <a:rPr lang="fi-FI" sz="2000" dirty="0" err="1">
                <a:latin typeface="Courier"/>
                <a:cs typeface="Courier"/>
              </a:rPr>
              <a:t>pec</a:t>
            </a:r>
            <a:r>
              <a:rPr lang="fi-FI" sz="2000" dirty="0">
                <a:latin typeface="Courier"/>
                <a:cs typeface="Courier"/>
              </a:rPr>
              <a:t>&gt;</a:t>
            </a:r>
            <a:r>
              <a:rPr lang="fi-FI" dirty="0"/>
              <a:t> to </a:t>
            </a:r>
            <a:r>
              <a:rPr lang="fi-FI" dirty="0" err="1"/>
              <a:t>compute</a:t>
            </a:r>
            <a:r>
              <a:rPr lang="fi-FI" dirty="0"/>
              <a:t> a </a:t>
            </a:r>
            <a:r>
              <a:rPr lang="fi-FI" dirty="0" err="1"/>
              <a:t>partition</a:t>
            </a:r>
            <a:r>
              <a:rPr lang="fi-FI" dirty="0"/>
              <a:t> into </a:t>
            </a:r>
            <a:r>
              <a:rPr lang="fi-FI" dirty="0" err="1"/>
              <a:t>subintervals</a:t>
            </a:r>
            <a:r>
              <a:rPr lang="fi-FI" dirty="0"/>
              <a:t> </a:t>
            </a:r>
            <a:r>
              <a:rPr lang="en-US" dirty="0"/>
              <a:t>of (almost) equal length</a:t>
            </a:r>
            <a:r>
              <a:rPr lang="fi-FI" dirty="0"/>
              <a:t> </a:t>
            </a:r>
            <a:r>
              <a:rPr lang="de-DE" dirty="0"/>
              <a:t>…</a:t>
            </a:r>
            <a:endParaRPr lang="en-US" dirty="0"/>
          </a:p>
          <a:p>
            <a:endParaRPr lang="en-US" dirty="0"/>
          </a:p>
          <a:p>
            <a:pPr marL="187470" indent="0">
              <a:buNone/>
            </a:pP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538148" y="2343772"/>
            <a:ext cx="7958398" cy="1579759"/>
          </a:xfrm>
          <a:prstGeom prst="rect">
            <a:avLst/>
          </a:prstGeom>
          <a:noFill/>
        </p:spPr>
        <p:txBody>
          <a:bodyPr wrap="square" lIns="64274" tIns="32137" rIns="64274" bIns="32137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Splitter&lt;</a:t>
            </a:r>
            <a:r>
              <a:rPr lang="en-US" sz="1400" dirty="0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unsigned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&gt; splitter(</a:t>
            </a:r>
            <a:r>
              <a:rPr lang="en-US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10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 </a:t>
            </a:r>
            <a:r>
              <a:rPr lang="en-US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20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 </a:t>
            </a:r>
            <a:r>
              <a:rPr lang="en-US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3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);</a:t>
            </a:r>
          </a:p>
          <a:p>
            <a:r>
              <a:rPr lang="en-US" sz="1400" dirty="0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for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(</a:t>
            </a:r>
            <a:r>
              <a:rPr lang="en-US" sz="1400" dirty="0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unsigned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= </a:t>
            </a:r>
            <a:r>
              <a:rPr lang="en-US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0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&lt; length(splitter); ++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</a:t>
            </a:r>
          </a:p>
          <a:p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cout &lt;&lt; </a:t>
            </a:r>
            <a:r>
              <a:rPr lang="fr-FR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'['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&lt;&lt; splitter[i] &lt;&lt; </a:t>
            </a:r>
            <a:r>
              <a:rPr lang="fr-FR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','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&lt;&lt; splitter[i+</a:t>
            </a:r>
            <a:r>
              <a:rPr lang="fr-FR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1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] &lt;&lt; </a:t>
            </a:r>
            <a:r>
              <a:rPr lang="fr-FR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')'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&lt;&lt; </a:t>
            </a:r>
            <a:r>
              <a:rPr lang="fr-FR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endl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</a:t>
            </a:r>
          </a:p>
          <a:p>
            <a:endParaRPr lang="de-DE" sz="1400" dirty="0">
              <a:solidFill>
                <a:srgbClr val="0074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de-DE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// [10,14)</a:t>
            </a:r>
          </a:p>
          <a:p>
            <a:r>
              <a:rPr lang="de-DE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// [14,17) </a:t>
            </a:r>
          </a:p>
          <a:p>
            <a:r>
              <a:rPr lang="de-DE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// [17,20)</a:t>
            </a:r>
            <a:endParaRPr lang="de-DE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" name="Titel 6"/>
          <p:cNvSpPr txBox="1">
            <a:spLocks/>
          </p:cNvSpPr>
          <p:nvPr/>
        </p:nvSpPr>
        <p:spPr bwMode="auto">
          <a:xfrm>
            <a:off x="124471" y="57664"/>
            <a:ext cx="6702552" cy="685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35709" tIns="35709" rIns="35709" bIns="35709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>
                <a:solidFill>
                  <a:srgbClr val="2D2D8A"/>
                </a:solidFill>
                <a:latin typeface="+mj-lt"/>
                <a:ea typeface="+mj-ea"/>
                <a:cs typeface="+mj-cs"/>
                <a:sym typeface="Cambria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5pPr>
            <a:lvl6pPr marL="321407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6pPr>
            <a:lvl7pPr marL="642816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7pPr>
            <a:lvl8pPr marL="964224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8pPr>
            <a:lvl9pPr marL="1285631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9pPr>
          </a:lstStyle>
          <a:p>
            <a:pPr algn="l"/>
            <a:r>
              <a:rPr lang="en-US" sz="3200" dirty="0">
                <a:latin typeface="Arial"/>
                <a:cs typeface="Arial"/>
              </a:rPr>
              <a:t>Splitter</a:t>
            </a:r>
          </a:p>
        </p:txBody>
      </p:sp>
    </p:spTree>
    <p:extLst>
      <p:ext uri="{BB962C8B-B14F-4D97-AF65-F5344CB8AC3E}">
        <p14:creationId xmlns:p14="http://schemas.microsoft.com/office/powerpoint/2010/main" val="2555902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</a:t>
            </a:r>
            <a:r>
              <a:rPr lang="en-US" dirty="0"/>
              <a:t>he Splitter can also be used with iterators directly </a:t>
            </a:r>
          </a:p>
          <a:p>
            <a:r>
              <a:rPr lang="en-US" dirty="0"/>
              <a:t>The Serial / Parallel tag divides an interval range into 1 / #</a:t>
            </a:r>
            <a:r>
              <a:rPr lang="en-US" dirty="0" err="1"/>
              <a:t>thread_num</a:t>
            </a:r>
            <a:r>
              <a:rPr lang="en-US" dirty="0"/>
              <a:t> many intervals</a:t>
            </a:r>
          </a:p>
          <a:p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480698" y="2521669"/>
            <a:ext cx="7949008" cy="2228976"/>
          </a:xfrm>
          <a:prstGeom prst="rect">
            <a:avLst/>
          </a:prstGeom>
          <a:noFill/>
        </p:spPr>
        <p:txBody>
          <a:bodyPr wrap="square" lIns="64274" tIns="32137" rIns="64274" bIns="32137" rtlCol="0">
            <a:spAutoFit/>
          </a:bodyPr>
          <a:lstStyle/>
          <a:p>
            <a:r>
              <a:rPr lang="en-US" sz="1400" dirty="0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template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&lt;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typename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TIter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 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typename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TVal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 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typename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TParallelTag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&gt;</a:t>
            </a:r>
          </a:p>
          <a:p>
            <a:r>
              <a:rPr lang="fi-FI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inline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fi-FI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void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arrayFill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TIter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begin_, </a:t>
            </a:r>
            <a:r>
              <a:rPr lang="it-IT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TIter</a:t>
            </a:r>
            <a:r>
              <a:rPr lang="it-IT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end_, </a:t>
            </a:r>
          </a:p>
          <a:p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                  </a:t>
            </a:r>
            <a:r>
              <a:rPr lang="fi-FI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TVal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fi-FI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const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&amp;</a:t>
            </a:r>
            <a:r>
              <a:rPr lang="fi-FI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value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Tag&lt;</a:t>
            </a:r>
            <a:r>
              <a:rPr lang="de-DE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TParallelTag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&gt; </a:t>
            </a:r>
            <a:r>
              <a:rPr lang="de-DE" sz="1400" b="1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parallelTag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</a:t>
            </a:r>
          </a:p>
          <a:p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{</a:t>
            </a:r>
          </a:p>
          <a:p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Splitter&lt;</a:t>
            </a:r>
            <a:r>
              <a:rPr lang="de-DE" sz="1400" b="1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TIterator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&gt; </a:t>
            </a:r>
            <a:r>
              <a:rPr lang="de-DE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splitter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(</a:t>
            </a:r>
            <a:r>
              <a:rPr lang="de-DE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begin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_, end_, </a:t>
            </a:r>
            <a:r>
              <a:rPr lang="de-DE" sz="1400" b="1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parallelTag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);</a:t>
            </a:r>
          </a:p>
          <a:p>
            <a:endParaRPr lang="de-DE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SEQAN_OMP_PRAGMA(parallel </a:t>
            </a:r>
            <a:r>
              <a:rPr lang="de-DE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for</a:t>
            </a:r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</a:t>
            </a:r>
          </a:p>
          <a:p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</a:t>
            </a:r>
            <a:r>
              <a:rPr lang="en-US" sz="1400" dirty="0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for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(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job = </a:t>
            </a:r>
            <a:r>
              <a:rPr lang="en-US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0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 job &lt; (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)length(splitter); ++job)</a:t>
            </a:r>
          </a:p>
          <a:p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    </a:t>
            </a:r>
            <a:r>
              <a:rPr lang="fi-FI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arrayFill(splitter[job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], </a:t>
            </a:r>
            <a:r>
              <a:rPr lang="fi-FI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splitter[job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+ </a:t>
            </a:r>
            <a:r>
              <a:rPr lang="fi-FI" sz="1400" dirty="0">
                <a:solidFill>
                  <a:srgbClr val="1C00CF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1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], </a:t>
            </a:r>
            <a:r>
              <a:rPr lang="fi-FI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value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 Serial());</a:t>
            </a:r>
          </a:p>
          <a:p>
            <a:r>
              <a:rPr lang="de-DE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}</a:t>
            </a:r>
          </a:p>
        </p:txBody>
      </p:sp>
      <p:sp>
        <p:nvSpPr>
          <p:cNvPr id="6" name="Titel 6"/>
          <p:cNvSpPr txBox="1">
            <a:spLocks/>
          </p:cNvSpPr>
          <p:nvPr/>
        </p:nvSpPr>
        <p:spPr bwMode="auto">
          <a:xfrm>
            <a:off x="124471" y="57664"/>
            <a:ext cx="6702552" cy="685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35709" tIns="35709" rIns="35709" bIns="35709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>
                <a:solidFill>
                  <a:srgbClr val="2D2D8A"/>
                </a:solidFill>
                <a:latin typeface="+mj-lt"/>
                <a:ea typeface="+mj-ea"/>
                <a:cs typeface="+mj-cs"/>
                <a:sym typeface="Cambria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5pPr>
            <a:lvl6pPr marL="321407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6pPr>
            <a:lvl7pPr marL="642816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7pPr>
            <a:lvl8pPr marL="964224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8pPr>
            <a:lvl9pPr marL="1285631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9pPr>
          </a:lstStyle>
          <a:p>
            <a:pPr algn="l"/>
            <a:r>
              <a:rPr lang="en-US" sz="3200" dirty="0">
                <a:latin typeface="Arial"/>
                <a:cs typeface="Arial"/>
              </a:rPr>
              <a:t>Splitter</a:t>
            </a:r>
          </a:p>
        </p:txBody>
      </p:sp>
    </p:spTree>
    <p:extLst>
      <p:ext uri="{BB962C8B-B14F-4D97-AF65-F5344CB8AC3E}">
        <p14:creationId xmlns:p14="http://schemas.microsoft.com/office/powerpoint/2010/main" val="26452678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Tutorials </a:t>
            </a:r>
            <a:r>
              <a:rPr lang="de-DE" dirty="0" smtClean="0">
                <a:solidFill>
                  <a:srgbClr val="FF0000"/>
                </a:solidFill>
              </a:rPr>
              <a:t>(</a:t>
            </a:r>
            <a:r>
              <a:rPr lang="de-DE" dirty="0" err="1" smtClean="0">
                <a:solidFill>
                  <a:srgbClr val="FF0000"/>
                </a:solidFill>
              </a:rPr>
              <a:t>new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structure</a:t>
            </a:r>
            <a:r>
              <a:rPr lang="de-DE" dirty="0" smtClean="0">
                <a:solidFill>
                  <a:srgbClr val="FF0000"/>
                </a:solidFill>
              </a:rPr>
              <a:t>)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89" y="1061155"/>
            <a:ext cx="7712286" cy="50666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7104" y="2349703"/>
            <a:ext cx="8033456" cy="267765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We will guide you through some of the online tutorials so you learn: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dirty="0" smtClean="0"/>
              <a:t>Basic </a:t>
            </a:r>
            <a:r>
              <a:rPr lang="en-US" sz="2800" dirty="0" err="1" smtClean="0"/>
              <a:t>SeqAn</a:t>
            </a:r>
            <a:r>
              <a:rPr lang="en-US" sz="2800" dirty="0" smtClean="0"/>
              <a:t> programming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dirty="0" err="1" smtClean="0"/>
              <a:t>SeqAn</a:t>
            </a:r>
            <a:r>
              <a:rPr lang="en-US" sz="2800" dirty="0" smtClean="0"/>
              <a:t> indices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dirty="0" smtClean="0"/>
              <a:t>Integrating </a:t>
            </a:r>
            <a:r>
              <a:rPr lang="en-US" sz="2800" dirty="0" err="1" smtClean="0"/>
              <a:t>SeqAn</a:t>
            </a:r>
            <a:r>
              <a:rPr lang="en-US" sz="2800" dirty="0" smtClean="0"/>
              <a:t> programs into KNIME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dirty="0" smtClean="0"/>
              <a:t>Using KNIME for data integration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31854243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654283" y="3169880"/>
            <a:ext cx="7780791" cy="847228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smtClean="0">
                <a:solidFill>
                  <a:srgbClr val="FFFFFF"/>
                </a:solidFill>
                <a:latin typeface="Arial"/>
              </a:rPr>
              <a:t>Outlook</a:t>
            </a:r>
          </a:p>
          <a:p>
            <a:pPr eaLnBrk="0" hangingPunct="0"/>
            <a:endParaRPr lang="en-US" sz="2800" dirty="0" smtClean="0">
              <a:solidFill>
                <a:srgbClr val="333333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708838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...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come</a:t>
            </a:r>
            <a:endParaRPr lang="de-DE" dirty="0"/>
          </a:p>
        </p:txBody>
      </p:sp>
      <p:grpSp>
        <p:nvGrpSpPr>
          <p:cNvPr id="14" name="Group 13"/>
          <p:cNvGrpSpPr/>
          <p:nvPr/>
        </p:nvGrpSpPr>
        <p:grpSpPr>
          <a:xfrm>
            <a:off x="173810" y="970052"/>
            <a:ext cx="8474825" cy="1477328"/>
            <a:chOff x="173810" y="970052"/>
            <a:chExt cx="8474825" cy="1477328"/>
          </a:xfrm>
        </p:grpSpPr>
        <p:pic>
          <p:nvPicPr>
            <p:cNvPr id="5" name="Picture 4" descr="seqan_logo_800_present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323114" y="1170865"/>
              <a:ext cx="1539714" cy="96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Bild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65828" y="1154949"/>
              <a:ext cx="1482807" cy="978652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3810" y="970052"/>
              <a:ext cx="5225504" cy="14773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The IPCC started </a:t>
              </a:r>
              <a:r>
                <a:rPr lang="en-US" sz="2400" smtClean="0"/>
                <a:t>December </a:t>
              </a:r>
              <a:r>
                <a:rPr lang="en-US" sz="2400" smtClean="0"/>
                <a:t>1</a:t>
              </a:r>
              <a:r>
                <a:rPr lang="en-US" sz="2400" baseline="30000" smtClean="0"/>
                <a:t>st</a:t>
              </a:r>
              <a:r>
                <a:rPr lang="en-US" sz="2400"/>
                <a:t> </a:t>
              </a:r>
              <a:r>
                <a:rPr lang="en-US" sz="2400" smtClean="0"/>
                <a:t>2015</a:t>
              </a:r>
              <a:endParaRPr lang="en-US" sz="2400" dirty="0"/>
            </a:p>
            <a:p>
              <a:r>
                <a:rPr lang="en-US" sz="2400" dirty="0" smtClean="0"/>
                <a:t>The goal is to parallelize core data structures and algorithms</a:t>
              </a:r>
            </a:p>
            <a:p>
              <a:pPr marL="285750" indent="-285750">
                <a:buFont typeface="Arial" charset="0"/>
                <a:buChar char="•"/>
              </a:pP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73810" y="2473663"/>
            <a:ext cx="8074534" cy="2182106"/>
            <a:chOff x="173810" y="2473663"/>
            <a:chExt cx="8074534" cy="218210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2971" y="2473663"/>
              <a:ext cx="2155373" cy="218210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73810" y="3129156"/>
              <a:ext cx="5225504" cy="110799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New website, update mechanism, better STL support</a:t>
              </a:r>
            </a:p>
            <a:p>
              <a:pPr marL="285750" indent="-285750">
                <a:buFont typeface="Arial" charset="0"/>
                <a:buChar char="•"/>
              </a:pPr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73810" y="4772899"/>
            <a:ext cx="8668471" cy="1555302"/>
            <a:chOff x="173810" y="4772899"/>
            <a:chExt cx="8668471" cy="1555302"/>
          </a:xfrm>
        </p:grpSpPr>
        <p:sp>
          <p:nvSpPr>
            <p:cNvPr id="12" name="TextBox 11"/>
            <p:cNvSpPr txBox="1"/>
            <p:nvPr/>
          </p:nvSpPr>
          <p:spPr>
            <a:xfrm>
              <a:off x="173810" y="4903527"/>
              <a:ext cx="5225504" cy="8309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Support for RNA sequence-structure comparison</a:t>
              </a:r>
              <a:endParaRPr lang="en-US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6545" y="4772899"/>
              <a:ext cx="3115736" cy="1555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7836500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50828" y="228982"/>
            <a:ext cx="5475717" cy="428625"/>
          </a:xfrm>
        </p:spPr>
        <p:txBody>
          <a:bodyPr/>
          <a:lstStyle/>
          <a:p>
            <a:r>
              <a:rPr lang="de-DE" dirty="0" smtClean="0"/>
              <a:t>More </a:t>
            </a:r>
            <a:r>
              <a:rPr lang="de-DE" dirty="0" err="1" smtClean="0"/>
              <a:t>details</a:t>
            </a:r>
            <a:r>
              <a:rPr lang="de-DE" dirty="0" smtClean="0"/>
              <a:t> </a:t>
            </a: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afternoon</a:t>
            </a:r>
            <a:endParaRPr lang="de-DE" dirty="0"/>
          </a:p>
        </p:txBody>
      </p:sp>
      <p:sp>
        <p:nvSpPr>
          <p:cNvPr id="6" name="TextBox 5"/>
          <p:cNvSpPr txBox="1"/>
          <p:nvPr/>
        </p:nvSpPr>
        <p:spPr>
          <a:xfrm>
            <a:off x="250828" y="2624680"/>
            <a:ext cx="8692896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Hannes </a:t>
            </a:r>
            <a:r>
              <a:rPr lang="en-US" sz="2800" dirty="0" err="1" smtClean="0"/>
              <a:t>Hauswedell</a:t>
            </a:r>
            <a:r>
              <a:rPr lang="en-US" sz="2800" dirty="0" smtClean="0"/>
              <a:t> will give a talk about the technical aspects of our recent changes in </a:t>
            </a:r>
            <a:br>
              <a:rPr lang="en-US" sz="2800" dirty="0" smtClean="0"/>
            </a:br>
            <a:r>
              <a:rPr lang="en-US" sz="2800" dirty="0" err="1" smtClean="0"/>
              <a:t>SeqAn</a:t>
            </a:r>
            <a:r>
              <a:rPr lang="en-US" sz="2800" dirty="0" smtClean="0"/>
              <a:t> 2.1.1 and plans for upcoming </a:t>
            </a:r>
            <a:r>
              <a:rPr lang="en-US" sz="2800" dirty="0" err="1" smtClean="0"/>
              <a:t>SeqAn</a:t>
            </a:r>
            <a:r>
              <a:rPr lang="en-US" sz="2800" dirty="0" smtClean="0"/>
              <a:t> releases</a:t>
            </a:r>
          </a:p>
        </p:txBody>
      </p:sp>
    </p:spTree>
    <p:extLst>
      <p:ext uri="{BB962C8B-B14F-4D97-AF65-F5344CB8AC3E}">
        <p14:creationId xmlns:p14="http://schemas.microsoft.com/office/powerpoint/2010/main" val="688889897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388" y="777288"/>
            <a:ext cx="751296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A85FF"/>
                </a:solidFill>
              </a:rPr>
              <a:t>THANK YOU for your attention!</a:t>
            </a:r>
          </a:p>
          <a:p>
            <a:pPr algn="ctr"/>
            <a:r>
              <a:rPr lang="en-US" sz="3200" dirty="0" smtClean="0">
                <a:solidFill>
                  <a:srgbClr val="0A85FF"/>
                </a:solidFill>
              </a:rPr>
              <a:t>And thanks to all </a:t>
            </a:r>
            <a:r>
              <a:rPr lang="en-US" sz="3200" dirty="0" err="1" smtClean="0">
                <a:solidFill>
                  <a:srgbClr val="0A85FF"/>
                </a:solidFill>
              </a:rPr>
              <a:t>SeqAn</a:t>
            </a:r>
            <a:r>
              <a:rPr lang="en-US" sz="3200" dirty="0" smtClean="0">
                <a:solidFill>
                  <a:srgbClr val="0A85FF"/>
                </a:solidFill>
              </a:rPr>
              <a:t> developers</a:t>
            </a:r>
            <a:endParaRPr lang="en-US" sz="3200" dirty="0">
              <a:solidFill>
                <a:srgbClr val="0A85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5574" y="6321045"/>
            <a:ext cx="75129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A85FF"/>
                </a:solidFill>
              </a:rPr>
              <a:t>www.reinert-lab.de, </a:t>
            </a:r>
            <a:r>
              <a:rPr lang="en-US" sz="2400" dirty="0" err="1" smtClean="0">
                <a:solidFill>
                  <a:srgbClr val="0A85FF"/>
                </a:solidFill>
              </a:rPr>
              <a:t>www.seqan.de</a:t>
            </a:r>
            <a:endParaRPr lang="en-US" sz="2400" dirty="0">
              <a:solidFill>
                <a:srgbClr val="0A85FF"/>
              </a:solidFill>
            </a:endParaRPr>
          </a:p>
        </p:txBody>
      </p:sp>
      <p:pic>
        <p:nvPicPr>
          <p:cNvPr id="5" name="Picture 4" descr="DFGLogo_eigenx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9513"/>
            <a:ext cx="1429672" cy="9908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756" y="2709746"/>
            <a:ext cx="1013637" cy="826504"/>
          </a:xfrm>
          <a:prstGeom prst="rect">
            <a:avLst/>
          </a:prstGeom>
        </p:spPr>
      </p:pic>
      <p:pic>
        <p:nvPicPr>
          <p:cNvPr id="7" name="Bild 7" descr="BMBF_RGB_Gef_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685" y="3790143"/>
            <a:ext cx="1602719" cy="1133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53" y="2623790"/>
            <a:ext cx="1382516" cy="9124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7307" y="1921518"/>
            <a:ext cx="5201122" cy="4332514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1771011" y="1998565"/>
            <a:ext cx="4999903" cy="4230641"/>
            <a:chOff x="1771011" y="1998565"/>
            <a:chExt cx="4999903" cy="4230641"/>
          </a:xfrm>
        </p:grpSpPr>
        <p:sp>
          <p:nvSpPr>
            <p:cNvPr id="12" name="Rectangle 11"/>
            <p:cNvSpPr/>
            <p:nvPr/>
          </p:nvSpPr>
          <p:spPr bwMode="auto">
            <a:xfrm>
              <a:off x="5929354" y="1998565"/>
              <a:ext cx="841560" cy="853492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1771011" y="2824663"/>
              <a:ext cx="841560" cy="853492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435422" y="2852057"/>
              <a:ext cx="841560" cy="853492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5149642" y="2829170"/>
              <a:ext cx="841560" cy="853492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1781897" y="4539347"/>
              <a:ext cx="841560" cy="853492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3459048" y="4508282"/>
              <a:ext cx="841560" cy="853492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5114427" y="4497396"/>
              <a:ext cx="841560" cy="853492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929354" y="5375714"/>
              <a:ext cx="841560" cy="853492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4255210" y="5344788"/>
              <a:ext cx="841560" cy="853492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64171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7353" y="2375259"/>
            <a:ext cx="86928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endParaRPr lang="en-US" sz="2800" dirty="0" smtClean="0"/>
          </a:p>
          <a:p>
            <a:r>
              <a:rPr lang="en-US" sz="2800" dirty="0" smtClean="0"/>
              <a:t>Please follow us under: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800" dirty="0" smtClean="0"/>
              <a:t>@</a:t>
            </a:r>
            <a:r>
              <a:rPr lang="en-US" sz="2800" dirty="0" err="1" smtClean="0"/>
              <a:t>SeqAnLib</a:t>
            </a:r>
            <a:endParaRPr lang="en-US" sz="2800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US" sz="2800" dirty="0" smtClean="0">
                <a:hlinkClick r:id="rId2"/>
              </a:rPr>
              <a:t>www.seqan.de</a:t>
            </a:r>
            <a:endParaRPr lang="en-US" sz="2800" dirty="0" smtClean="0"/>
          </a:p>
          <a:p>
            <a:pPr marL="742950" lvl="1" indent="-285750">
              <a:buFont typeface="Arial" charset="0"/>
              <a:buChar char="•"/>
            </a:pPr>
            <a:endParaRPr lang="en-US" sz="2800" dirty="0" smtClean="0"/>
          </a:p>
          <a:p>
            <a:r>
              <a:rPr lang="en-US" sz="2800" dirty="0" smtClean="0"/>
              <a:t>WIFI: </a:t>
            </a:r>
            <a:r>
              <a:rPr lang="en-US" sz="2800" dirty="0" err="1"/>
              <a:t>e</a:t>
            </a:r>
            <a:r>
              <a:rPr lang="en-US" sz="2800" dirty="0" err="1" smtClean="0"/>
              <a:t>duroam</a:t>
            </a:r>
            <a:r>
              <a:rPr lang="en-US" sz="2800" dirty="0" smtClean="0"/>
              <a:t> or conference net (key: </a:t>
            </a:r>
            <a:r>
              <a:rPr lang="cs-CZ" sz="2800" dirty="0" smtClean="0"/>
              <a:t>3i9f6vk4)</a:t>
            </a:r>
          </a:p>
          <a:p>
            <a:endParaRPr lang="cs-CZ" sz="2800" dirty="0"/>
          </a:p>
          <a:p>
            <a:pPr algn="ctr"/>
            <a:r>
              <a:rPr lang="cs-CZ" sz="2800" dirty="0" smtClean="0"/>
              <a:t>HAVE FUN!</a:t>
            </a:r>
            <a:endParaRPr lang="en-US" sz="2800" dirty="0" smtClean="0"/>
          </a:p>
          <a:p>
            <a:pPr marL="742950" lvl="1" indent="-285750">
              <a:buFont typeface="Arial" charset="0"/>
              <a:buChar char="•"/>
            </a:pPr>
            <a:endParaRPr lang="en-US" sz="2800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pic>
        <p:nvPicPr>
          <p:cNvPr id="8" name="Picture 7" descr="seqan_logo_800_pres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1103" y="871920"/>
            <a:ext cx="2404306" cy="1503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8483048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App Sessions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533856" y="2208187"/>
            <a:ext cx="8033456" cy="22467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If you already know the tutorials we offer short demonstrations of some </a:t>
            </a:r>
            <a:r>
              <a:rPr lang="en-US" sz="2800" dirty="0" err="1" smtClean="0"/>
              <a:t>SeqAn</a:t>
            </a:r>
            <a:r>
              <a:rPr lang="en-US" sz="2800" dirty="0" smtClean="0"/>
              <a:t> applications: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dirty="0" smtClean="0"/>
              <a:t>How do they work?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dirty="0" smtClean="0"/>
              <a:t>What are the parameters?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dirty="0" smtClean="0"/>
              <a:t>What pitfalls are there?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63789372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Tapas </a:t>
            </a:r>
            <a:r>
              <a:rPr lang="de-DE" dirty="0" err="1" smtClean="0"/>
              <a:t>y</a:t>
            </a:r>
            <a:r>
              <a:rPr lang="de-DE" dirty="0" smtClean="0"/>
              <a:t> </a:t>
            </a:r>
            <a:r>
              <a:rPr lang="de-DE" dirty="0" err="1" smtClean="0"/>
              <a:t>más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8" y="1995310"/>
            <a:ext cx="6016978" cy="41978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686" y="1234723"/>
            <a:ext cx="5634796" cy="321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385642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643397" y="3050137"/>
            <a:ext cx="7780791" cy="847228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smtClean="0">
                <a:solidFill>
                  <a:srgbClr val="FFFFFF"/>
                </a:solidFill>
                <a:latin typeface="Arial"/>
              </a:rPr>
              <a:t>Why SeqAn?</a:t>
            </a:r>
          </a:p>
          <a:p>
            <a:pPr eaLnBrk="0" hangingPunct="0"/>
            <a:endParaRPr lang="en-US" sz="2800" dirty="0" smtClean="0">
              <a:solidFill>
                <a:srgbClr val="333333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754999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5255"/>
            <a:ext cx="5761214" cy="428625"/>
          </a:xfrm>
        </p:spPr>
        <p:txBody>
          <a:bodyPr/>
          <a:lstStyle/>
          <a:p>
            <a:r>
              <a:rPr lang="en-US" b="0" dirty="0" smtClean="0"/>
              <a:t>Next generation sequencing</a:t>
            </a:r>
            <a:endParaRPr lang="en-US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89" y="1062378"/>
            <a:ext cx="7838735" cy="50001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09425" y="6581001"/>
            <a:ext cx="28324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Picture from: http://</a:t>
            </a:r>
            <a:r>
              <a:rPr lang="en-US" sz="1200" dirty="0" err="1"/>
              <a:t>blog.illumina.com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8612610"/>
      </p:ext>
    </p:extLst>
  </p:cSld>
  <p:clrMapOvr>
    <a:masterClrMapping/>
  </p:clrMapOvr>
  <p:transition spd="slow" advTm="65647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22" y="3446820"/>
            <a:ext cx="8946819" cy="1907345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6" name="Rectangle 5"/>
          <p:cNvSpPr/>
          <p:nvPr/>
        </p:nvSpPr>
        <p:spPr bwMode="auto">
          <a:xfrm>
            <a:off x="144322" y="3446820"/>
            <a:ext cx="4427678" cy="5564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23" y="1315176"/>
            <a:ext cx="5541964" cy="1490219"/>
          </a:xfrm>
          <a:prstGeom prst="rect">
            <a:avLst/>
          </a:prstGeom>
          <a:ln w="38100" cmpd="sng">
            <a:solidFill>
              <a:schemeClr val="accent2"/>
            </a:solidFill>
          </a:ln>
        </p:spPr>
      </p:pic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0" y="115255"/>
            <a:ext cx="5761214" cy="428625"/>
          </a:xfrm>
        </p:spPr>
        <p:txBody>
          <a:bodyPr/>
          <a:lstStyle/>
          <a:p>
            <a:r>
              <a:rPr lang="en-US" b="0" dirty="0" smtClean="0"/>
              <a:t>1997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236627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857" y="184392"/>
            <a:ext cx="5761214" cy="428625"/>
          </a:xfrm>
        </p:spPr>
        <p:txBody>
          <a:bodyPr/>
          <a:lstStyle/>
          <a:p>
            <a:r>
              <a:rPr lang="en-US" b="0" dirty="0" smtClean="0"/>
              <a:t>2013</a:t>
            </a:r>
            <a:endParaRPr lang="en-US" b="0" dirty="0"/>
          </a:p>
        </p:txBody>
      </p:sp>
      <p:sp>
        <p:nvSpPr>
          <p:cNvPr id="4" name="TextBox 3"/>
          <p:cNvSpPr txBox="1"/>
          <p:nvPr/>
        </p:nvSpPr>
        <p:spPr>
          <a:xfrm>
            <a:off x="632432" y="3545253"/>
            <a:ext cx="7984274" cy="178510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ECONOMIC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IMPACT of NGS </a:t>
            </a:r>
            <a:b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400" dirty="0" smtClean="0"/>
              <a:t>In </a:t>
            </a:r>
            <a:r>
              <a:rPr lang="en-US" sz="2400" dirty="0"/>
              <a:t>the applications we assessed, we estimate that next-generation genomics have a potential economic impact </a:t>
            </a:r>
            <a:r>
              <a:rPr lang="en-US" sz="2400" dirty="0">
                <a:solidFill>
                  <a:srgbClr val="FF0000"/>
                </a:solidFill>
              </a:rPr>
              <a:t>of $700 billion </a:t>
            </a:r>
            <a:r>
              <a:rPr lang="en-US" sz="2400" dirty="0"/>
              <a:t>to </a:t>
            </a:r>
            <a:r>
              <a:rPr lang="en-US" sz="2400" dirty="0">
                <a:solidFill>
                  <a:srgbClr val="FF0000"/>
                </a:solidFill>
              </a:rPr>
              <a:t>$1.6 trillion </a:t>
            </a:r>
            <a:r>
              <a:rPr lang="en-US" sz="2400" dirty="0"/>
              <a:t>per year by </a:t>
            </a:r>
            <a:r>
              <a:rPr lang="en-US" sz="2400" dirty="0" smtClean="0"/>
              <a:t>2025</a:t>
            </a:r>
            <a:r>
              <a:rPr lang="is-IS" sz="2400" dirty="0" smtClean="0"/>
              <a:t>…..</a:t>
            </a:r>
          </a:p>
          <a:p>
            <a:endParaRPr lang="is-IS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866608" y="1474400"/>
            <a:ext cx="7515923" cy="1200329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McKinsey Global Institute: </a:t>
            </a:r>
            <a:br>
              <a:rPr lang="en-US" sz="2400" dirty="0"/>
            </a:br>
            <a:r>
              <a:rPr lang="en-US" sz="2400" dirty="0"/>
              <a:t>Disruptive technologies: Advances that will transform life, business, and the global economy (</a:t>
            </a:r>
            <a:r>
              <a:rPr lang="en-US" sz="2400"/>
              <a:t>2013</a:t>
            </a:r>
            <a:r>
              <a:rPr lang="en-US" sz="240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42327681"/>
      </p:ext>
    </p:extLst>
  </p:cSld>
  <p:clrMapOvr>
    <a:masterClrMapping/>
  </p:clrMapOvr>
  <p:transition spd="slow" advTm="656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5255"/>
            <a:ext cx="5761214" cy="428625"/>
          </a:xfrm>
        </p:spPr>
        <p:txBody>
          <a:bodyPr/>
          <a:lstStyle/>
          <a:p>
            <a:r>
              <a:rPr lang="en-US" b="0" dirty="0" smtClean="0"/>
              <a:t>Main research topics</a:t>
            </a:r>
            <a:endParaRPr lang="en-US" b="0" dirty="0"/>
          </a:p>
        </p:txBody>
      </p:sp>
      <p:graphicFrame>
        <p:nvGraphicFramePr>
          <p:cNvPr id="33" name="Diagram 32"/>
          <p:cNvGraphicFramePr/>
          <p:nvPr>
            <p:extLst>
              <p:ext uri="{D42A27DB-BD31-4B8C-83A1-F6EECF244321}">
                <p14:modId xmlns:p14="http://schemas.microsoft.com/office/powerpoint/2010/main" val="4115032457"/>
              </p:ext>
            </p:extLst>
          </p:nvPr>
        </p:nvGraphicFramePr>
        <p:xfrm>
          <a:off x="343542" y="773776"/>
          <a:ext cx="7890696" cy="5889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93076653"/>
      </p:ext>
    </p:extLst>
  </p:cSld>
  <p:clrMapOvr>
    <a:masterClrMapping/>
  </p:clrMapOvr>
  <p:transition spd="slow" advTm="6564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CIBI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de.NBI</a:t>
            </a:r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674" y="3519417"/>
            <a:ext cx="4945058" cy="18725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321" y="1549171"/>
            <a:ext cx="1505764" cy="197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402440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3745" y="200444"/>
            <a:ext cx="5475717" cy="428625"/>
          </a:xfrm>
        </p:spPr>
        <p:txBody>
          <a:bodyPr/>
          <a:lstStyle/>
          <a:p>
            <a:r>
              <a:rPr lang="de-DE" b="0" smtClean="0"/>
              <a:t>~ 15 </a:t>
            </a:r>
            <a:r>
              <a:rPr lang="de-DE" b="0" dirty="0" err="1" smtClean="0"/>
              <a:t>years</a:t>
            </a:r>
            <a:r>
              <a:rPr lang="de-DE" b="0" dirty="0"/>
              <a:t> </a:t>
            </a:r>
            <a:r>
              <a:rPr lang="de-DE" b="0" dirty="0" err="1" smtClean="0"/>
              <a:t>ago</a:t>
            </a:r>
            <a:r>
              <a:rPr lang="de-DE" b="0" dirty="0" smtClean="0"/>
              <a:t>...</a:t>
            </a:r>
            <a:endParaRPr lang="de-DE" b="0" dirty="0"/>
          </a:p>
        </p:txBody>
      </p:sp>
      <p:pic>
        <p:nvPicPr>
          <p:cNvPr id="5" name="Picture 2" descr="H:\Photoshop work\Regardies page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21" y="1008293"/>
            <a:ext cx="8053631" cy="545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17"/>
          <p:cNvSpPr txBox="1">
            <a:spLocks noChangeArrowheads="1"/>
          </p:cNvSpPr>
          <p:nvPr/>
        </p:nvSpPr>
        <p:spPr bwMode="auto">
          <a:xfrm flipH="1">
            <a:off x="1549096" y="2575999"/>
            <a:ext cx="6051231" cy="2800767"/>
          </a:xfrm>
          <a:prstGeom prst="rect">
            <a:avLst/>
          </a:prstGeom>
          <a:solidFill>
            <a:srgbClr val="FFFFFF"/>
          </a:solidFill>
          <a:ln w="57150" cmpd="sng">
            <a:solidFill>
              <a:srgbClr val="FF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>
            <a:spAutoFit/>
          </a:bodyPr>
          <a:lstStyle>
            <a:lvl1pPr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2pPr>
            <a:lvl3pPr marL="1143000" indent="-22860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3pPr>
            <a:lvl4pPr marL="1600200" indent="-22860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4pPr>
            <a:lvl5pPr marL="2057400" indent="-22860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3600" baseline="0" dirty="0">
                <a:solidFill>
                  <a:schemeClr val="tx1"/>
                </a:solidFill>
                <a:latin typeface="Arial"/>
              </a:rPr>
              <a:t>Data </a:t>
            </a:r>
            <a:r>
              <a:rPr lang="de-DE" sz="3600" baseline="0" dirty="0" err="1" smtClean="0">
                <a:solidFill>
                  <a:schemeClr val="tx1"/>
                </a:solidFill>
                <a:latin typeface="Arial"/>
              </a:rPr>
              <a:t>volume</a:t>
            </a:r>
            <a:r>
              <a:rPr lang="de-DE" sz="3600" baseline="0" dirty="0" smtClean="0">
                <a:solidFill>
                  <a:schemeClr val="tx1"/>
                </a:solidFill>
                <a:latin typeface="Arial"/>
              </a:rPr>
              <a:t> </a:t>
            </a:r>
            <a:r>
              <a:rPr lang="de-DE" sz="3600" baseline="0" dirty="0" err="1" smtClean="0">
                <a:solidFill>
                  <a:schemeClr val="tx1"/>
                </a:solidFill>
                <a:latin typeface="Arial"/>
              </a:rPr>
              <a:t>and</a:t>
            </a:r>
            <a:r>
              <a:rPr lang="de-DE" sz="3600" baseline="0" dirty="0" smtClean="0">
                <a:solidFill>
                  <a:schemeClr val="tx1"/>
                </a:solidFill>
                <a:latin typeface="Arial"/>
              </a:rPr>
              <a:t> </a:t>
            </a:r>
            <a:r>
              <a:rPr lang="de-DE" sz="3600" baseline="0" dirty="0" err="1" smtClean="0">
                <a:solidFill>
                  <a:schemeClr val="tx1"/>
                </a:solidFill>
                <a:latin typeface="Arial"/>
              </a:rPr>
              <a:t>cost</a:t>
            </a:r>
            <a:r>
              <a:rPr lang="de-DE" sz="3600" baseline="0" dirty="0" smtClean="0">
                <a:solidFill>
                  <a:schemeClr val="tx1"/>
                </a:solidFill>
                <a:latin typeface="Arial"/>
              </a:rPr>
              <a:t>:</a:t>
            </a:r>
            <a:endParaRPr lang="de-DE" sz="3600" baseline="0" dirty="0">
              <a:solidFill>
                <a:schemeClr val="tx1"/>
              </a:solidFill>
              <a:latin typeface="Arial"/>
            </a:endParaRPr>
          </a:p>
          <a:p>
            <a:pPr algn="ctr" eaLnBrk="1" hangingPunct="1"/>
            <a:r>
              <a:rPr lang="de-DE" sz="2800" baseline="0" dirty="0">
                <a:solidFill>
                  <a:schemeClr val="tx1"/>
                </a:solidFill>
                <a:latin typeface="Arial"/>
              </a:rPr>
              <a:t>In 2000 </a:t>
            </a:r>
            <a:r>
              <a:rPr lang="de-DE" sz="2800" baseline="0" dirty="0" err="1">
                <a:solidFill>
                  <a:schemeClr val="tx1"/>
                </a:solidFill>
                <a:latin typeface="Arial"/>
              </a:rPr>
              <a:t>the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3 </a:t>
            </a:r>
            <a:r>
              <a:rPr lang="de-DE" sz="2800" baseline="0" dirty="0" err="1">
                <a:solidFill>
                  <a:schemeClr val="tx1"/>
                </a:solidFill>
                <a:latin typeface="Arial"/>
              </a:rPr>
              <a:t>billion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</a:t>
            </a:r>
            <a:r>
              <a:rPr lang="de-DE" sz="2800" baseline="0" dirty="0" err="1">
                <a:solidFill>
                  <a:schemeClr val="tx1"/>
                </a:solidFill>
                <a:latin typeface="Arial"/>
              </a:rPr>
              <a:t>base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</a:t>
            </a:r>
            <a:r>
              <a:rPr lang="de-DE" sz="2800" baseline="0" dirty="0" err="1">
                <a:solidFill>
                  <a:schemeClr val="tx1"/>
                </a:solidFill>
                <a:latin typeface="Arial"/>
              </a:rPr>
              <a:t>pairs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</a:t>
            </a:r>
            <a:r>
              <a:rPr lang="de-DE" sz="2800" baseline="0" dirty="0" err="1">
                <a:solidFill>
                  <a:schemeClr val="tx1"/>
                </a:solidFill>
                <a:latin typeface="Arial"/>
              </a:rPr>
              <a:t>of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</a:t>
            </a:r>
            <a:r>
              <a:rPr lang="de-DE" sz="2800" baseline="0" dirty="0" err="1">
                <a:solidFill>
                  <a:schemeClr val="tx1"/>
                </a:solidFill>
                <a:latin typeface="Arial"/>
              </a:rPr>
              <a:t>the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human </a:t>
            </a:r>
            <a:r>
              <a:rPr lang="de-DE" sz="2800" baseline="0" dirty="0" err="1">
                <a:solidFill>
                  <a:schemeClr val="tx1"/>
                </a:solidFill>
                <a:latin typeface="Arial"/>
              </a:rPr>
              <a:t>genome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</a:t>
            </a:r>
            <a:r>
              <a:rPr lang="de-DE" sz="2800" baseline="0" dirty="0" err="1" smtClean="0">
                <a:solidFill>
                  <a:schemeClr val="tx1"/>
                </a:solidFill>
                <a:latin typeface="Arial"/>
              </a:rPr>
              <a:t>were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</a:t>
            </a:r>
            <a:r>
              <a:rPr lang="de-DE" sz="2800" baseline="0" dirty="0" err="1" smtClean="0">
                <a:solidFill>
                  <a:schemeClr val="tx1"/>
                </a:solidFill>
                <a:latin typeface="Arial"/>
              </a:rPr>
              <a:t>sequenced</a:t>
            </a:r>
            <a:r>
              <a:rPr lang="de-DE" sz="2800" baseline="0" dirty="0" smtClean="0">
                <a:solidFill>
                  <a:schemeClr val="tx1"/>
                </a:solidFill>
                <a:latin typeface="Arial"/>
              </a:rPr>
              <a:t> </a:t>
            </a:r>
            <a:r>
              <a:rPr lang="de-DE" sz="2800" baseline="0" dirty="0" err="1" smtClean="0">
                <a:solidFill>
                  <a:schemeClr val="tx1"/>
                </a:solidFill>
                <a:latin typeface="Arial"/>
              </a:rPr>
              <a:t>for</a:t>
            </a:r>
            <a:r>
              <a:rPr lang="de-DE" sz="2800" baseline="0" dirty="0" smtClean="0">
                <a:solidFill>
                  <a:schemeClr val="tx1"/>
                </a:solidFill>
                <a:latin typeface="Arial"/>
              </a:rPr>
              <a:t> </a:t>
            </a:r>
            <a:r>
              <a:rPr lang="de-DE" sz="2800" baseline="0" dirty="0" err="1">
                <a:solidFill>
                  <a:schemeClr val="tx1"/>
                </a:solidFill>
                <a:latin typeface="Arial"/>
              </a:rPr>
              <a:t>about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</a:t>
            </a:r>
            <a:r>
              <a:rPr lang="de-DE" sz="2800" baseline="0" dirty="0" smtClean="0">
                <a:solidFill>
                  <a:schemeClr val="tx1"/>
                </a:solidFill>
                <a:latin typeface="Arial"/>
              </a:rPr>
              <a:t>3 </a:t>
            </a:r>
            <a:r>
              <a:rPr lang="de-DE" sz="2800" baseline="0" dirty="0" err="1">
                <a:solidFill>
                  <a:schemeClr val="tx1"/>
                </a:solidFill>
                <a:latin typeface="Arial"/>
              </a:rPr>
              <a:t>billion</a:t>
            </a:r>
            <a:r>
              <a:rPr lang="de-DE" sz="2800" baseline="0" dirty="0">
                <a:solidFill>
                  <a:schemeClr val="tx1"/>
                </a:solidFill>
                <a:latin typeface="Arial"/>
              </a:rPr>
              <a:t> US$ </a:t>
            </a:r>
            <a:r>
              <a:rPr lang="de-DE" sz="2800" baseline="0" dirty="0" smtClean="0">
                <a:solidFill>
                  <a:schemeClr val="tx1"/>
                </a:solidFill>
                <a:latin typeface="Arial"/>
              </a:rPr>
              <a:t>Dollar</a:t>
            </a:r>
          </a:p>
          <a:p>
            <a:pPr algn="ctr" eaLnBrk="1" hangingPunct="1"/>
            <a:endParaRPr lang="de-DE" sz="2800" baseline="0" dirty="0">
              <a:solidFill>
                <a:srgbClr val="FF0000"/>
              </a:solidFill>
              <a:latin typeface="Arial"/>
            </a:endParaRPr>
          </a:p>
          <a:p>
            <a:pPr algn="ctr" eaLnBrk="1" hangingPunct="1"/>
            <a:r>
              <a:rPr lang="de-DE" sz="2800" b="1" baseline="0" dirty="0" smtClean="0">
                <a:solidFill>
                  <a:schemeClr val="tx1"/>
                </a:solidFill>
                <a:latin typeface="Arial"/>
              </a:rPr>
              <a:t>100 </a:t>
            </a:r>
            <a:r>
              <a:rPr lang="de-DE" sz="2800" b="1" baseline="0" dirty="0" err="1" smtClean="0">
                <a:solidFill>
                  <a:srgbClr val="FF0000"/>
                </a:solidFill>
                <a:latin typeface="Arial"/>
              </a:rPr>
              <a:t>million</a:t>
            </a:r>
            <a:r>
              <a:rPr lang="de-DE" sz="2800" b="1" baseline="0" dirty="0" smtClean="0">
                <a:solidFill>
                  <a:srgbClr val="FF0000"/>
                </a:solidFill>
                <a:latin typeface="Arial"/>
              </a:rPr>
              <a:t> </a:t>
            </a:r>
            <a:r>
              <a:rPr lang="de-DE" sz="2800" b="1" baseline="0" dirty="0" err="1" smtClean="0">
                <a:solidFill>
                  <a:schemeClr val="tx1"/>
                </a:solidFill>
                <a:latin typeface="Arial"/>
              </a:rPr>
              <a:t>bp</a:t>
            </a:r>
            <a:r>
              <a:rPr lang="de-DE" sz="2800" b="1" baseline="0" dirty="0" smtClean="0">
                <a:solidFill>
                  <a:schemeClr val="tx1"/>
                </a:solidFill>
                <a:latin typeface="Arial"/>
              </a:rPr>
              <a:t> per </a:t>
            </a:r>
            <a:r>
              <a:rPr lang="de-DE" sz="2800" b="1" baseline="0" dirty="0" err="1" smtClean="0">
                <a:solidFill>
                  <a:schemeClr val="tx1"/>
                </a:solidFill>
                <a:latin typeface="Arial"/>
              </a:rPr>
              <a:t>day</a:t>
            </a:r>
            <a:endParaRPr lang="de-DE" sz="2800" b="1" baseline="0" dirty="0">
              <a:solidFill>
                <a:schemeClr val="tx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11337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5"/>
          <p:cNvSpPr>
            <a:spLocks noChangeArrowheads="1"/>
          </p:cNvSpPr>
          <p:nvPr/>
        </p:nvSpPr>
        <p:spPr bwMode="auto">
          <a:xfrm>
            <a:off x="3697088" y="1454605"/>
            <a:ext cx="5256212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>
              <a:solidFill>
                <a:srgbClr val="333333"/>
              </a:solidFill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 bwMode="auto">
          <a:xfrm>
            <a:off x="193744" y="184101"/>
            <a:ext cx="6397001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9pPr>
          </a:lstStyle>
          <a:p>
            <a:r>
              <a:rPr lang="de-DE" b="0" dirty="0" err="1" smtClean="0">
                <a:latin typeface="Arial"/>
              </a:rPr>
              <a:t>Sequencing</a:t>
            </a:r>
            <a:r>
              <a:rPr lang="de-DE" b="0" dirty="0" smtClean="0">
                <a:latin typeface="Arial"/>
              </a:rPr>
              <a:t> </a:t>
            </a:r>
            <a:r>
              <a:rPr lang="de-DE" b="0" dirty="0" err="1" smtClean="0">
                <a:latin typeface="Arial"/>
              </a:rPr>
              <a:t>today</a:t>
            </a:r>
            <a:r>
              <a:rPr lang="de-DE" b="0" dirty="0" smtClean="0">
                <a:latin typeface="Arial"/>
              </a:rPr>
              <a:t>...</a:t>
            </a:r>
            <a:endParaRPr lang="de-DE" b="0" dirty="0">
              <a:latin typeface="Arial"/>
            </a:endParaRPr>
          </a:p>
        </p:txBody>
      </p:sp>
      <p:sp>
        <p:nvSpPr>
          <p:cNvPr id="9" name="Textfeld 18"/>
          <p:cNvSpPr txBox="1">
            <a:spLocks noChangeArrowheads="1"/>
          </p:cNvSpPr>
          <p:nvPr/>
        </p:nvSpPr>
        <p:spPr bwMode="auto">
          <a:xfrm>
            <a:off x="259060" y="4675371"/>
            <a:ext cx="8535784" cy="15696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2pPr>
            <a:lvl3pPr marL="1143000" indent="-22860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3pPr>
            <a:lvl4pPr marL="1600200" indent="-22860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4pPr>
            <a:lvl5pPr marL="2057400" indent="-22860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Within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roughly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ten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years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sequencing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has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become</a:t>
            </a:r>
            <a:r>
              <a:rPr lang="de-DE" sz="3200" baseline="0" dirty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about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smtClean="0">
                <a:solidFill>
                  <a:srgbClr val="FF0000"/>
                </a:solidFill>
                <a:latin typeface="Arial"/>
              </a:rPr>
              <a:t>10 </a:t>
            </a:r>
            <a:r>
              <a:rPr lang="de-DE" sz="3200" baseline="0" dirty="0" err="1" smtClean="0">
                <a:solidFill>
                  <a:srgbClr val="FF0000"/>
                </a:solidFill>
                <a:latin typeface="Arial"/>
              </a:rPr>
              <a:t>million</a:t>
            </a:r>
            <a:r>
              <a:rPr lang="de-DE" sz="3200" baseline="0" dirty="0" smtClean="0">
                <a:solidFill>
                  <a:srgbClr val="FF0000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times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cheaper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</a:p>
          <a:p>
            <a:pPr algn="ctr" eaLnBrk="1" hangingPunct="1"/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Pangenomics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analyses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possible</a:t>
            </a:r>
            <a:endParaRPr lang="de-DE" sz="3200" baseline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9" name="Textfeld 18"/>
          <p:cNvSpPr txBox="1">
            <a:spLocks noChangeArrowheads="1"/>
          </p:cNvSpPr>
          <p:nvPr/>
        </p:nvSpPr>
        <p:spPr bwMode="auto">
          <a:xfrm>
            <a:off x="4127608" y="1510635"/>
            <a:ext cx="4601620" cy="156966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2pPr>
            <a:lvl3pPr marL="1143000" indent="-22860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3pPr>
            <a:lvl4pPr marL="1600200" indent="-22860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4pPr>
            <a:lvl5pPr marL="2057400" indent="-228600" eaLnBrk="0" hangingPunct="0"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bg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3200" baseline="0" dirty="0" err="1">
                <a:solidFill>
                  <a:srgbClr val="333333"/>
                </a:solidFill>
                <a:latin typeface="Arial"/>
              </a:rPr>
              <a:t>Illumina</a:t>
            </a:r>
            <a:r>
              <a:rPr lang="de-DE" sz="3200" baseline="0" dirty="0">
                <a:solidFill>
                  <a:srgbClr val="333333"/>
                </a:solidFill>
                <a:latin typeface="Arial"/>
              </a:rPr>
              <a:t> </a:t>
            </a:r>
            <a:r>
              <a:rPr lang="de-DE" sz="3200" baseline="0" dirty="0" err="1" smtClean="0">
                <a:solidFill>
                  <a:srgbClr val="333333"/>
                </a:solidFill>
                <a:latin typeface="Arial"/>
              </a:rPr>
              <a:t>HiSeq</a:t>
            </a:r>
            <a:endParaRPr lang="de-DE" sz="3200" baseline="0" dirty="0">
              <a:solidFill>
                <a:srgbClr val="333333"/>
              </a:solidFill>
              <a:latin typeface="Arial"/>
            </a:endParaRPr>
          </a:p>
          <a:p>
            <a:pPr eaLnBrk="1" hangingPunct="1"/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/>
            </a:r>
            <a:br>
              <a:rPr lang="de-DE" sz="3200" baseline="0" dirty="0" smtClean="0">
                <a:solidFill>
                  <a:srgbClr val="333333"/>
                </a:solidFill>
                <a:latin typeface="Arial"/>
              </a:rPr>
            </a:b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100 </a:t>
            </a:r>
            <a:r>
              <a:rPr lang="de-DE" sz="3200" baseline="0" dirty="0" err="1">
                <a:solidFill>
                  <a:srgbClr val="FF0000"/>
                </a:solidFill>
                <a:latin typeface="Arial"/>
              </a:rPr>
              <a:t>m</a:t>
            </a:r>
            <a:r>
              <a:rPr lang="de-DE" sz="3200" baseline="0" dirty="0" err="1" smtClean="0">
                <a:solidFill>
                  <a:srgbClr val="FF0000"/>
                </a:solidFill>
                <a:latin typeface="Arial"/>
              </a:rPr>
              <a:t>illion</a:t>
            </a:r>
            <a:r>
              <a:rPr lang="de-DE" sz="3200" baseline="0" dirty="0" smtClean="0">
                <a:solidFill>
                  <a:srgbClr val="333333"/>
                </a:solidFill>
                <a:latin typeface="Arial"/>
              </a:rPr>
              <a:t> bps </a:t>
            </a:r>
            <a:r>
              <a:rPr lang="de-DE" sz="3200" baseline="0" dirty="0" smtClean="0">
                <a:solidFill>
                  <a:schemeClr val="tx1"/>
                </a:solidFill>
                <a:latin typeface="Arial"/>
              </a:rPr>
              <a:t>per </a:t>
            </a:r>
            <a:r>
              <a:rPr lang="de-DE" sz="3200" baseline="0" dirty="0" err="1" smtClean="0">
                <a:solidFill>
                  <a:schemeClr val="tx1"/>
                </a:solidFill>
                <a:latin typeface="Arial"/>
              </a:rPr>
              <a:t>day</a:t>
            </a:r>
            <a:endParaRPr lang="de-DE" sz="3200" baseline="0" dirty="0">
              <a:solidFill>
                <a:schemeClr val="tx1"/>
              </a:solidFill>
              <a:latin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24" y="1136347"/>
            <a:ext cx="3775252" cy="301540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957375" y="2484369"/>
            <a:ext cx="1233030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3200" dirty="0" err="1" smtClean="0">
                <a:solidFill>
                  <a:srgbClr val="FF0000"/>
                </a:solidFill>
                <a:latin typeface="Arial"/>
              </a:rPr>
              <a:t>b</a:t>
            </a:r>
            <a:r>
              <a:rPr lang="de-DE" sz="3200" smtClean="0">
                <a:solidFill>
                  <a:srgbClr val="FF0000"/>
                </a:solidFill>
                <a:latin typeface="Arial"/>
              </a:rPr>
              <a:t>illion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6746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016" y="186175"/>
            <a:ext cx="5475717" cy="428625"/>
          </a:xfrm>
        </p:spPr>
        <p:txBody>
          <a:bodyPr/>
          <a:lstStyle/>
          <a:p>
            <a:r>
              <a:rPr lang="de-DE" b="0" dirty="0" err="1" smtClean="0"/>
              <a:t>Sequencing</a:t>
            </a:r>
            <a:r>
              <a:rPr lang="de-DE" b="0" dirty="0" smtClean="0"/>
              <a:t> </a:t>
            </a:r>
            <a:r>
              <a:rPr lang="de-DE" b="0" dirty="0" err="1" smtClean="0"/>
              <a:t>earth</a:t>
            </a:r>
            <a:r>
              <a:rPr lang="de-DE" b="0" dirty="0" smtClean="0"/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919" y="1125343"/>
            <a:ext cx="4993045" cy="1991568"/>
          </a:xfrm>
          <a:prstGeom prst="rect">
            <a:avLst/>
          </a:prstGeom>
          <a:solidFill>
            <a:srgbClr val="F0FFC2"/>
          </a:solidFill>
          <a:ln>
            <a:solidFill>
              <a:srgbClr val="FF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121918" y="3299156"/>
            <a:ext cx="7164727" cy="1200329"/>
          </a:xfrm>
          <a:prstGeom prst="rect">
            <a:avLst/>
          </a:prstGeom>
          <a:solidFill>
            <a:srgbClr val="F0FFC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10</a:t>
            </a:r>
            <a:r>
              <a:rPr lang="en-US" sz="3600" baseline="30000" dirty="0" smtClean="0"/>
              <a:t>7</a:t>
            </a:r>
            <a:r>
              <a:rPr lang="en-US" sz="3600" dirty="0" smtClean="0"/>
              <a:t> species x 10</a:t>
            </a:r>
            <a:r>
              <a:rPr lang="en-US" sz="3600" baseline="30000" dirty="0" smtClean="0"/>
              <a:t>8</a:t>
            </a:r>
            <a:r>
              <a:rPr lang="en-US" sz="3600" dirty="0" smtClean="0"/>
              <a:t> genome size =&gt;  </a:t>
            </a:r>
          </a:p>
          <a:p>
            <a:pPr algn="ctr"/>
            <a:r>
              <a:rPr lang="en-US" sz="3600" dirty="0" smtClean="0"/>
              <a:t>earth genome has </a:t>
            </a:r>
            <a:r>
              <a:rPr lang="en-US" sz="3600" dirty="0" smtClean="0">
                <a:solidFill>
                  <a:srgbClr val="FF0000"/>
                </a:solidFill>
              </a:rPr>
              <a:t>10</a:t>
            </a:r>
            <a:r>
              <a:rPr lang="en-US" sz="3600" baseline="30000" dirty="0" smtClean="0">
                <a:solidFill>
                  <a:srgbClr val="FF0000"/>
                </a:solidFill>
              </a:rPr>
              <a:t>15</a:t>
            </a:r>
            <a:r>
              <a:rPr lang="en-US" sz="3600" dirty="0" smtClean="0">
                <a:solidFill>
                  <a:srgbClr val="FF0000"/>
                </a:solidFill>
              </a:rPr>
              <a:t> bps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918" y="4693916"/>
            <a:ext cx="7164727" cy="17543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10</a:t>
            </a:r>
            <a:r>
              <a:rPr lang="en-US" sz="3600" baseline="30000" dirty="0" smtClean="0"/>
              <a:t>4</a:t>
            </a:r>
            <a:r>
              <a:rPr lang="en-US" sz="3600" dirty="0" smtClean="0"/>
              <a:t> </a:t>
            </a:r>
            <a:r>
              <a:rPr lang="en-US" sz="3600" dirty="0" err="1" smtClean="0"/>
              <a:t>Hiseqs</a:t>
            </a:r>
            <a:r>
              <a:rPr lang="en-US" sz="3600" dirty="0" smtClean="0"/>
              <a:t>  can each sequence 10</a:t>
            </a:r>
            <a:r>
              <a:rPr lang="en-US" sz="3600" baseline="30000" dirty="0" smtClean="0"/>
              <a:t>11</a:t>
            </a:r>
            <a:r>
              <a:rPr lang="en-US" sz="3600" dirty="0" smtClean="0"/>
              <a:t> bps per day =&gt;  </a:t>
            </a:r>
          </a:p>
          <a:p>
            <a:pPr algn="ctr"/>
            <a:r>
              <a:rPr lang="en-US" sz="3600" dirty="0" smtClean="0"/>
              <a:t>earth genome at 10x in </a:t>
            </a:r>
            <a:r>
              <a:rPr lang="en-US" sz="3600" dirty="0" smtClean="0">
                <a:solidFill>
                  <a:srgbClr val="FF0000"/>
                </a:solidFill>
              </a:rPr>
              <a:t>10 days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6353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0932" y="171906"/>
            <a:ext cx="5475717" cy="428625"/>
          </a:xfrm>
        </p:spPr>
        <p:txBody>
          <a:bodyPr/>
          <a:lstStyle/>
          <a:p>
            <a:r>
              <a:rPr lang="de-DE" b="0" dirty="0" smtClean="0"/>
              <a:t>Software </a:t>
            </a:r>
            <a:r>
              <a:rPr lang="de-DE" b="0" dirty="0" err="1" smtClean="0"/>
              <a:t>libraries</a:t>
            </a:r>
            <a:r>
              <a:rPr lang="de-DE" b="0" dirty="0"/>
              <a:t> </a:t>
            </a:r>
            <a:r>
              <a:rPr lang="de-DE" b="0" dirty="0" err="1" smtClean="0"/>
              <a:t>bridge</a:t>
            </a:r>
            <a:r>
              <a:rPr lang="de-DE" b="0" dirty="0" smtClean="0"/>
              <a:t> </a:t>
            </a:r>
            <a:r>
              <a:rPr lang="de-DE" b="0" dirty="0" err="1" smtClean="0"/>
              <a:t>gap</a:t>
            </a:r>
            <a:endParaRPr lang="de-DE" b="0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87" y="1609377"/>
            <a:ext cx="8578771" cy="47937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7681" y="875092"/>
            <a:ext cx="1159617" cy="369332"/>
          </a:xfrm>
          <a:prstGeom prst="rect">
            <a:avLst/>
          </a:prstGeom>
          <a:solidFill>
            <a:srgbClr val="0000FF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RNA-</a:t>
            </a:r>
            <a:r>
              <a:rPr lang="en-US" dirty="0" err="1" smtClean="0">
                <a:solidFill>
                  <a:srgbClr val="FFFFFF"/>
                </a:solidFill>
              </a:rPr>
              <a:t>Seq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69108" y="1443695"/>
            <a:ext cx="1185428" cy="369332"/>
          </a:xfrm>
          <a:prstGeom prst="rect">
            <a:avLst/>
          </a:prstGeom>
          <a:solidFill>
            <a:srgbClr val="0000FF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ChIP-Seq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16211" y="835398"/>
            <a:ext cx="2044851" cy="369332"/>
          </a:xfrm>
          <a:prstGeom prst="rect">
            <a:avLst/>
          </a:prstGeom>
          <a:solidFill>
            <a:srgbClr val="0000FF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Structural variants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3170" y="870408"/>
            <a:ext cx="2892326" cy="369332"/>
          </a:xfrm>
          <a:prstGeom prst="rect">
            <a:avLst/>
          </a:prstGeom>
          <a:solidFill>
            <a:srgbClr val="0000FF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Metagenomics</a:t>
            </a:r>
            <a:r>
              <a:rPr lang="en-US" dirty="0" smtClean="0">
                <a:solidFill>
                  <a:srgbClr val="FFFFFF"/>
                </a:solidFill>
              </a:rPr>
              <a:t> abundance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21477" y="1374978"/>
            <a:ext cx="2263398" cy="369332"/>
          </a:xfrm>
          <a:prstGeom prst="rect">
            <a:avLst/>
          </a:prstGeom>
          <a:solidFill>
            <a:srgbClr val="0000FF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Sequence assembly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72766" y="1439011"/>
            <a:ext cx="1980831" cy="369332"/>
          </a:xfrm>
          <a:prstGeom prst="rect">
            <a:avLst/>
          </a:prstGeom>
          <a:solidFill>
            <a:srgbClr val="0000FF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Cancer genomics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2201" y="5651400"/>
            <a:ext cx="1146656" cy="369332"/>
          </a:xfrm>
          <a:prstGeom prst="rect">
            <a:avLst/>
          </a:prstGeom>
          <a:solidFill>
            <a:srgbClr val="008000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FM-index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1423" y="6155971"/>
            <a:ext cx="1463261" cy="369332"/>
          </a:xfrm>
          <a:prstGeom prst="rect">
            <a:avLst/>
          </a:prstGeom>
          <a:solidFill>
            <a:srgbClr val="008000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Suffix arrays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54382" y="5636044"/>
            <a:ext cx="1121070" cy="369332"/>
          </a:xfrm>
          <a:prstGeom prst="rect">
            <a:avLst/>
          </a:prstGeom>
          <a:solidFill>
            <a:srgbClr val="008000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Multicore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61324" y="6183303"/>
            <a:ext cx="2494117" cy="369332"/>
          </a:xfrm>
          <a:prstGeom prst="rect">
            <a:avLst/>
          </a:prstGeom>
          <a:solidFill>
            <a:srgbClr val="008000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Hardware acceleration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66623" y="5620689"/>
            <a:ext cx="1313243" cy="369332"/>
          </a:xfrm>
          <a:prstGeom prst="rect">
            <a:avLst/>
          </a:prstGeom>
          <a:solidFill>
            <a:srgbClr val="008000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K-</a:t>
            </a:r>
            <a:r>
              <a:rPr lang="en-US" dirty="0" err="1" smtClean="0">
                <a:solidFill>
                  <a:srgbClr val="FFFFFF"/>
                </a:solidFill>
              </a:rPr>
              <a:t>mer</a:t>
            </a:r>
            <a:r>
              <a:rPr lang="en-US" dirty="0" smtClean="0">
                <a:solidFill>
                  <a:srgbClr val="FFFFFF"/>
                </a:solidFill>
              </a:rPr>
              <a:t> filter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12518" y="6199963"/>
            <a:ext cx="1005541" cy="369332"/>
          </a:xfrm>
          <a:prstGeom prst="rect">
            <a:avLst/>
          </a:prstGeom>
          <a:solidFill>
            <a:srgbClr val="008000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Fast I/O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88583" y="5733395"/>
            <a:ext cx="2185965" cy="369332"/>
          </a:xfrm>
          <a:prstGeom prst="rect">
            <a:avLst/>
          </a:prstGeom>
          <a:solidFill>
            <a:srgbClr val="008000">
              <a:alpha val="85000"/>
            </a:srgb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Secondary memory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281100" y="2242777"/>
            <a:ext cx="4218691" cy="2860057"/>
            <a:chOff x="680166" y="2529229"/>
            <a:chExt cx="4218691" cy="2860057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grpSpPr>
        <p:sp>
          <p:nvSpPr>
            <p:cNvPr id="20" name="Rounded Rectangle 19"/>
            <p:cNvSpPr/>
            <p:nvPr/>
          </p:nvSpPr>
          <p:spPr bwMode="auto">
            <a:xfrm>
              <a:off x="917869" y="2529229"/>
              <a:ext cx="3980988" cy="2860057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endParaRPr lang="en-US" smtClean="0">
                <a:solidFill>
                  <a:srgbClr val="333333"/>
                </a:solidFill>
              </a:endParaRPr>
            </a:p>
          </p:txBody>
        </p:sp>
        <p:pic>
          <p:nvPicPr>
            <p:cNvPr id="19" name="Picture 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166" y="2673524"/>
              <a:ext cx="4069270" cy="2555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937043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431" y="1052601"/>
            <a:ext cx="6633744" cy="5273827"/>
          </a:xfrm>
          <a:prstGeom prst="rect">
            <a:avLst/>
          </a:prstGeom>
        </p:spPr>
      </p:pic>
      <p:sp>
        <p:nvSpPr>
          <p:cNvPr id="14" name="Titel 1"/>
          <p:cNvSpPr txBox="1">
            <a:spLocks/>
          </p:cNvSpPr>
          <p:nvPr/>
        </p:nvSpPr>
        <p:spPr bwMode="auto">
          <a:xfrm>
            <a:off x="250827" y="298252"/>
            <a:ext cx="6397001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9pPr>
          </a:lstStyle>
          <a:p>
            <a:r>
              <a:rPr lang="de-DE" smtClean="0">
                <a:latin typeface="Arial"/>
              </a:rPr>
              <a:t>This </a:t>
            </a:r>
            <a:r>
              <a:rPr lang="de-DE" dirty="0" err="1" smtClean="0">
                <a:latin typeface="Arial"/>
              </a:rPr>
              <a:t>talk</a:t>
            </a:r>
            <a:endParaRPr lang="de-DE" dirty="0" smtClean="0">
              <a:latin typeface="Arial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144069" y="3365814"/>
            <a:ext cx="1232968" cy="86302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1631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475" y="171906"/>
            <a:ext cx="5475717" cy="428625"/>
          </a:xfrm>
        </p:spPr>
        <p:txBody>
          <a:bodyPr/>
          <a:lstStyle/>
          <a:p>
            <a:r>
              <a:rPr lang="de-DE" b="0" dirty="0" err="1" smtClean="0"/>
              <a:t>SeqAn</a:t>
            </a:r>
            <a:endParaRPr lang="de-DE" b="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8588"/>
            <a:ext cx="8798151" cy="48477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7679" y="446817"/>
            <a:ext cx="8447647" cy="606319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50800"/>
          </a:effectLst>
        </p:spPr>
        <p:txBody>
          <a:bodyPr wrap="square" rtlCol="0">
            <a:spAutoFit/>
          </a:bodyPr>
          <a:lstStyle/>
          <a:p>
            <a:pPr algn="ctr"/>
            <a:endParaRPr lang="en-US" dirty="0" smtClean="0">
              <a:solidFill>
                <a:srgbClr val="333333"/>
              </a:solidFill>
            </a:endParaRPr>
          </a:p>
          <a:p>
            <a:pPr algn="ctr"/>
            <a:r>
              <a:rPr lang="en-US" dirty="0">
                <a:solidFill>
                  <a:srgbClr val="333333"/>
                </a:solidFill>
              </a:rPr>
              <a:t>	</a:t>
            </a:r>
            <a:r>
              <a:rPr lang="en-US" sz="2400" dirty="0" smtClean="0">
                <a:solidFill>
                  <a:srgbClr val="333333"/>
                </a:solidFill>
              </a:rPr>
              <a:t>Now </a:t>
            </a:r>
            <a:r>
              <a:rPr lang="en-US" sz="2400" dirty="0" err="1" smtClean="0">
                <a:solidFill>
                  <a:srgbClr val="333333"/>
                </a:solidFill>
              </a:rPr>
              <a:t>SeqAn</a:t>
            </a:r>
            <a:r>
              <a:rPr lang="en-US" sz="2400" dirty="0" smtClean="0">
                <a:solidFill>
                  <a:srgbClr val="333333"/>
                </a:solidFill>
              </a:rPr>
              <a:t>/</a:t>
            </a:r>
            <a:r>
              <a:rPr lang="en-US" sz="2400" dirty="0" err="1" smtClean="0">
                <a:solidFill>
                  <a:srgbClr val="333333"/>
                </a:solidFill>
              </a:rPr>
              <a:t>SeqAn</a:t>
            </a:r>
            <a:r>
              <a:rPr lang="en-US" sz="2400" dirty="0" smtClean="0">
                <a:solidFill>
                  <a:srgbClr val="333333"/>
                </a:solidFill>
              </a:rPr>
              <a:t> tools have been cited more</a:t>
            </a:r>
          </a:p>
          <a:p>
            <a:pPr algn="ctr"/>
            <a:r>
              <a:rPr lang="en-US" sz="2400" dirty="0">
                <a:solidFill>
                  <a:srgbClr val="333333"/>
                </a:solidFill>
              </a:rPr>
              <a:t>t</a:t>
            </a:r>
            <a:r>
              <a:rPr lang="en-US" sz="2400" dirty="0" smtClean="0">
                <a:solidFill>
                  <a:srgbClr val="333333"/>
                </a:solidFill>
              </a:rPr>
              <a:t>han </a:t>
            </a:r>
            <a:r>
              <a:rPr lang="en-US" sz="2400" dirty="0" smtClean="0">
                <a:solidFill>
                  <a:srgbClr val="FF0000"/>
                </a:solidFill>
              </a:rPr>
              <a:t>360</a:t>
            </a:r>
            <a:r>
              <a:rPr lang="en-US" sz="2400" dirty="0" smtClean="0">
                <a:solidFill>
                  <a:srgbClr val="333333"/>
                </a:solidFill>
              </a:rPr>
              <a:t> times</a:t>
            </a:r>
          </a:p>
          <a:p>
            <a:endParaRPr lang="en-US" sz="1600" b="1" dirty="0" smtClean="0">
              <a:solidFill>
                <a:srgbClr val="333333"/>
              </a:solidFill>
            </a:endParaRPr>
          </a:p>
          <a:p>
            <a:r>
              <a:rPr lang="en-US" b="1" dirty="0" smtClean="0">
                <a:solidFill>
                  <a:srgbClr val="333333"/>
                </a:solidFill>
              </a:rPr>
              <a:t>Among the institutions are (omitting German institutes)</a:t>
            </a:r>
            <a:r>
              <a:rPr lang="en-US" dirty="0" smtClean="0">
                <a:solidFill>
                  <a:srgbClr val="333333"/>
                </a:solidFill>
              </a:rPr>
              <a:t>:</a:t>
            </a:r>
          </a:p>
          <a:p>
            <a:r>
              <a:rPr lang="en-US" dirty="0">
                <a:solidFill>
                  <a:srgbClr val="333333"/>
                </a:solidFill>
              </a:rPr>
              <a:t>Department of Genetics, Harvard Medical School, Boston</a:t>
            </a:r>
            <a:r>
              <a:rPr lang="en-US" dirty="0" smtClean="0">
                <a:solidFill>
                  <a:srgbClr val="333333"/>
                </a:solidFill>
              </a:rPr>
              <a:t>, </a:t>
            </a:r>
            <a:br>
              <a:rPr lang="en-US" dirty="0" smtClean="0">
                <a:solidFill>
                  <a:srgbClr val="333333"/>
                </a:solidFill>
              </a:rPr>
            </a:br>
            <a:r>
              <a:rPr lang="en-US" i="1" dirty="0" smtClean="0">
                <a:solidFill>
                  <a:srgbClr val="FF0000"/>
                </a:solidFill>
              </a:rPr>
              <a:t>European </a:t>
            </a:r>
            <a:r>
              <a:rPr lang="en-US" i="1" dirty="0">
                <a:solidFill>
                  <a:srgbClr val="FF0000"/>
                </a:solidFill>
              </a:rPr>
              <a:t>Bioinformatics Institute, </a:t>
            </a:r>
            <a:r>
              <a:rPr lang="en-US" i="1" dirty="0" err="1" smtClean="0">
                <a:solidFill>
                  <a:srgbClr val="FF0000"/>
                </a:solidFill>
              </a:rPr>
              <a:t>Wellcome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>
                <a:solidFill>
                  <a:srgbClr val="FF0000"/>
                </a:solidFill>
              </a:rPr>
              <a:t>Trust Genome Campus,  </a:t>
            </a:r>
            <a:r>
              <a:rPr lang="en-US" i="1" dirty="0" err="1">
                <a:solidFill>
                  <a:srgbClr val="FF0000"/>
                </a:solidFill>
              </a:rPr>
              <a:t>Hinxton</a:t>
            </a:r>
            <a:r>
              <a:rPr lang="en-US" i="1" dirty="0">
                <a:solidFill>
                  <a:srgbClr val="FF0000"/>
                </a:solidFill>
              </a:rPr>
              <a:t>, </a:t>
            </a:r>
            <a:r>
              <a:rPr lang="en-US" i="1" dirty="0" smtClean="0">
                <a:solidFill>
                  <a:srgbClr val="FF0000"/>
                </a:solidFill>
              </a:rPr>
              <a:t/>
            </a:r>
            <a:br>
              <a:rPr lang="en-US" i="1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333333"/>
                </a:solidFill>
              </a:rPr>
              <a:t>J</a:t>
            </a:r>
            <a:r>
              <a:rPr lang="en-US" dirty="0">
                <a:solidFill>
                  <a:srgbClr val="333333"/>
                </a:solidFill>
              </a:rPr>
              <a:t>. Craig Venter Institute,  Rockville </a:t>
            </a:r>
            <a:r>
              <a:rPr lang="en-US" dirty="0" smtClean="0">
                <a:solidFill>
                  <a:srgbClr val="333333"/>
                </a:solidFill>
              </a:rPr>
              <a:t>MD, USA, </a:t>
            </a:r>
            <a:br>
              <a:rPr lang="en-US" dirty="0" smtClean="0">
                <a:solidFill>
                  <a:srgbClr val="333333"/>
                </a:solidFill>
              </a:rPr>
            </a:br>
            <a:r>
              <a:rPr lang="en-US" i="1" dirty="0" smtClean="0">
                <a:solidFill>
                  <a:srgbClr val="FF0000"/>
                </a:solidFill>
              </a:rPr>
              <a:t>Department </a:t>
            </a:r>
            <a:r>
              <a:rPr lang="en-US" i="1" dirty="0">
                <a:solidFill>
                  <a:srgbClr val="FF0000"/>
                </a:solidFill>
              </a:rPr>
              <a:t>of Molecular Biology, Princeton University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333333"/>
                </a:solidFill>
              </a:rPr>
              <a:t>Applied </a:t>
            </a:r>
            <a:r>
              <a:rPr lang="en-US" dirty="0">
                <a:solidFill>
                  <a:srgbClr val="333333"/>
                </a:solidFill>
              </a:rPr>
              <a:t>Mathematics Program, Yale University, New </a:t>
            </a:r>
            <a:r>
              <a:rPr lang="en-US" dirty="0" smtClean="0">
                <a:solidFill>
                  <a:srgbClr val="333333"/>
                </a:solidFill>
              </a:rPr>
              <a:t>Haven, </a:t>
            </a:r>
            <a:br>
              <a:rPr lang="en-US" dirty="0" smtClean="0">
                <a:solidFill>
                  <a:srgbClr val="333333"/>
                </a:solidFill>
              </a:rPr>
            </a:br>
            <a:r>
              <a:rPr lang="en-US" i="1" dirty="0" smtClean="0">
                <a:solidFill>
                  <a:srgbClr val="FF0000"/>
                </a:solidFill>
              </a:rPr>
              <a:t>IBM </a:t>
            </a:r>
            <a:r>
              <a:rPr lang="en-US" i="1" dirty="0">
                <a:solidFill>
                  <a:srgbClr val="FF0000"/>
                </a:solidFill>
              </a:rPr>
              <a:t>T.J. Watson Research Center, Yorktown Heights,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333333"/>
                </a:solidFill>
              </a:rPr>
              <a:t>The </a:t>
            </a:r>
            <a:r>
              <a:rPr lang="en-US" dirty="0">
                <a:solidFill>
                  <a:srgbClr val="333333"/>
                </a:solidFill>
              </a:rPr>
              <a:t>Ohio State University, </a:t>
            </a:r>
            <a:r>
              <a:rPr lang="en-US" dirty="0" smtClean="0">
                <a:solidFill>
                  <a:srgbClr val="333333"/>
                </a:solidFill>
              </a:rPr>
              <a:t>Columbus,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University </a:t>
            </a:r>
            <a:r>
              <a:rPr lang="en-US" i="1" dirty="0">
                <a:solidFill>
                  <a:srgbClr val="FF0000"/>
                </a:solidFill>
              </a:rPr>
              <a:t>of </a:t>
            </a:r>
            <a:r>
              <a:rPr lang="en-US" i="1" dirty="0" smtClean="0">
                <a:solidFill>
                  <a:srgbClr val="FF0000"/>
                </a:solidFill>
              </a:rPr>
              <a:t>Minnesota,</a:t>
            </a:r>
            <a:r>
              <a:rPr lang="en-US" i="1" dirty="0" smtClean="0">
                <a:solidFill>
                  <a:srgbClr val="333333"/>
                </a:solidFill>
              </a:rPr>
              <a:t> </a:t>
            </a:r>
            <a:br>
              <a:rPr lang="en-US" i="1" dirty="0" smtClean="0">
                <a:solidFill>
                  <a:srgbClr val="333333"/>
                </a:solidFill>
              </a:rPr>
            </a:br>
            <a:r>
              <a:rPr lang="en-US" dirty="0" smtClean="0">
                <a:solidFill>
                  <a:srgbClr val="333333"/>
                </a:solidFill>
              </a:rPr>
              <a:t>Australian </a:t>
            </a:r>
            <a:r>
              <a:rPr lang="en-US" dirty="0">
                <a:solidFill>
                  <a:srgbClr val="333333"/>
                </a:solidFill>
              </a:rPr>
              <a:t>National University, Canberra</a:t>
            </a:r>
            <a:r>
              <a:rPr lang="en-US" dirty="0" smtClean="0">
                <a:solidFill>
                  <a:srgbClr val="333333"/>
                </a:solidFill>
              </a:rPr>
              <a:t>,</a:t>
            </a:r>
            <a:br>
              <a:rPr lang="en-US" dirty="0" smtClean="0">
                <a:solidFill>
                  <a:srgbClr val="333333"/>
                </a:solidFill>
              </a:rPr>
            </a:br>
            <a:r>
              <a:rPr lang="en-US" i="1" dirty="0" smtClean="0">
                <a:solidFill>
                  <a:srgbClr val="FF0000"/>
                </a:solidFill>
              </a:rPr>
              <a:t>Department </a:t>
            </a:r>
            <a:r>
              <a:rPr lang="en-US" i="1" dirty="0">
                <a:solidFill>
                  <a:srgbClr val="FF0000"/>
                </a:solidFill>
              </a:rPr>
              <a:t>of Statistics, University of Oxford, </a:t>
            </a:r>
            <a:r>
              <a:rPr lang="en-US" i="1" dirty="0" smtClean="0">
                <a:solidFill>
                  <a:srgbClr val="FF0000"/>
                </a:solidFill>
              </a:rPr>
              <a:t/>
            </a:r>
            <a:br>
              <a:rPr lang="en-US" i="1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333333"/>
                </a:solidFill>
              </a:rPr>
              <a:t>Swedish </a:t>
            </a:r>
            <a:r>
              <a:rPr lang="en-US" dirty="0">
                <a:solidFill>
                  <a:srgbClr val="333333"/>
                </a:solidFill>
              </a:rPr>
              <a:t>University of Agricultural Sciences (SLU), Uppsala, </a:t>
            </a:r>
            <a:r>
              <a:rPr lang="en-US" dirty="0" smtClean="0">
                <a:solidFill>
                  <a:srgbClr val="333333"/>
                </a:solidFill>
              </a:rPr>
              <a:t/>
            </a:r>
            <a:br>
              <a:rPr lang="en-US" dirty="0" smtClean="0">
                <a:solidFill>
                  <a:srgbClr val="333333"/>
                </a:solidFill>
              </a:rPr>
            </a:br>
            <a:r>
              <a:rPr lang="en-US" i="1" dirty="0" smtClean="0">
                <a:solidFill>
                  <a:srgbClr val="FF0000"/>
                </a:solidFill>
              </a:rPr>
              <a:t>Graduate </a:t>
            </a:r>
            <a:r>
              <a:rPr lang="en-US" i="1" dirty="0">
                <a:solidFill>
                  <a:srgbClr val="FF0000"/>
                </a:solidFill>
              </a:rPr>
              <a:t>School of Life Sciences, University of Cambridge</a:t>
            </a:r>
            <a:r>
              <a:rPr lang="en-US" dirty="0" smtClean="0">
                <a:solidFill>
                  <a:srgbClr val="333333"/>
                </a:solidFill>
              </a:rPr>
              <a:t>, </a:t>
            </a:r>
            <a:br>
              <a:rPr lang="en-US" dirty="0" smtClean="0">
                <a:solidFill>
                  <a:srgbClr val="333333"/>
                </a:solidFill>
              </a:rPr>
            </a:br>
            <a:r>
              <a:rPr lang="en-US" dirty="0" smtClean="0">
                <a:solidFill>
                  <a:srgbClr val="333333"/>
                </a:solidFill>
              </a:rPr>
              <a:t>Broad </a:t>
            </a:r>
            <a:r>
              <a:rPr lang="en-US" dirty="0">
                <a:solidFill>
                  <a:srgbClr val="333333"/>
                </a:solidFill>
              </a:rPr>
              <a:t>Institute,  Cambridge, </a:t>
            </a:r>
            <a:r>
              <a:rPr lang="en-US" dirty="0" smtClean="0">
                <a:solidFill>
                  <a:srgbClr val="333333"/>
                </a:solidFill>
              </a:rPr>
              <a:t>USA, </a:t>
            </a:r>
            <a:br>
              <a:rPr lang="en-US" dirty="0" smtClean="0">
                <a:solidFill>
                  <a:srgbClr val="333333"/>
                </a:solidFill>
              </a:rPr>
            </a:br>
            <a:r>
              <a:rPr lang="en-US" i="1" dirty="0" smtClean="0">
                <a:solidFill>
                  <a:srgbClr val="FF0000"/>
                </a:solidFill>
              </a:rPr>
              <a:t>EMBL</a:t>
            </a:r>
            <a:r>
              <a:rPr lang="en-US" i="1" dirty="0">
                <a:solidFill>
                  <a:srgbClr val="FF0000"/>
                </a:solidFill>
              </a:rPr>
              <a:t>-</a:t>
            </a:r>
            <a:r>
              <a:rPr lang="en-US" i="1" dirty="0" smtClean="0">
                <a:solidFill>
                  <a:srgbClr val="FF0000"/>
                </a:solidFill>
              </a:rPr>
              <a:t>EBI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smtClean="0">
                <a:solidFill>
                  <a:srgbClr val="333333"/>
                </a:solidFill>
              </a:rPr>
              <a:t>University </a:t>
            </a:r>
            <a:r>
              <a:rPr lang="en-US" dirty="0">
                <a:solidFill>
                  <a:srgbClr val="333333"/>
                </a:solidFill>
              </a:rPr>
              <a:t>of </a:t>
            </a:r>
            <a:r>
              <a:rPr lang="en-US" dirty="0" smtClean="0">
                <a:solidFill>
                  <a:srgbClr val="333333"/>
                </a:solidFill>
              </a:rPr>
              <a:t>California, </a:t>
            </a:r>
            <a:r>
              <a:rPr lang="en-US" i="1" dirty="0" smtClean="0">
                <a:solidFill>
                  <a:srgbClr val="FF0000"/>
                </a:solidFill>
              </a:rPr>
              <a:t>University </a:t>
            </a:r>
            <a:r>
              <a:rPr lang="en-US" i="1" dirty="0">
                <a:solidFill>
                  <a:srgbClr val="FF0000"/>
                </a:solidFill>
              </a:rPr>
              <a:t>of </a:t>
            </a:r>
            <a:r>
              <a:rPr lang="en-US" i="1" dirty="0" smtClean="0">
                <a:solidFill>
                  <a:srgbClr val="FF0000"/>
                </a:solidFill>
              </a:rPr>
              <a:t>Chicago, </a:t>
            </a:r>
            <a:br>
              <a:rPr lang="en-US" i="1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333333"/>
                </a:solidFill>
              </a:rPr>
              <a:t>Iowa </a:t>
            </a:r>
            <a:r>
              <a:rPr lang="en-US" dirty="0">
                <a:solidFill>
                  <a:srgbClr val="333333"/>
                </a:solidFill>
              </a:rPr>
              <a:t>State University, Ames</a:t>
            </a:r>
            <a:r>
              <a:rPr lang="en-US" dirty="0" smtClean="0">
                <a:solidFill>
                  <a:srgbClr val="333333"/>
                </a:solidFill>
              </a:rPr>
              <a:t>, </a:t>
            </a:r>
            <a:r>
              <a:rPr lang="en-US" i="1" dirty="0">
                <a:solidFill>
                  <a:srgbClr val="FF0000"/>
                </a:solidFill>
              </a:rPr>
              <a:t>The Pennsylvania  State </a:t>
            </a:r>
            <a:r>
              <a:rPr lang="en-US" i="1" dirty="0" smtClean="0">
                <a:solidFill>
                  <a:srgbClr val="FF0000"/>
                </a:solidFill>
              </a:rPr>
              <a:t>University,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333333"/>
                </a:solidFill>
              </a:rPr>
              <a:t>Peking </a:t>
            </a:r>
            <a:r>
              <a:rPr lang="en-US" dirty="0">
                <a:solidFill>
                  <a:srgbClr val="333333"/>
                </a:solidFill>
              </a:rPr>
              <a:t>University, </a:t>
            </a:r>
            <a:r>
              <a:rPr lang="en-US" i="1" dirty="0">
                <a:solidFill>
                  <a:srgbClr val="FF0000"/>
                </a:solidFill>
              </a:rPr>
              <a:t>Beijing University of </a:t>
            </a:r>
            <a:r>
              <a:rPr lang="en-US" i="1" dirty="0" smtClean="0">
                <a:solidFill>
                  <a:srgbClr val="FF0000"/>
                </a:solidFill>
              </a:rPr>
              <a:t>Science </a:t>
            </a:r>
            <a:r>
              <a:rPr lang="en-US" i="1" dirty="0">
                <a:solidFill>
                  <a:srgbClr val="FF0000"/>
                </a:solidFill>
              </a:rPr>
              <a:t>and Technology of China</a:t>
            </a:r>
            <a:r>
              <a:rPr lang="en-US" dirty="0" smtClean="0">
                <a:solidFill>
                  <a:srgbClr val="FF0000"/>
                </a:solidFill>
              </a:rPr>
              <a:t>,</a:t>
            </a:r>
            <a:r>
              <a:rPr lang="en-US" dirty="0" smtClean="0">
                <a:solidFill>
                  <a:srgbClr val="333333"/>
                </a:solidFill>
              </a:rPr>
              <a:t> </a:t>
            </a:r>
            <a:br>
              <a:rPr lang="en-US" dirty="0" smtClean="0">
                <a:solidFill>
                  <a:srgbClr val="333333"/>
                </a:solidFill>
              </a:rPr>
            </a:br>
            <a:r>
              <a:rPr lang="en-US" dirty="0" smtClean="0">
                <a:solidFill>
                  <a:srgbClr val="333333"/>
                </a:solidFill>
              </a:rPr>
              <a:t>BGI</a:t>
            </a:r>
            <a:r>
              <a:rPr lang="en-US" dirty="0">
                <a:solidFill>
                  <a:srgbClr val="333333"/>
                </a:solidFill>
              </a:rPr>
              <a:t>-Shenzhen</a:t>
            </a:r>
            <a:r>
              <a:rPr lang="en-US" dirty="0" smtClean="0">
                <a:solidFill>
                  <a:srgbClr val="333333"/>
                </a:solidFill>
              </a:rPr>
              <a:t>, China, </a:t>
            </a:r>
            <a:r>
              <a:rPr lang="en-US" i="1" dirty="0">
                <a:solidFill>
                  <a:srgbClr val="FF0000"/>
                </a:solidFill>
              </a:rPr>
              <a:t>Beijing Institute </a:t>
            </a:r>
            <a:r>
              <a:rPr lang="en-US" i="1" dirty="0" smtClean="0">
                <a:solidFill>
                  <a:srgbClr val="FF0000"/>
                </a:solidFill>
              </a:rPr>
              <a:t>of Genomics</a:t>
            </a:r>
            <a:r>
              <a:rPr lang="en-US" dirty="0" smtClean="0">
                <a:solidFill>
                  <a:srgbClr val="FF0000"/>
                </a:solidFill>
              </a:rPr>
              <a:t>……</a:t>
            </a:r>
            <a:r>
              <a:rPr lang="en-US" dirty="0" smtClean="0">
                <a:solidFill>
                  <a:srgbClr val="333333"/>
                </a:solidFill>
              </a:rPr>
              <a:t>	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490597" y="2552101"/>
            <a:ext cx="3920838" cy="2589086"/>
            <a:chOff x="1972751" y="2663062"/>
            <a:chExt cx="3920838" cy="2589086"/>
          </a:xfrm>
        </p:grpSpPr>
        <p:sp>
          <p:nvSpPr>
            <p:cNvPr id="3" name="TextBox 2"/>
            <p:cNvSpPr txBox="1"/>
            <p:nvPr/>
          </p:nvSpPr>
          <p:spPr>
            <a:xfrm>
              <a:off x="1972751" y="2663062"/>
              <a:ext cx="3920838" cy="258532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/>
                <a:t>Is under BSD license and hence free for academic </a:t>
              </a:r>
              <a:r>
                <a:rPr lang="en-US" sz="2400" dirty="0" smtClean="0">
                  <a:solidFill>
                    <a:srgbClr val="FF0000"/>
                  </a:solidFill>
                </a:rPr>
                <a:t>AND</a:t>
              </a:r>
              <a:r>
                <a:rPr lang="en-US" sz="2400" dirty="0" smtClean="0"/>
                <a:t> commercial use.</a:t>
              </a:r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pic>
          <p:nvPicPr>
            <p:cNvPr id="6" name="Picture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3355" y="3735683"/>
              <a:ext cx="2375507" cy="1516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627831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0933" y="157637"/>
            <a:ext cx="5475717" cy="428625"/>
          </a:xfrm>
        </p:spPr>
        <p:txBody>
          <a:bodyPr/>
          <a:lstStyle/>
          <a:p>
            <a:r>
              <a:rPr lang="de-DE" b="0" dirty="0" err="1" smtClean="0"/>
              <a:t>SeqAn</a:t>
            </a:r>
            <a:r>
              <a:rPr lang="de-DE" b="0" dirty="0" smtClean="0"/>
              <a:t> </a:t>
            </a:r>
            <a:r>
              <a:rPr lang="de-DE" b="0" dirty="0" err="1" smtClean="0"/>
              <a:t>developers</a:t>
            </a:r>
            <a:endParaRPr lang="de-DE" b="0" dirty="0"/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845965823"/>
              </p:ext>
            </p:extLst>
          </p:nvPr>
        </p:nvGraphicFramePr>
        <p:xfrm>
          <a:off x="545577" y="1019644"/>
          <a:ext cx="8129988" cy="5147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6298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015" y="129099"/>
            <a:ext cx="5475717" cy="428625"/>
          </a:xfrm>
        </p:spPr>
        <p:txBody>
          <a:bodyPr/>
          <a:lstStyle/>
          <a:p>
            <a:r>
              <a:rPr lang="de-DE" b="0" dirty="0" smtClean="0"/>
              <a:t>This </a:t>
            </a:r>
            <a:r>
              <a:rPr lang="de-DE" b="0" dirty="0" err="1" smtClean="0"/>
              <a:t>talk</a:t>
            </a:r>
            <a:endParaRPr lang="de-DE" b="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743632" y="1539426"/>
            <a:ext cx="7780791" cy="847228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err="1" smtClean="0">
                <a:solidFill>
                  <a:srgbClr val="FFFFFF"/>
                </a:solidFill>
                <a:latin typeface="Arial"/>
              </a:rPr>
              <a:t>SeqAn</a:t>
            </a:r>
            <a:r>
              <a:rPr lang="en-US" sz="400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4000" dirty="0" smtClean="0">
                <a:solidFill>
                  <a:srgbClr val="FFFFFF"/>
                </a:solidFill>
                <a:latin typeface="Arial"/>
              </a:rPr>
              <a:t>data structures</a:t>
            </a:r>
          </a:p>
          <a:p>
            <a:pPr eaLnBrk="0" hangingPunct="0"/>
            <a:endParaRPr lang="en-US" sz="2800" dirty="0" smtClean="0">
              <a:solidFill>
                <a:srgbClr val="333333"/>
              </a:solidFill>
              <a:latin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743632" y="3058320"/>
            <a:ext cx="7780791" cy="847228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err="1" smtClean="0">
                <a:solidFill>
                  <a:srgbClr val="FFFFFF"/>
                </a:solidFill>
                <a:latin typeface="Arial"/>
              </a:rPr>
              <a:t>SeqAn</a:t>
            </a:r>
            <a:r>
              <a:rPr lang="en-US" sz="400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4000" dirty="0" smtClean="0">
                <a:solidFill>
                  <a:srgbClr val="FFFFFF"/>
                </a:solidFill>
                <a:latin typeface="Arial"/>
              </a:rPr>
              <a:t>apps</a:t>
            </a:r>
          </a:p>
          <a:p>
            <a:pPr eaLnBrk="0" hangingPunct="0"/>
            <a:endParaRPr lang="en-US" sz="2800" dirty="0" smtClean="0">
              <a:solidFill>
                <a:srgbClr val="333333"/>
              </a:solidFill>
              <a:latin typeface="Arial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743632" y="4577214"/>
            <a:ext cx="7780791" cy="847228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smtClean="0">
                <a:solidFill>
                  <a:srgbClr val="FFFFFF"/>
                </a:solidFill>
                <a:latin typeface="Arial"/>
              </a:rPr>
              <a:t>Outlook</a:t>
            </a:r>
          </a:p>
          <a:p>
            <a:pPr eaLnBrk="0" hangingPunct="0"/>
            <a:endParaRPr lang="en-US" sz="2800" dirty="0" smtClean="0">
              <a:solidFill>
                <a:srgbClr val="333333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127393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667771" y="3221803"/>
            <a:ext cx="7780791" cy="847228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35" tIns="45718" rIns="91435" bIns="45718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err="1" smtClean="0">
                <a:solidFill>
                  <a:srgbClr val="FFFFFF"/>
                </a:solidFill>
                <a:latin typeface="Arial"/>
              </a:rPr>
              <a:t>SeqAn</a:t>
            </a:r>
            <a:r>
              <a:rPr lang="en-US" sz="4000" dirty="0" smtClean="0">
                <a:solidFill>
                  <a:srgbClr val="FFFFFF"/>
                </a:solidFill>
                <a:latin typeface="Arial"/>
              </a:rPr>
              <a:t> design</a:t>
            </a:r>
            <a:endParaRPr lang="en-US" sz="4000" dirty="0">
              <a:solidFill>
                <a:srgbClr val="FFFFFF"/>
              </a:solidFill>
              <a:latin typeface="Arial"/>
            </a:endParaRPr>
          </a:p>
          <a:p>
            <a:pPr eaLnBrk="0" hangingPunct="0"/>
            <a:endParaRPr lang="en-US" sz="2800" dirty="0">
              <a:solidFill>
                <a:srgbClr val="333333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72589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95288" y="657672"/>
            <a:ext cx="8281987" cy="572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 err="1">
                <a:latin typeface="Courier New" charset="0"/>
              </a:rPr>
              <a:t>typedef</a:t>
            </a:r>
            <a:r>
              <a:rPr lang="fr-FR" sz="1600" b="1" dirty="0">
                <a:latin typeface="Courier New" charset="0"/>
              </a:rPr>
              <a:t> </a:t>
            </a:r>
            <a:r>
              <a:rPr lang="fr-FR" sz="1600" b="1" dirty="0" err="1">
                <a:latin typeface="Courier New" charset="0"/>
              </a:rPr>
              <a:t>typename</a:t>
            </a:r>
            <a:r>
              <a:rPr lang="fr-FR" sz="1600" b="1" dirty="0">
                <a:latin typeface="Courier New" charset="0"/>
              </a:rPr>
              <a:t> Value&lt;</a:t>
            </a:r>
            <a:r>
              <a:rPr lang="fr-FR" sz="1600" b="1" dirty="0" err="1">
                <a:latin typeface="Courier New" charset="0"/>
              </a:rPr>
              <a:t>TSeed</a:t>
            </a:r>
            <a:r>
              <a:rPr lang="fr-FR" sz="1600" b="1" dirty="0">
                <a:latin typeface="Courier New" charset="0"/>
              </a:rPr>
              <a:t>&gt;::Type </a:t>
            </a:r>
            <a:r>
              <a:rPr lang="fr-FR" sz="1600" b="1" dirty="0" err="1">
                <a:latin typeface="Courier New" charset="0"/>
              </a:rPr>
              <a:t>TPosition</a:t>
            </a:r>
            <a:r>
              <a:rPr lang="fr-FR" sz="1600" b="1" dirty="0">
                <a:latin typeface="Courier New" charset="0"/>
              </a:rPr>
              <a:t>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 err="1">
                <a:latin typeface="Courier New" charset="0"/>
              </a:rPr>
              <a:t>typedef</a:t>
            </a:r>
            <a:r>
              <a:rPr lang="fr-FR" sz="1600" b="1" dirty="0">
                <a:latin typeface="Courier New" charset="0"/>
              </a:rPr>
              <a:t> </a:t>
            </a:r>
            <a:r>
              <a:rPr lang="fr-FR" sz="1600" b="1" dirty="0" err="1">
                <a:latin typeface="Courier New" charset="0"/>
              </a:rPr>
              <a:t>SeedSet</a:t>
            </a:r>
            <a:r>
              <a:rPr lang="fr-FR" sz="1600" b="1" dirty="0">
                <a:latin typeface="Courier New" charset="0"/>
              </a:rPr>
              <a:t>&lt;</a:t>
            </a:r>
            <a:r>
              <a:rPr lang="fr-FR" sz="1600" b="1" dirty="0" err="1">
                <a:latin typeface="Courier New" charset="0"/>
              </a:rPr>
              <a:t>TPosition</a:t>
            </a:r>
            <a:r>
              <a:rPr lang="fr-FR" sz="1600" b="1" dirty="0">
                <a:latin typeface="Courier New" charset="0"/>
              </a:rPr>
              <a:t>, </a:t>
            </a:r>
            <a:r>
              <a:rPr lang="fr-FR" sz="1600" b="1" dirty="0" err="1">
                <a:latin typeface="Courier New" charset="0"/>
              </a:rPr>
              <a:t>SimpleSeed</a:t>
            </a:r>
            <a:r>
              <a:rPr lang="fr-FR" sz="1600" b="1" dirty="0">
                <a:latin typeface="Courier New" charset="0"/>
              </a:rPr>
              <a:t>, </a:t>
            </a:r>
            <a:r>
              <a:rPr lang="fr-FR" sz="1600" b="1" dirty="0" err="1">
                <a:latin typeface="Courier New" charset="0"/>
              </a:rPr>
              <a:t>DefaultScore</a:t>
            </a:r>
            <a:r>
              <a:rPr lang="fr-FR" sz="1600" b="1" dirty="0">
                <a:latin typeface="Courier New" charset="0"/>
              </a:rPr>
              <a:t>&gt; </a:t>
            </a:r>
            <a:r>
              <a:rPr lang="fr-FR" sz="1600" b="1" dirty="0" err="1">
                <a:latin typeface="Courier New" charset="0"/>
              </a:rPr>
              <a:t>TSeedSet</a:t>
            </a:r>
            <a:r>
              <a:rPr lang="fr-FR" sz="1600" b="1" dirty="0">
                <a:latin typeface="Courier New" charset="0"/>
              </a:rPr>
              <a:t>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 err="1">
                <a:latin typeface="Courier New" charset="0"/>
              </a:rPr>
              <a:t>TSeedSet</a:t>
            </a:r>
            <a:r>
              <a:rPr lang="fr-FR" sz="1600" b="1" dirty="0">
                <a:latin typeface="Courier New" charset="0"/>
              </a:rPr>
              <a:t> </a:t>
            </a:r>
            <a:r>
              <a:rPr lang="fr-FR" sz="1600" b="1" dirty="0" err="1">
                <a:latin typeface="Courier New" charset="0"/>
              </a:rPr>
              <a:t>seedset</a:t>
            </a:r>
            <a:r>
              <a:rPr lang="fr-FR" sz="1600" b="1" dirty="0">
                <a:latin typeface="Courier New" charset="0"/>
              </a:rPr>
              <a:t>(</a:t>
            </a:r>
            <a:r>
              <a:rPr lang="fr-FR" sz="1600" b="1" dirty="0" err="1">
                <a:latin typeface="Courier New" charset="0"/>
              </a:rPr>
              <a:t>limit</a:t>
            </a:r>
            <a:r>
              <a:rPr lang="fr-FR" sz="1600" b="1" dirty="0">
                <a:latin typeface="Courier New" charset="0"/>
              </a:rPr>
              <a:t>, </a:t>
            </a:r>
            <a:r>
              <a:rPr lang="fr-FR" sz="1600" b="1" dirty="0" err="1">
                <a:latin typeface="Courier New" charset="0"/>
              </a:rPr>
              <a:t>score_min</a:t>
            </a:r>
            <a:r>
              <a:rPr lang="fr-FR" sz="1600" b="1" dirty="0">
                <a:latin typeface="Courier New" charset="0"/>
              </a:rPr>
              <a:t>, </a:t>
            </a:r>
            <a:r>
              <a:rPr lang="fr-FR" sz="1600" b="1" dirty="0" err="1">
                <a:latin typeface="Courier New" charset="0"/>
              </a:rPr>
              <a:t>scoring_scheme</a:t>
            </a:r>
            <a:r>
              <a:rPr lang="fr-FR" sz="1600" b="1" dirty="0">
                <a:latin typeface="Courier New" charset="0"/>
              </a:rPr>
              <a:t>);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endParaRPr lang="fr-FR" sz="1600" b="1" dirty="0">
              <a:latin typeface="Courier New" charset="0"/>
            </a:endParaRP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typedef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 Index&lt; 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TSegment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, 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Index_QGram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&lt;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SimpleShape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&gt; &gt; 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TQGramIndex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 err="1">
                <a:latin typeface="Courier New" charset="0"/>
              </a:rPr>
              <a:t>TQGramIndex</a:t>
            </a:r>
            <a:r>
              <a:rPr lang="fr-FR" sz="1600" b="1" dirty="0">
                <a:latin typeface="Courier New" charset="0"/>
              </a:rPr>
              <a:t> </a:t>
            </a:r>
            <a:r>
              <a:rPr lang="fr-FR" sz="1600" b="1" dirty="0" err="1">
                <a:latin typeface="Courier New" charset="0"/>
              </a:rPr>
              <a:t>index_qgram</a:t>
            </a:r>
            <a:r>
              <a:rPr lang="fr-FR" sz="1600" b="1" dirty="0">
                <a:latin typeface="Courier New" charset="0"/>
              </a:rPr>
              <a:t>(b);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endParaRPr lang="fr-FR" sz="1600" b="1" dirty="0">
              <a:latin typeface="Courier New" charset="0"/>
            </a:endParaRP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 err="1">
                <a:latin typeface="Courier New" charset="0"/>
              </a:rPr>
              <a:t>typedef</a:t>
            </a:r>
            <a:r>
              <a:rPr lang="fr-FR" sz="1600" b="1" dirty="0">
                <a:latin typeface="Courier New" charset="0"/>
              </a:rPr>
              <a:t> Finder&lt;</a:t>
            </a:r>
            <a:r>
              <a:rPr lang="fr-FR" sz="1600" b="1" dirty="0" err="1">
                <a:latin typeface="Courier New" charset="0"/>
              </a:rPr>
              <a:t>TQGramIndex</a:t>
            </a:r>
            <a:r>
              <a:rPr lang="fr-FR" sz="1600" b="1" dirty="0">
                <a:latin typeface="Courier New" charset="0"/>
              </a:rPr>
              <a:t>&gt; </a:t>
            </a:r>
            <a:r>
              <a:rPr lang="fr-FR" sz="1600" b="1" dirty="0" err="1">
                <a:latin typeface="Courier New" charset="0"/>
              </a:rPr>
              <a:t>TFinder</a:t>
            </a:r>
            <a:r>
              <a:rPr lang="fr-FR" sz="1600" b="1" dirty="0">
                <a:latin typeface="Courier New" charset="0"/>
              </a:rPr>
              <a:t>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 err="1">
                <a:latin typeface="Courier New" charset="0"/>
              </a:rPr>
              <a:t>TFinder</a:t>
            </a:r>
            <a:r>
              <a:rPr lang="fr-FR" sz="1600" b="1" dirty="0">
                <a:latin typeface="Courier New" charset="0"/>
              </a:rPr>
              <a:t> </a:t>
            </a:r>
            <a:r>
              <a:rPr lang="fr-FR" sz="1600" b="1" dirty="0" err="1">
                <a:latin typeface="Courier New" charset="0"/>
              </a:rPr>
              <a:t>finder</a:t>
            </a:r>
            <a:r>
              <a:rPr lang="fr-FR" sz="1600" b="1" dirty="0">
                <a:latin typeface="Courier New" charset="0"/>
              </a:rPr>
              <a:t>(</a:t>
            </a:r>
            <a:r>
              <a:rPr lang="fr-FR" sz="1600" b="1" dirty="0" err="1">
                <a:latin typeface="Courier New" charset="0"/>
              </a:rPr>
              <a:t>index_qgram</a:t>
            </a:r>
            <a:r>
              <a:rPr lang="fr-FR" sz="1600" b="1" dirty="0">
                <a:latin typeface="Courier New" charset="0"/>
              </a:rPr>
              <a:t>);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endParaRPr lang="fr-FR" sz="1600" b="1" dirty="0">
              <a:latin typeface="Courier New" charset="0"/>
            </a:endParaRP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 err="1">
                <a:latin typeface="Courier New" charset="0"/>
              </a:rPr>
              <a:t>while</a:t>
            </a:r>
            <a:r>
              <a:rPr lang="fr-FR" sz="1600" b="1" dirty="0">
                <a:latin typeface="Courier New" charset="0"/>
              </a:rPr>
              <a:t> (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length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(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seedset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) </a:t>
            </a:r>
            <a:r>
              <a:rPr lang="fr-FR" sz="1600" b="1" dirty="0">
                <a:latin typeface="Courier New" charset="0"/>
              </a:rPr>
              <a:t>== 0)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{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	if (q &lt; </a:t>
            </a:r>
            <a:r>
              <a:rPr lang="fr-FR" sz="1600" b="1" dirty="0" err="1">
                <a:latin typeface="Courier New" charset="0"/>
              </a:rPr>
              <a:t>q_min</a:t>
            </a:r>
            <a:r>
              <a:rPr lang="fr-FR" sz="1600" b="1" dirty="0">
                <a:latin typeface="Courier New" charset="0"/>
              </a:rPr>
              <a:t>) return;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	</a:t>
            </a:r>
            <a:r>
              <a:rPr lang="fr-FR" sz="1600" b="1" dirty="0" err="1">
                <a:latin typeface="Courier New" charset="0"/>
              </a:rPr>
              <a:t>resize</a:t>
            </a:r>
            <a:r>
              <a:rPr lang="fr-FR" sz="1600" b="1" dirty="0">
                <a:latin typeface="Courier New" charset="0"/>
              </a:rPr>
              <a:t>(</a:t>
            </a:r>
            <a:r>
              <a:rPr lang="fr-FR" sz="1600" b="1" dirty="0" err="1">
                <a:latin typeface="Courier New" charset="0"/>
              </a:rPr>
              <a:t>indexShape</a:t>
            </a:r>
            <a:r>
              <a:rPr lang="fr-FR" sz="1600" b="1" dirty="0">
                <a:latin typeface="Courier New" charset="0"/>
              </a:rPr>
              <a:t>(</a:t>
            </a:r>
            <a:r>
              <a:rPr lang="fr-FR" sz="1600" b="1" dirty="0" err="1">
                <a:latin typeface="Courier New" charset="0"/>
              </a:rPr>
              <a:t>index_qgram</a:t>
            </a:r>
            <a:r>
              <a:rPr lang="fr-FR" sz="1600" b="1" dirty="0">
                <a:latin typeface="Courier New" charset="0"/>
              </a:rPr>
              <a:t>), q);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	for (</a:t>
            </a:r>
            <a:r>
              <a:rPr lang="fr-FR" sz="1600" b="1" dirty="0" err="1">
                <a:latin typeface="Courier New" charset="0"/>
              </a:rPr>
              <a:t>unsigned</a:t>
            </a:r>
            <a:r>
              <a:rPr lang="fr-FR" sz="1600" b="1" dirty="0">
                <a:latin typeface="Courier New" charset="0"/>
              </a:rPr>
              <a:t> </a:t>
            </a:r>
            <a:r>
              <a:rPr lang="fr-FR" sz="1600" b="1" dirty="0" err="1">
                <a:latin typeface="Courier New" charset="0"/>
              </a:rPr>
              <a:t>int</a:t>
            </a:r>
            <a:r>
              <a:rPr lang="fr-FR" sz="1600" b="1" dirty="0">
                <a:latin typeface="Courier New" charset="0"/>
              </a:rPr>
              <a:t> i = 0; i &lt; </a:t>
            </a:r>
            <a:r>
              <a:rPr lang="fr-FR" sz="1600" b="1" dirty="0" err="1">
                <a:latin typeface="Courier New" charset="0"/>
              </a:rPr>
              <a:t>length</a:t>
            </a:r>
            <a:r>
              <a:rPr lang="fr-FR" sz="1600" b="1" dirty="0">
                <a:latin typeface="Courier New" charset="0"/>
              </a:rPr>
              <a:t>(a)-q+1; ++i)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	{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		</a:t>
            </a:r>
            <a:r>
              <a:rPr lang="fr-FR" sz="1600" b="1" dirty="0" err="1">
                <a:latin typeface="Courier New" charset="0"/>
              </a:rPr>
              <a:t>while</a:t>
            </a:r>
            <a:r>
              <a:rPr lang="fr-FR" sz="1600" b="1" dirty="0">
                <a:latin typeface="Courier New" charset="0"/>
              </a:rPr>
              <a:t> (</a:t>
            </a:r>
            <a:r>
              <a:rPr lang="fr-FR" sz="1600" b="1" dirty="0" err="1">
                <a:latin typeface="Courier New" charset="0"/>
              </a:rPr>
              <a:t>find</a:t>
            </a:r>
            <a:r>
              <a:rPr lang="fr-FR" sz="1600" b="1" dirty="0">
                <a:latin typeface="Courier New" charset="0"/>
              </a:rPr>
              <a:t>(</a:t>
            </a:r>
            <a:r>
              <a:rPr lang="fr-FR" sz="1600" b="1" dirty="0" err="1">
                <a:latin typeface="Courier New" charset="0"/>
              </a:rPr>
              <a:t>finder</a:t>
            </a:r>
            <a:r>
              <a:rPr lang="fr-FR" sz="1600" b="1" dirty="0">
                <a:latin typeface="Courier New" charset="0"/>
              </a:rPr>
              <a:t>, </a:t>
            </a:r>
            <a:r>
              <a:rPr lang="fr-FR" sz="1600" b="1" dirty="0" err="1">
                <a:latin typeface="Courier New" charset="0"/>
              </a:rPr>
              <a:t>infix</a:t>
            </a:r>
            <a:r>
              <a:rPr lang="fr-FR" sz="1600" b="1" dirty="0">
                <a:latin typeface="Courier New" charset="0"/>
              </a:rPr>
              <a:t>(a, i, </a:t>
            </a:r>
            <a:r>
              <a:rPr lang="fr-FR" sz="1600" b="1" dirty="0" err="1">
                <a:latin typeface="Courier New" charset="0"/>
              </a:rPr>
              <a:t>i+q</a:t>
            </a:r>
            <a:r>
              <a:rPr lang="fr-FR" sz="1600" b="1" dirty="0">
                <a:latin typeface="Courier New" charset="0"/>
              </a:rPr>
              <a:t>)))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		{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			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typedef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 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typename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 Position&lt;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TFinder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&gt;::Type </a:t>
            </a:r>
            <a:r>
              <a:rPr lang="fr-FR" sz="1600" b="1" dirty="0" err="1">
                <a:solidFill>
                  <a:srgbClr val="FF0000"/>
                </a:solidFill>
                <a:latin typeface="Courier New" charset="0"/>
              </a:rPr>
              <a:t>TPosition</a:t>
            </a:r>
            <a:r>
              <a:rPr lang="fr-FR" sz="1600" b="1" dirty="0">
                <a:solidFill>
                  <a:srgbClr val="FF0000"/>
                </a:solidFill>
                <a:latin typeface="Courier New" charset="0"/>
              </a:rPr>
              <a:t>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			</a:t>
            </a:r>
            <a:r>
              <a:rPr lang="fr-FR" sz="1600" b="1" dirty="0" err="1">
                <a:latin typeface="Courier New" charset="0"/>
              </a:rPr>
              <a:t>TPosition</a:t>
            </a:r>
            <a:r>
              <a:rPr lang="fr-FR" sz="1600" b="1" dirty="0">
                <a:latin typeface="Courier New" charset="0"/>
              </a:rPr>
              <a:t> </a:t>
            </a:r>
            <a:r>
              <a:rPr lang="fr-FR" sz="1600" b="1" dirty="0" err="1">
                <a:latin typeface="Courier New" charset="0"/>
              </a:rPr>
              <a:t>a_pos</a:t>
            </a:r>
            <a:r>
              <a:rPr lang="fr-FR" sz="1600" b="1" dirty="0">
                <a:latin typeface="Courier New" charset="0"/>
              </a:rPr>
              <a:t> = </a:t>
            </a:r>
            <a:r>
              <a:rPr lang="fr-FR" sz="1600" b="1" dirty="0" err="1">
                <a:latin typeface="Courier New" charset="0"/>
              </a:rPr>
              <a:t>beginPosition</a:t>
            </a:r>
            <a:r>
              <a:rPr lang="fr-FR" sz="1600" b="1" dirty="0">
                <a:latin typeface="Courier New" charset="0"/>
              </a:rPr>
              <a:t>(a)+i;</a:t>
            </a:r>
          </a:p>
          <a:p>
            <a:pPr algn="l">
              <a:lnSpc>
                <a:spcPct val="110000"/>
              </a:lnSpc>
              <a:tabLst>
                <a:tab pos="355600" algn="l"/>
                <a:tab pos="719138" algn="l"/>
                <a:tab pos="1074738" algn="l"/>
              </a:tabLst>
            </a:pPr>
            <a:r>
              <a:rPr lang="fr-FR" sz="1600" b="1" dirty="0">
                <a:latin typeface="Courier New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4025039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5458"/>
            <a:ext cx="9144000" cy="487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89683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4" descr="global_interfa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974725"/>
            <a:ext cx="15113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metafunc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701925"/>
            <a:ext cx="187325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 descr="template_subclass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4430713"/>
            <a:ext cx="1547812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2987675" y="1404938"/>
            <a:ext cx="4608513" cy="66675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FR" sz="3600">
                <a:latin typeface="Courier New" charset="0"/>
              </a:rPr>
              <a:t>length(str)</a:t>
            </a:r>
            <a:endParaRPr lang="en-US" sz="3600">
              <a:latin typeface="Courier New" charset="0"/>
            </a:endParaRPr>
          </a:p>
        </p:txBody>
      </p:sp>
      <p:sp>
        <p:nvSpPr>
          <p:cNvPr id="17417" name="Text Box 12"/>
          <p:cNvSpPr txBox="1">
            <a:spLocks noChangeArrowheads="1"/>
          </p:cNvSpPr>
          <p:nvPr/>
        </p:nvSpPr>
        <p:spPr bwMode="auto">
          <a:xfrm>
            <a:off x="2987675" y="3227388"/>
            <a:ext cx="4608513" cy="66675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FR" sz="3600">
                <a:latin typeface="Courier New" charset="0"/>
              </a:rPr>
              <a:t>Value&lt;T&gt;::Type</a:t>
            </a:r>
          </a:p>
        </p:txBody>
      </p:sp>
      <p:sp>
        <p:nvSpPr>
          <p:cNvPr id="17419" name="Text Box 15"/>
          <p:cNvSpPr txBox="1">
            <a:spLocks noChangeArrowheads="1"/>
          </p:cNvSpPr>
          <p:nvPr/>
        </p:nvSpPr>
        <p:spPr bwMode="auto">
          <a:xfrm>
            <a:off x="2987675" y="4984750"/>
            <a:ext cx="4608513" cy="66675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FR" sz="3600">
                <a:latin typeface="Courier New" charset="0"/>
              </a:rPr>
              <a:t>String&lt;Subclass&gt;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63713" y="2498507"/>
            <a:ext cx="651231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following slides might be taken out and </a:t>
            </a:r>
            <a:br>
              <a:rPr lang="en-US" dirty="0" smtClean="0"/>
            </a:br>
            <a:r>
              <a:rPr lang="en-US" dirty="0" smtClean="0"/>
              <a:t>explanation of this is on previous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7108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539750" y="1554163"/>
            <a:ext cx="8135938" cy="3413125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>
                <a:latin typeface="Courier New" charset="0"/>
              </a:rPr>
              <a:t>void 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swap(string &amp;</a:t>
            </a:r>
            <a:r>
              <a:rPr lang="fr-FR" sz="3600">
                <a:latin typeface="Courier New" charset="0"/>
              </a:rPr>
              <a:t> str)</a:t>
            </a:r>
          </a:p>
          <a:p>
            <a:pPr algn="l"/>
            <a:r>
              <a:rPr lang="en-US" sz="3600">
                <a:latin typeface="Courier New" charset="0"/>
              </a:rPr>
              <a:t>{</a:t>
            </a:r>
          </a:p>
          <a:p>
            <a:pPr algn="l"/>
            <a:r>
              <a:rPr lang="en-US" sz="3600">
                <a:solidFill>
                  <a:schemeClr val="tx1"/>
                </a:solidFill>
                <a:latin typeface="Courier New" charset="0"/>
              </a:rPr>
              <a:t>	char help</a:t>
            </a:r>
            <a:r>
              <a:rPr lang="en-US" sz="3600">
                <a:latin typeface="Courier New" charset="0"/>
              </a:rPr>
              <a:t> = str[1];</a:t>
            </a:r>
          </a:p>
          <a:p>
            <a:pPr algn="l"/>
            <a:r>
              <a:rPr lang="en-US" sz="3600">
                <a:latin typeface="Courier New" charset="0"/>
              </a:rPr>
              <a:t>	str[1] = str[0];</a:t>
            </a:r>
          </a:p>
          <a:p>
            <a:pPr algn="l"/>
            <a:r>
              <a:rPr lang="en-US" sz="3600">
                <a:latin typeface="Courier New" charset="0"/>
              </a:rPr>
              <a:t>	str[0] = help;</a:t>
            </a:r>
          </a:p>
          <a:p>
            <a:pPr algn="l"/>
            <a:r>
              <a:rPr lang="en-US" sz="3600">
                <a:latin typeface="Courier New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94311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4"/>
          <p:cNvSpPr txBox="1">
            <a:spLocks noChangeArrowheads="1"/>
          </p:cNvSpPr>
          <p:nvPr/>
        </p:nvSpPr>
        <p:spPr bwMode="auto">
          <a:xfrm>
            <a:off x="539750" y="1268413"/>
            <a:ext cx="8135938" cy="39624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>
                <a:latin typeface="Courier New" charset="0"/>
              </a:rPr>
              <a:t>template &lt;typename 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latin typeface="Courier New" charset="0"/>
              </a:rPr>
              <a:t>&gt;</a:t>
            </a:r>
          </a:p>
          <a:p>
            <a:pPr algn="l"/>
            <a:r>
              <a:rPr lang="fr-FR" sz="3600">
                <a:latin typeface="Courier New" charset="0"/>
              </a:rPr>
              <a:t>void 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swap(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 &amp;</a:t>
            </a:r>
            <a:r>
              <a:rPr lang="fr-FR" sz="3600">
                <a:latin typeface="Courier New" charset="0"/>
              </a:rPr>
              <a:t> str)</a:t>
            </a:r>
          </a:p>
          <a:p>
            <a:pPr algn="l"/>
            <a:r>
              <a:rPr lang="en-US" sz="3600">
                <a:latin typeface="Courier New" charset="0"/>
              </a:rPr>
              <a:t>{</a:t>
            </a:r>
          </a:p>
          <a:p>
            <a:pPr algn="l"/>
            <a:r>
              <a: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charset="0"/>
              </a:rPr>
              <a:t>	</a:t>
            </a:r>
            <a:r>
              <a:rPr lang="en-US" sz="3600">
                <a:solidFill>
                  <a:schemeClr val="tx1"/>
                </a:solidFill>
                <a:latin typeface="Courier New" charset="0"/>
              </a:rPr>
              <a:t>char help</a:t>
            </a:r>
            <a:r>
              <a:rPr lang="en-US" sz="3600">
                <a:latin typeface="Courier New" charset="0"/>
              </a:rPr>
              <a:t> = str[1];</a:t>
            </a:r>
          </a:p>
          <a:p>
            <a:pPr algn="l"/>
            <a:r>
              <a:rPr lang="en-US" sz="3600">
                <a:latin typeface="Courier New" charset="0"/>
              </a:rPr>
              <a:t>	str[1] = str[0];</a:t>
            </a:r>
          </a:p>
          <a:p>
            <a:pPr algn="l"/>
            <a:r>
              <a:rPr lang="en-US" sz="3600">
                <a:latin typeface="Courier New" charset="0"/>
              </a:rPr>
              <a:t>	str[0] = help;</a:t>
            </a:r>
          </a:p>
          <a:p>
            <a:pPr algn="l"/>
            <a:r>
              <a:rPr lang="en-US" sz="3600">
                <a:latin typeface="Courier New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0472821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4"/>
          <p:cNvSpPr txBox="1">
            <a:spLocks noChangeArrowheads="1"/>
          </p:cNvSpPr>
          <p:nvPr/>
        </p:nvSpPr>
        <p:spPr bwMode="auto">
          <a:xfrm>
            <a:off x="539750" y="1268413"/>
            <a:ext cx="8135938" cy="39624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>
                <a:latin typeface="Courier New" charset="0"/>
              </a:rPr>
              <a:t>template &lt;typename 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latin typeface="Courier New" charset="0"/>
              </a:rPr>
              <a:t>&gt;</a:t>
            </a:r>
          </a:p>
          <a:p>
            <a:pPr algn="l"/>
            <a:r>
              <a:rPr lang="fr-FR" sz="3600">
                <a:latin typeface="Courier New" charset="0"/>
              </a:rPr>
              <a:t>void 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swap(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 &amp;</a:t>
            </a:r>
            <a:r>
              <a:rPr lang="fr-FR" sz="3600">
                <a:latin typeface="Courier New" charset="0"/>
              </a:rPr>
              <a:t> str)</a:t>
            </a:r>
          </a:p>
          <a:p>
            <a:pPr algn="l"/>
            <a:r>
              <a:rPr lang="en-US" sz="3600">
                <a:latin typeface="Courier New" charset="0"/>
              </a:rPr>
              <a:t>{</a:t>
            </a:r>
          </a:p>
          <a:p>
            <a:pPr algn="l"/>
            <a:r>
              <a: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charset="0"/>
              </a:rPr>
              <a:t>	</a:t>
            </a:r>
            <a:r>
              <a:rPr 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char </a:t>
            </a:r>
            <a:r>
              <a:rPr lang="en-US" sz="3600">
                <a:solidFill>
                  <a:schemeClr val="tx1"/>
                </a:solidFill>
                <a:latin typeface="Courier New" charset="0"/>
              </a:rPr>
              <a:t>help</a:t>
            </a:r>
            <a:r>
              <a:rPr lang="en-US" sz="3600">
                <a:latin typeface="Courier New" charset="0"/>
              </a:rPr>
              <a:t> = str[1];</a:t>
            </a:r>
          </a:p>
          <a:p>
            <a:pPr algn="l"/>
            <a:r>
              <a:rPr lang="en-US" sz="3600">
                <a:latin typeface="Courier New" charset="0"/>
              </a:rPr>
              <a:t>	str[1] = str[0];</a:t>
            </a:r>
          </a:p>
          <a:p>
            <a:pPr algn="l"/>
            <a:r>
              <a:rPr lang="en-US" sz="3600">
                <a:latin typeface="Courier New" charset="0"/>
              </a:rPr>
              <a:t>	str[0] = help;</a:t>
            </a:r>
          </a:p>
          <a:p>
            <a:pPr algn="l"/>
            <a:r>
              <a:rPr lang="en-US" sz="3600">
                <a:latin typeface="Courier New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26210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4"/>
          <p:cNvSpPr txBox="1">
            <a:spLocks noChangeArrowheads="1"/>
          </p:cNvSpPr>
          <p:nvPr/>
        </p:nvSpPr>
        <p:spPr bwMode="auto">
          <a:xfrm>
            <a:off x="539750" y="1268413"/>
            <a:ext cx="8135938" cy="39624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>
                <a:latin typeface="Courier New" charset="0"/>
              </a:rPr>
              <a:t>template &lt;typename 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latin typeface="Courier New" charset="0"/>
              </a:rPr>
              <a:t>&gt;</a:t>
            </a:r>
          </a:p>
          <a:p>
            <a:pPr algn="l"/>
            <a:r>
              <a:rPr lang="fr-FR" sz="3600">
                <a:latin typeface="Courier New" charset="0"/>
              </a:rPr>
              <a:t>void 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swap(String&lt;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&gt; &amp;</a:t>
            </a:r>
            <a:r>
              <a:rPr lang="fr-FR" sz="3600">
                <a:latin typeface="Courier New" charset="0"/>
              </a:rPr>
              <a:t> str)</a:t>
            </a:r>
          </a:p>
          <a:p>
            <a:pPr algn="l"/>
            <a:r>
              <a:rPr lang="en-US" sz="3600">
                <a:latin typeface="Courier New" charset="0"/>
              </a:rPr>
              <a:t>{</a:t>
            </a:r>
          </a:p>
          <a:p>
            <a:pPr algn="l"/>
            <a:r>
              <a: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charset="0"/>
              </a:rPr>
              <a:t>	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 </a:t>
            </a:r>
            <a:r>
              <a:rPr lang="en-US" sz="3600">
                <a:solidFill>
                  <a:schemeClr val="tx1"/>
                </a:solidFill>
                <a:latin typeface="Courier New" charset="0"/>
              </a:rPr>
              <a:t>help</a:t>
            </a:r>
            <a:r>
              <a:rPr lang="en-US" sz="3600">
                <a:latin typeface="Courier New" charset="0"/>
              </a:rPr>
              <a:t> = str[1];</a:t>
            </a:r>
          </a:p>
          <a:p>
            <a:pPr algn="l"/>
            <a:r>
              <a:rPr lang="en-US" sz="3600">
                <a:latin typeface="Courier New" charset="0"/>
              </a:rPr>
              <a:t>	str[1] = str[0];</a:t>
            </a:r>
          </a:p>
          <a:p>
            <a:pPr algn="l"/>
            <a:r>
              <a:rPr lang="en-US" sz="3600">
                <a:latin typeface="Courier New" charset="0"/>
              </a:rPr>
              <a:t>	str[0] = help;</a:t>
            </a:r>
          </a:p>
          <a:p>
            <a:pPr algn="l"/>
            <a:r>
              <a:rPr lang="en-US" sz="3600">
                <a:latin typeface="Courier New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95171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4"/>
          <p:cNvSpPr txBox="1">
            <a:spLocks noChangeArrowheads="1"/>
          </p:cNvSpPr>
          <p:nvPr/>
        </p:nvSpPr>
        <p:spPr bwMode="auto">
          <a:xfrm>
            <a:off x="107950" y="1411288"/>
            <a:ext cx="8928100" cy="39624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>
                <a:latin typeface="Courier New" charset="0"/>
              </a:rPr>
              <a:t>template &lt;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typename 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&gt;</a:t>
            </a:r>
          </a:p>
          <a:p>
            <a:pPr algn="l"/>
            <a:r>
              <a:rPr lang="fr-FR" sz="3600">
                <a:solidFill>
                  <a:schemeClr val="tx1"/>
                </a:solidFill>
                <a:latin typeface="Courier New" charset="0"/>
              </a:rPr>
              <a:t>void swap(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 &amp; str</a:t>
            </a:r>
            <a:r>
              <a:rPr lang="fr-FR" sz="3600">
                <a:latin typeface="Courier New" charset="0"/>
              </a:rPr>
              <a:t>)</a:t>
            </a:r>
          </a:p>
          <a:p>
            <a:pPr algn="l"/>
            <a:r>
              <a:rPr lang="en-US" sz="3600">
                <a:latin typeface="Courier New" charset="0"/>
              </a:rPr>
              <a:t>{</a:t>
            </a:r>
          </a:p>
          <a:p>
            <a:pPr algn="l"/>
            <a:r>
              <a: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charset="0"/>
              </a:rPr>
              <a:t>	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T::value_type</a:t>
            </a:r>
            <a:r>
              <a:rPr lang="en-US" sz="3600">
                <a:solidFill>
                  <a:schemeClr val="tx1"/>
                </a:solidFill>
                <a:latin typeface="Courier New" charset="0"/>
              </a:rPr>
              <a:t> help</a:t>
            </a:r>
            <a:r>
              <a:rPr lang="en-US" sz="3600">
                <a:latin typeface="Courier New" charset="0"/>
              </a:rPr>
              <a:t> = str[1];</a:t>
            </a:r>
          </a:p>
          <a:p>
            <a:pPr algn="l"/>
            <a:r>
              <a:rPr lang="en-US" sz="3600">
                <a:latin typeface="Courier New" charset="0"/>
              </a:rPr>
              <a:t>	str[1] = str[0];</a:t>
            </a:r>
          </a:p>
          <a:p>
            <a:pPr algn="l"/>
            <a:r>
              <a:rPr lang="en-US" sz="3600">
                <a:latin typeface="Courier New" charset="0"/>
              </a:rPr>
              <a:t>	str[0] = help;</a:t>
            </a:r>
          </a:p>
          <a:p>
            <a:pPr algn="l"/>
            <a:r>
              <a:rPr lang="en-US" sz="3600">
                <a:latin typeface="Courier New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86342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4"/>
          <p:cNvSpPr txBox="1">
            <a:spLocks noChangeArrowheads="1"/>
          </p:cNvSpPr>
          <p:nvPr/>
        </p:nvSpPr>
        <p:spPr bwMode="auto">
          <a:xfrm>
            <a:off x="539750" y="1268413"/>
            <a:ext cx="8135938" cy="39624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>
                <a:latin typeface="Courier New" charset="0"/>
              </a:rPr>
              <a:t>template &lt;typename 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latin typeface="Courier New" charset="0"/>
              </a:rPr>
              <a:t>&gt;</a:t>
            </a:r>
          </a:p>
          <a:p>
            <a:pPr algn="l"/>
            <a:r>
              <a:rPr lang="fr-FR" sz="3600">
                <a:latin typeface="Courier New" charset="0"/>
              </a:rPr>
              <a:t>void 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swap(</a:t>
            </a:r>
            <a:r>
              <a:rPr lang="fr-FR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 &amp;</a:t>
            </a:r>
            <a:r>
              <a:rPr lang="fr-FR" sz="3600">
                <a:latin typeface="Courier New" charset="0"/>
              </a:rPr>
              <a:t> str)</a:t>
            </a:r>
          </a:p>
          <a:p>
            <a:pPr algn="l"/>
            <a:r>
              <a:rPr lang="en-US" sz="3600">
                <a:latin typeface="Courier New" charset="0"/>
              </a:rPr>
              <a:t>{</a:t>
            </a:r>
          </a:p>
          <a:p>
            <a:pPr algn="l"/>
            <a:r>
              <a: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charset="0"/>
              </a:rPr>
              <a:t>	</a:t>
            </a:r>
            <a:r>
              <a:rPr 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Value(T)</a:t>
            </a:r>
            <a:r>
              <a:rPr lang="en-US" sz="3600">
                <a:solidFill>
                  <a:schemeClr val="tx1"/>
                </a:solidFill>
                <a:latin typeface="Courier New" charset="0"/>
              </a:rPr>
              <a:t> help</a:t>
            </a:r>
            <a:r>
              <a:rPr lang="en-US" sz="3600">
                <a:latin typeface="Courier New" charset="0"/>
              </a:rPr>
              <a:t> = str[1];</a:t>
            </a:r>
          </a:p>
          <a:p>
            <a:pPr algn="l"/>
            <a:r>
              <a:rPr lang="en-US" sz="3600">
                <a:latin typeface="Courier New" charset="0"/>
              </a:rPr>
              <a:t>	str[1] = str[0];</a:t>
            </a:r>
          </a:p>
          <a:p>
            <a:pPr algn="l"/>
            <a:r>
              <a:rPr lang="en-US" sz="3600">
                <a:latin typeface="Courier New" charset="0"/>
              </a:rPr>
              <a:t>	str[0] = help;</a:t>
            </a:r>
          </a:p>
          <a:p>
            <a:pPr algn="l"/>
            <a:r>
              <a:rPr lang="en-US" sz="3600">
                <a:latin typeface="Courier New" charset="0"/>
              </a:rPr>
              <a:t>}</a:t>
            </a:r>
          </a:p>
        </p:txBody>
      </p:sp>
      <p:sp>
        <p:nvSpPr>
          <p:cNvPr id="70659" name="Line 3"/>
          <p:cNvSpPr>
            <a:spLocks noChangeShapeType="1"/>
          </p:cNvSpPr>
          <p:nvPr/>
        </p:nvSpPr>
        <p:spPr bwMode="auto">
          <a:xfrm>
            <a:off x="1404938" y="3500438"/>
            <a:ext cx="20875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697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Text Box 4"/>
          <p:cNvSpPr txBox="1">
            <a:spLocks noChangeArrowheads="1"/>
          </p:cNvSpPr>
          <p:nvPr/>
        </p:nvSpPr>
        <p:spPr bwMode="auto">
          <a:xfrm>
            <a:off x="107950" y="1411288"/>
            <a:ext cx="8928100" cy="39624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>
                <a:latin typeface="Courier New" charset="0"/>
              </a:rPr>
              <a:t>template &lt;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typename T&gt;</a:t>
            </a:r>
          </a:p>
          <a:p>
            <a:pPr algn="l"/>
            <a:r>
              <a:rPr lang="fr-FR" sz="3600">
                <a:solidFill>
                  <a:schemeClr val="tx1"/>
                </a:solidFill>
                <a:latin typeface="Courier New" charset="0"/>
              </a:rPr>
              <a:t>void swap(T &amp; str</a:t>
            </a:r>
            <a:r>
              <a:rPr lang="fr-FR" sz="3600">
                <a:latin typeface="Courier New" charset="0"/>
              </a:rPr>
              <a:t>)</a:t>
            </a:r>
          </a:p>
          <a:p>
            <a:pPr algn="l"/>
            <a:r>
              <a:rPr lang="en-US" sz="3600">
                <a:latin typeface="Courier New" charset="0"/>
              </a:rPr>
              <a:t>{</a:t>
            </a:r>
          </a:p>
          <a:p>
            <a:pPr algn="l"/>
            <a:r>
              <a: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charset="0"/>
              </a:rPr>
              <a:t>	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Value&lt;T&gt;::Type</a:t>
            </a:r>
            <a:r>
              <a:rPr lang="en-US" sz="3600">
                <a:solidFill>
                  <a:schemeClr val="tx1"/>
                </a:solidFill>
                <a:latin typeface="Courier New" charset="0"/>
              </a:rPr>
              <a:t> help</a:t>
            </a:r>
            <a:r>
              <a:rPr lang="en-US" sz="3600">
                <a:latin typeface="Courier New" charset="0"/>
              </a:rPr>
              <a:t> = str[1];</a:t>
            </a:r>
          </a:p>
          <a:p>
            <a:pPr algn="l"/>
            <a:r>
              <a:rPr lang="en-US" sz="3600">
                <a:latin typeface="Courier New" charset="0"/>
              </a:rPr>
              <a:t>	str[1] = str[0];</a:t>
            </a:r>
          </a:p>
          <a:p>
            <a:pPr algn="l"/>
            <a:r>
              <a:rPr lang="en-US" sz="3600">
                <a:latin typeface="Courier New" charset="0"/>
              </a:rPr>
              <a:t>	str[0] = help;</a:t>
            </a:r>
          </a:p>
          <a:p>
            <a:pPr algn="l"/>
            <a:r>
              <a:rPr lang="en-US" sz="3600">
                <a:latin typeface="Courier New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44779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527050" y="2857500"/>
            <a:ext cx="8077200" cy="2803525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/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template &lt;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typename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</a:t>
            </a:r>
            <a:r>
              <a:rPr 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&gt;</a:t>
            </a:r>
          </a:p>
          <a:p>
            <a:pPr marL="342900" indent="-342900" algn="l" eaLnBrk="1" hangingPunct="1"/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struct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</a:t>
            </a:r>
            <a:r>
              <a:rPr 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</a:p>
          <a:p>
            <a:pPr marL="342900" indent="-342900" algn="l" eaLnBrk="1" hangingPunct="1"/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/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		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typedef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</a:t>
            </a:r>
            <a:r>
              <a:rPr 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Type;</a:t>
            </a:r>
          </a:p>
          <a:p>
            <a:pPr marL="342900" indent="-342900" algn="l" eaLnBrk="1" hangingPunct="1"/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303213" y="1341438"/>
            <a:ext cx="82296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sz="4000" b="0" dirty="0" err="1">
                <a:solidFill>
                  <a:schemeClr val="tx1"/>
                </a:solidFill>
              </a:rPr>
              <a:t>Metafunction</a:t>
            </a:r>
            <a:endParaRPr lang="en-US" sz="4000" dirty="0">
              <a:solidFill>
                <a:schemeClr val="tx1"/>
              </a:solidFill>
              <a:latin typeface="Courier New" charset="0"/>
            </a:endParaRPr>
          </a:p>
          <a:p>
            <a:pPr marL="342900" indent="-342900" algn="ctr" eaLnBrk="1" hangingPunct="1">
              <a:spcBef>
                <a:spcPct val="20000"/>
              </a:spcBef>
            </a:pPr>
            <a:endParaRPr lang="en-US" b="0" dirty="0">
              <a:solidFill>
                <a:schemeClr val="tx1"/>
              </a:solidFill>
              <a:latin typeface="Arial" charset="0"/>
            </a:endParaRPr>
          </a:p>
          <a:p>
            <a:pPr marL="342900" indent="-342900" algn="ctr" eaLnBrk="1" hangingPunct="1">
              <a:spcBef>
                <a:spcPct val="20000"/>
              </a:spcBef>
            </a:pPr>
            <a:endParaRPr lang="en-US" b="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40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539750" y="3429000"/>
            <a:ext cx="8077200" cy="2803525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template &lt;typename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struct Value&lt;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String&lt;T&gt;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		typedef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Type;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539750" y="2781300"/>
            <a:ext cx="8077200" cy="2803525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/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template &lt;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typename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</a:t>
            </a:r>
            <a:r>
              <a:rPr 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&gt;</a:t>
            </a:r>
          </a:p>
          <a:p>
            <a:pPr marL="342900" indent="-342900" algn="l" eaLnBrk="1" hangingPunct="1"/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struct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</a:t>
            </a:r>
            <a:r>
              <a:rPr 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</a:p>
          <a:p>
            <a:pPr marL="342900" indent="-342900" algn="l" eaLnBrk="1" hangingPunct="1"/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/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		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typedef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</a:t>
            </a:r>
            <a:r>
              <a:rPr 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Type;</a:t>
            </a:r>
          </a:p>
          <a:p>
            <a:pPr marL="342900" indent="-342900" algn="l" eaLnBrk="1" hangingPunct="1"/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52288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6 L -0.00069 -0.3409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animBg="1"/>
      <p:bldP spid="737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36" y="825191"/>
            <a:ext cx="7944702" cy="57394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468351" y="4906537"/>
            <a:ext cx="2442117" cy="1658144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57" y="979362"/>
            <a:ext cx="7260771" cy="525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34477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539750" y="3429000"/>
            <a:ext cx="8077200" cy="2803525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template &lt;typename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struct Value&lt;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String&lt;T&gt;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		typedef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Type;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539750" y="404813"/>
            <a:ext cx="8077200" cy="2803525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template &lt;typename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struct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		typedef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Type;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539750" y="3429000"/>
            <a:ext cx="8077200" cy="2803525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template &lt; 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struct Value&lt;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char *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		typedef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char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Type;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531477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-0.00069 -0.4458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22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nimBg="1"/>
      <p:bldP spid="77827" grpId="0" animBg="1"/>
      <p:bldP spid="7782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539750" y="3429000"/>
            <a:ext cx="8077200" cy="2803525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template &lt; 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struct Value&lt;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char *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		typedef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char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Type;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539750" y="404813"/>
            <a:ext cx="8077200" cy="2803525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template &lt;typename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struct Value&lt;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String&lt;T&gt;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		typedef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T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Type;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539750" y="3429000"/>
            <a:ext cx="8077200" cy="2803525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template &lt; t_size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N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struct Value&lt;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char [N]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&gt;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		typedef </a:t>
            </a:r>
            <a:r>
              <a:rPr 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char</a:t>
            </a:r>
            <a:r>
              <a:rPr lang="en-US" sz="3600" b="1">
                <a:solidFill>
                  <a:schemeClr val="tx1"/>
                </a:solidFill>
                <a:latin typeface="Courier New" charset="0"/>
              </a:rPr>
              <a:t> Type;</a:t>
            </a:r>
          </a:p>
          <a:p>
            <a:pPr marL="342900" indent="-342900" algn="l" eaLnBrk="1" hangingPunct="1"/>
            <a:r>
              <a:rPr lang="en-US" sz="3600" b="1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2972072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-0.00069 -0.4458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22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nimBg="1"/>
      <p:bldP spid="78851" grpId="0" animBg="1"/>
      <p:bldP spid="7885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4"/>
          <p:cNvSpPr txBox="1">
            <a:spLocks noChangeArrowheads="1"/>
          </p:cNvSpPr>
          <p:nvPr/>
        </p:nvSpPr>
        <p:spPr bwMode="auto">
          <a:xfrm>
            <a:off x="107950" y="1411288"/>
            <a:ext cx="8928100" cy="39624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>
                <a:latin typeface="Courier New" charset="0"/>
              </a:rPr>
              <a:t>template &lt;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typename T&gt;</a:t>
            </a:r>
          </a:p>
          <a:p>
            <a:pPr algn="l"/>
            <a:r>
              <a:rPr lang="fr-FR" sz="3600">
                <a:solidFill>
                  <a:schemeClr val="tx1"/>
                </a:solidFill>
                <a:latin typeface="Courier New" charset="0"/>
              </a:rPr>
              <a:t>void swap(T &amp; str</a:t>
            </a:r>
            <a:r>
              <a:rPr lang="fr-FR" sz="3600">
                <a:latin typeface="Courier New" charset="0"/>
              </a:rPr>
              <a:t>)</a:t>
            </a:r>
          </a:p>
          <a:p>
            <a:pPr algn="l"/>
            <a:r>
              <a:rPr lang="en-US" sz="3600">
                <a:latin typeface="Courier New" charset="0"/>
              </a:rPr>
              <a:t>{</a:t>
            </a:r>
          </a:p>
          <a:p>
            <a:pPr algn="l"/>
            <a:r>
              <a: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charset="0"/>
              </a:rPr>
              <a:t>	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Value&lt;T&gt;::Type</a:t>
            </a:r>
            <a:r>
              <a:rPr lang="en-US" sz="3600">
                <a:solidFill>
                  <a:schemeClr val="tx1"/>
                </a:solidFill>
                <a:latin typeface="Courier New" charset="0"/>
              </a:rPr>
              <a:t> help</a:t>
            </a:r>
            <a:r>
              <a:rPr lang="en-US" sz="3600">
                <a:latin typeface="Courier New" charset="0"/>
              </a:rPr>
              <a:t> = str[1];</a:t>
            </a:r>
          </a:p>
          <a:p>
            <a:pPr algn="l"/>
            <a:r>
              <a:rPr lang="en-US" sz="3600">
                <a:latin typeface="Courier New" charset="0"/>
              </a:rPr>
              <a:t>	str[1] = str[0];</a:t>
            </a:r>
          </a:p>
          <a:p>
            <a:pPr algn="l"/>
            <a:r>
              <a:rPr lang="en-US" sz="3600">
                <a:latin typeface="Courier New" charset="0"/>
              </a:rPr>
              <a:t>	str[0] = help;</a:t>
            </a:r>
          </a:p>
          <a:p>
            <a:pPr algn="l"/>
            <a:r>
              <a:rPr lang="en-US" sz="3600">
                <a:latin typeface="Courier New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09645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4"/>
          <p:cNvSpPr txBox="1">
            <a:spLocks noChangeArrowheads="1"/>
          </p:cNvSpPr>
          <p:nvPr/>
        </p:nvSpPr>
        <p:spPr bwMode="auto">
          <a:xfrm>
            <a:off x="107950" y="1411288"/>
            <a:ext cx="8928100" cy="39624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>
                <a:latin typeface="Courier New" charset="0"/>
              </a:rPr>
              <a:t>template &lt;</a:t>
            </a:r>
            <a:r>
              <a:rPr lang="fr-FR" sz="3600">
                <a:solidFill>
                  <a:schemeClr val="tx1"/>
                </a:solidFill>
                <a:latin typeface="Courier New" charset="0"/>
              </a:rPr>
              <a:t>typename T&gt;</a:t>
            </a:r>
          </a:p>
          <a:p>
            <a:pPr algn="l"/>
            <a:r>
              <a:rPr lang="fr-FR" sz="3600">
                <a:solidFill>
                  <a:schemeClr val="tx1"/>
                </a:solidFill>
                <a:latin typeface="Courier New" charset="0"/>
              </a:rPr>
              <a:t>void swap(T &amp; str</a:t>
            </a:r>
            <a:r>
              <a:rPr lang="fr-FR" sz="3600">
                <a:latin typeface="Courier New" charset="0"/>
              </a:rPr>
              <a:t>)</a:t>
            </a:r>
          </a:p>
          <a:p>
            <a:pPr algn="l"/>
            <a:r>
              <a:rPr lang="en-US" sz="3600">
                <a:latin typeface="Courier New" charset="0"/>
              </a:rPr>
              <a:t>{</a:t>
            </a:r>
          </a:p>
          <a:p>
            <a:pPr algn="l"/>
            <a:r>
              <a: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charset="0"/>
              </a:rPr>
              <a:t>	</a:t>
            </a:r>
            <a:r>
              <a:rPr lang="en-US" sz="3600">
                <a:solidFill>
                  <a:schemeClr val="tx1"/>
                </a:solidFill>
                <a:latin typeface="Courier New" charset="0"/>
              </a:rPr>
              <a:t>Value&lt;T&gt;::Type help</a:t>
            </a:r>
            <a:r>
              <a:rPr lang="en-US" sz="3600">
                <a:latin typeface="Courier New" charset="0"/>
              </a:rPr>
              <a:t> = str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[</a:t>
            </a:r>
            <a:r>
              <a:rPr lang="en-US" sz="3600">
                <a:latin typeface="Courier New" charset="0"/>
              </a:rPr>
              <a:t>1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]</a:t>
            </a:r>
            <a:r>
              <a:rPr lang="en-US" sz="3600">
                <a:latin typeface="Courier New" charset="0"/>
              </a:rPr>
              <a:t>;</a:t>
            </a:r>
          </a:p>
          <a:p>
            <a:pPr algn="l"/>
            <a:r>
              <a:rPr lang="en-US" sz="3600">
                <a:latin typeface="Courier New" charset="0"/>
              </a:rPr>
              <a:t>	str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[</a:t>
            </a:r>
            <a:r>
              <a:rPr lang="en-US" sz="3600">
                <a:latin typeface="Courier New" charset="0"/>
              </a:rPr>
              <a:t>1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]</a:t>
            </a:r>
            <a:r>
              <a:rPr lang="en-US" sz="3600">
                <a:latin typeface="Courier New" charset="0"/>
              </a:rPr>
              <a:t> = str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[</a:t>
            </a:r>
            <a:r>
              <a:rPr lang="en-US" sz="3600">
                <a:latin typeface="Courier New" charset="0"/>
              </a:rPr>
              <a:t>0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]</a:t>
            </a:r>
            <a:r>
              <a:rPr lang="en-US" sz="3600">
                <a:latin typeface="Courier New" charset="0"/>
              </a:rPr>
              <a:t>;</a:t>
            </a:r>
          </a:p>
          <a:p>
            <a:pPr algn="l"/>
            <a:r>
              <a:rPr lang="en-US" sz="3600">
                <a:latin typeface="Courier New" charset="0"/>
              </a:rPr>
              <a:t>	str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[</a:t>
            </a:r>
            <a:r>
              <a:rPr lang="en-US" sz="3600">
                <a:latin typeface="Courier New" charset="0"/>
              </a:rPr>
              <a:t>0</a:t>
            </a:r>
            <a:r>
              <a:rPr 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]</a:t>
            </a:r>
            <a:r>
              <a:rPr lang="en-US" sz="3600">
                <a:latin typeface="Courier New" charset="0"/>
              </a:rPr>
              <a:t> = help;</a:t>
            </a:r>
          </a:p>
          <a:p>
            <a:pPr algn="l"/>
            <a:r>
              <a:rPr lang="en-US" sz="3600">
                <a:latin typeface="Courier New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328690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4"/>
          <p:cNvSpPr txBox="1">
            <a:spLocks noChangeArrowheads="1"/>
          </p:cNvSpPr>
          <p:nvPr/>
        </p:nvSpPr>
        <p:spPr bwMode="auto">
          <a:xfrm>
            <a:off x="107950" y="1411288"/>
            <a:ext cx="8928100" cy="4524316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template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 &lt;</a:t>
            </a:r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typename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 </a:t>
            </a:r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T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&gt;</a:t>
            </a:r>
          </a:p>
          <a:p>
            <a:pPr algn="l"/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void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 swap(</a:t>
            </a:r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T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 &amp; </a:t>
            </a:r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str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)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	Value&lt;T&gt;::Type help </a:t>
            </a:r>
            <a:r>
              <a:rPr lang="en-US" sz="3600" dirty="0" smtClean="0">
                <a:solidFill>
                  <a:schemeClr val="tx1"/>
                </a:solidFill>
                <a:latin typeface="Courier New" charset="0"/>
              </a:rPr>
              <a:t>=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					 </a:t>
            </a:r>
            <a:r>
              <a:rPr lang="en-US" sz="3600" dirty="0" smtClean="0">
                <a:solidFill>
                  <a:schemeClr val="tx1"/>
                </a:solidFill>
                <a:latin typeface="Courier New" charset="0"/>
              </a:rPr>
              <a:t>	</a:t>
            </a:r>
            <a:r>
              <a:rPr lang="en-US" sz="36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(str,1);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	</a:t>
            </a:r>
            <a:r>
              <a:rPr lang="en-US" sz="36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(str,1) = </a:t>
            </a:r>
            <a:r>
              <a:rPr lang="en-US" sz="36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(str,0);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	</a:t>
            </a:r>
            <a:r>
              <a:rPr lang="en-US" sz="36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(str,0) = help;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54644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539750" y="2565400"/>
            <a:ext cx="8077200" cy="3455988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>
              <a:tabLst>
                <a:tab pos="719138" algn="l"/>
                <a:tab pos="4749800" algn="l"/>
              </a:tabLst>
            </a:pP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template &lt;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typename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T&gt;</a:t>
            </a:r>
          </a:p>
          <a:p>
            <a:pPr marL="342900" indent="-342900" algn="l" eaLnBrk="1" hangingPunct="1">
              <a:tabLst>
                <a:tab pos="719138" algn="l"/>
                <a:tab pos="4749800" algn="l"/>
              </a:tabLst>
            </a:pP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Value&lt;T&gt; &amp; </a:t>
            </a:r>
            <a:r>
              <a:rPr 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(	T &amp; 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str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,</a:t>
            </a:r>
          </a:p>
          <a:p>
            <a:pPr marL="342900" indent="-342900" algn="l" eaLnBrk="1" hangingPunct="1">
              <a:tabLst>
                <a:tab pos="719138" algn="l"/>
                <a:tab pos="4749800" algn="l"/>
              </a:tabLst>
            </a:pP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			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int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i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)</a:t>
            </a:r>
            <a:endParaRPr lang="en-US" sz="3600" b="1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urier New" charset="0"/>
            </a:endParaRPr>
          </a:p>
          <a:p>
            <a:pPr marL="342900" indent="-342900" algn="l" eaLnBrk="1" hangingPunct="1">
              <a:tabLst>
                <a:tab pos="719138" algn="l"/>
                <a:tab pos="4749800" algn="l"/>
              </a:tabLst>
            </a:pP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marL="342900" indent="-342900" algn="l" eaLnBrk="1" hangingPunct="1">
              <a:tabLst>
                <a:tab pos="719138" algn="l"/>
                <a:tab pos="4749800" algn="l"/>
              </a:tabLst>
            </a:pP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		return 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str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[</a:t>
            </a:r>
            <a:r>
              <a:rPr lang="en-US" sz="3600" b="1" dirty="0" err="1">
                <a:solidFill>
                  <a:schemeClr val="tx1"/>
                </a:solidFill>
                <a:latin typeface="Courier New" charset="0"/>
              </a:rPr>
              <a:t>i</a:t>
            </a: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];</a:t>
            </a:r>
          </a:p>
          <a:p>
            <a:pPr marL="342900" indent="-342900" algn="l" eaLnBrk="1" hangingPunct="1">
              <a:tabLst>
                <a:tab pos="719138" algn="l"/>
                <a:tab pos="4749800" algn="l"/>
              </a:tabLst>
            </a:pPr>
            <a:r>
              <a:rPr lang="en-US" sz="3600" b="1" dirty="0">
                <a:solidFill>
                  <a:schemeClr val="tx1"/>
                </a:solidFill>
                <a:latin typeface="Courier New" charset="0"/>
              </a:rPr>
              <a:t>};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303213" y="1125538"/>
            <a:ext cx="82296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sz="4000" b="0" dirty="0">
                <a:solidFill>
                  <a:schemeClr val="tx1"/>
                </a:solidFill>
                <a:latin typeface="Arial" charset="0"/>
              </a:rPr>
              <a:t>Shim Function</a:t>
            </a:r>
          </a:p>
          <a:p>
            <a:pPr marL="342900" indent="-342900" algn="ctr" eaLnBrk="1" hangingPunct="1">
              <a:spcBef>
                <a:spcPct val="20000"/>
              </a:spcBef>
            </a:pPr>
            <a:endParaRPr lang="en-US" b="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159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4"/>
          <p:cNvSpPr txBox="1">
            <a:spLocks noChangeArrowheads="1"/>
          </p:cNvSpPr>
          <p:nvPr/>
        </p:nvSpPr>
        <p:spPr bwMode="auto">
          <a:xfrm>
            <a:off x="98401" y="1525876"/>
            <a:ext cx="8928100" cy="4524316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2pPr>
            <a:lvl3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3pPr>
            <a:lvl4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4pPr>
            <a:lvl5pPr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  <a:defRPr sz="4400" b="1">
                <a:solidFill>
                  <a:schemeClr val="tx2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l"/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template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 &lt;</a:t>
            </a:r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typename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 </a:t>
            </a:r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T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&gt;</a:t>
            </a:r>
          </a:p>
          <a:p>
            <a:pPr algn="l"/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void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 swap(</a:t>
            </a:r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T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 &amp; </a:t>
            </a:r>
            <a:r>
              <a:rPr lang="fr-FR" sz="3600" dirty="0" err="1">
                <a:solidFill>
                  <a:schemeClr val="tx1"/>
                </a:solidFill>
                <a:latin typeface="Courier New" charset="0"/>
              </a:rPr>
              <a:t>str</a:t>
            </a:r>
            <a:r>
              <a:rPr lang="fr-FR" sz="3600" dirty="0">
                <a:solidFill>
                  <a:schemeClr val="tx1"/>
                </a:solidFill>
                <a:latin typeface="Courier New" charset="0"/>
              </a:rPr>
              <a:t>)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{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	</a:t>
            </a:r>
            <a:r>
              <a:rPr lang="en-US" sz="36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Value&lt;T&gt;::Type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 help </a:t>
            </a:r>
            <a:r>
              <a:rPr lang="en-US" sz="3600" dirty="0" smtClean="0">
                <a:solidFill>
                  <a:schemeClr val="tx1"/>
                </a:solidFill>
                <a:latin typeface="Courier New" charset="0"/>
              </a:rPr>
              <a:t>=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					</a:t>
            </a:r>
            <a:r>
              <a:rPr lang="en-US" sz="3600" dirty="0" smtClean="0">
                <a:solidFill>
                  <a:schemeClr val="tx1"/>
                </a:solidFill>
                <a:latin typeface="Courier New" charset="0"/>
              </a:rPr>
              <a:t>	</a:t>
            </a:r>
            <a:r>
              <a:rPr lang="en-US" sz="36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(str,1);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	</a:t>
            </a:r>
            <a:r>
              <a:rPr lang="en-US" sz="36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(str,1) = </a:t>
            </a:r>
            <a:r>
              <a:rPr lang="en-US" sz="36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(str,0);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	</a:t>
            </a:r>
            <a:r>
              <a:rPr lang="en-US" sz="36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charset="0"/>
              </a:rPr>
              <a:t>value</a:t>
            </a:r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(str,0) = help;</a:t>
            </a:r>
          </a:p>
          <a:p>
            <a:pPr algn="l"/>
            <a:r>
              <a:rPr lang="en-US" sz="3600" dirty="0">
                <a:solidFill>
                  <a:schemeClr val="tx1"/>
                </a:solidFill>
                <a:latin typeface="Courier New" charset="0"/>
              </a:rPr>
              <a:t>}</a:t>
            </a:r>
          </a:p>
        </p:txBody>
      </p:sp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395288" y="620713"/>
            <a:ext cx="82296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sz="4000" b="0" dirty="0">
                <a:solidFill>
                  <a:schemeClr val="tx1"/>
                </a:solidFill>
              </a:rPr>
              <a:t>Generic  Algorithm</a:t>
            </a:r>
            <a:endParaRPr lang="en-US" sz="4000" dirty="0">
              <a:solidFill>
                <a:schemeClr val="tx1"/>
              </a:solidFill>
              <a:latin typeface="Courier New" charset="0"/>
            </a:endParaRPr>
          </a:p>
          <a:p>
            <a:pPr marL="342900" indent="-342900" algn="ctr" eaLnBrk="1" hangingPunct="1">
              <a:spcBef>
                <a:spcPct val="20000"/>
              </a:spcBef>
            </a:pPr>
            <a:endParaRPr lang="en-US" b="0" dirty="0">
              <a:solidFill>
                <a:schemeClr val="tx1"/>
              </a:solidFill>
              <a:latin typeface="Arial" charset="0"/>
            </a:endParaRPr>
          </a:p>
          <a:p>
            <a:pPr marL="342900" indent="-342900" algn="ctr" eaLnBrk="1" hangingPunct="1">
              <a:spcBef>
                <a:spcPct val="20000"/>
              </a:spcBef>
            </a:pPr>
            <a:endParaRPr lang="en-US" b="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7778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6" name="Rectangle 2"/>
          <p:cNvSpPr>
            <a:spLocks noChangeArrowheads="1"/>
          </p:cNvSpPr>
          <p:nvPr/>
        </p:nvSpPr>
        <p:spPr bwMode="auto">
          <a:xfrm>
            <a:off x="4787900" y="1052514"/>
            <a:ext cx="2095066" cy="371062"/>
          </a:xfrm>
          <a:prstGeom prst="rect">
            <a:avLst/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641028" name="Rectangle 4"/>
          <p:cNvSpPr>
            <a:spLocks noChangeArrowheads="1"/>
          </p:cNvSpPr>
          <p:nvPr/>
        </p:nvSpPr>
        <p:spPr bwMode="auto">
          <a:xfrm>
            <a:off x="224108" y="1464542"/>
            <a:ext cx="7130013" cy="399421"/>
          </a:xfrm>
          <a:prstGeom prst="rect">
            <a:avLst/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641029" name="Rectangle 5"/>
          <p:cNvSpPr>
            <a:spLocks noChangeArrowheads="1"/>
          </p:cNvSpPr>
          <p:nvPr/>
        </p:nvSpPr>
        <p:spPr bwMode="auto">
          <a:xfrm>
            <a:off x="2324595" y="3569854"/>
            <a:ext cx="3339513" cy="399422"/>
          </a:xfrm>
          <a:prstGeom prst="rect">
            <a:avLst/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641030" name="Rectangle 6"/>
          <p:cNvSpPr>
            <a:spLocks noChangeArrowheads="1"/>
          </p:cNvSpPr>
          <p:nvPr/>
        </p:nvSpPr>
        <p:spPr bwMode="auto">
          <a:xfrm>
            <a:off x="951325" y="1904929"/>
            <a:ext cx="3944593" cy="399420"/>
          </a:xfrm>
          <a:prstGeom prst="rect">
            <a:avLst/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641031" name="Rectangle 7"/>
          <p:cNvSpPr>
            <a:spLocks noChangeArrowheads="1"/>
          </p:cNvSpPr>
          <p:nvPr/>
        </p:nvSpPr>
        <p:spPr bwMode="auto">
          <a:xfrm>
            <a:off x="3229781" y="3103191"/>
            <a:ext cx="3960459" cy="409662"/>
          </a:xfrm>
          <a:prstGeom prst="rect">
            <a:avLst/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641033" name="Rectangle 9"/>
          <p:cNvSpPr>
            <a:spLocks noChangeArrowheads="1"/>
          </p:cNvSpPr>
          <p:nvPr/>
        </p:nvSpPr>
        <p:spPr bwMode="auto">
          <a:xfrm>
            <a:off x="202139" y="5211468"/>
            <a:ext cx="3944594" cy="450628"/>
          </a:xfrm>
          <a:prstGeom prst="rect">
            <a:avLst/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641035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253212" y="980825"/>
            <a:ext cx="7918450" cy="4968875"/>
          </a:xfrm>
        </p:spPr>
        <p:txBody>
          <a:bodyPr/>
          <a:lstStyle/>
          <a:p>
            <a:pPr>
              <a:spcAft>
                <a:spcPct val="70000"/>
              </a:spcAft>
            </a:pPr>
            <a:r>
              <a:rPr lang="en-US" sz="2800" dirty="0" err="1">
                <a:latin typeface="Verdana" charset="0"/>
              </a:rPr>
              <a:t>SeqAn</a:t>
            </a:r>
            <a:r>
              <a:rPr lang="en-US" sz="2800" dirty="0">
                <a:latin typeface="Verdana" charset="0"/>
              </a:rPr>
              <a:t> is an open source C++ library of efficient algorithms and data structures for the analysis of sequences with the focus on biological data.</a:t>
            </a:r>
          </a:p>
          <a:p>
            <a:pPr>
              <a:spcAft>
                <a:spcPct val="70000"/>
              </a:spcAft>
            </a:pPr>
            <a:r>
              <a:rPr lang="en-US" sz="2800" dirty="0" err="1">
                <a:latin typeface="Verdana" charset="0"/>
              </a:rPr>
              <a:t>SeqAn</a:t>
            </a:r>
            <a:r>
              <a:rPr lang="en-US" sz="2800" dirty="0">
                <a:latin typeface="Verdana" charset="0"/>
              </a:rPr>
              <a:t> applies a unique generic design that guarantees high performance, generality, extensibility, and integration with other libraries.</a:t>
            </a:r>
          </a:p>
          <a:p>
            <a:pPr>
              <a:spcAft>
                <a:spcPct val="70000"/>
              </a:spcAft>
            </a:pPr>
            <a:r>
              <a:rPr lang="en-US" sz="2800" dirty="0" err="1">
                <a:latin typeface="Verdana" charset="0"/>
              </a:rPr>
              <a:t>SeqAn</a:t>
            </a:r>
            <a:r>
              <a:rPr lang="en-US" sz="2800" dirty="0">
                <a:latin typeface="Verdana" charset="0"/>
              </a:rPr>
              <a:t> is easy to use, and it simplifies the development of new software tools with a minimal loss of performance.</a:t>
            </a:r>
          </a:p>
        </p:txBody>
      </p:sp>
      <p:sp>
        <p:nvSpPr>
          <p:cNvPr id="64103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SeqAn</a:t>
            </a:r>
            <a:r>
              <a:rPr lang="en-US" dirty="0" smtClean="0"/>
              <a:t> </a:t>
            </a:r>
            <a:r>
              <a:rPr lang="en-US" dirty="0"/>
              <a:t>in a nutshell</a:t>
            </a:r>
          </a:p>
        </p:txBody>
      </p:sp>
    </p:spTree>
    <p:extLst>
      <p:ext uri="{BB962C8B-B14F-4D97-AF65-F5344CB8AC3E}">
        <p14:creationId xmlns:p14="http://schemas.microsoft.com/office/powerpoint/2010/main" val="2582661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1026" grpId="0" animBg="1"/>
      <p:bldP spid="641026" grpId="1" animBg="1"/>
      <p:bldP spid="641028" grpId="0" animBg="1"/>
      <p:bldP spid="641028" grpId="1" animBg="1"/>
      <p:bldP spid="641029" grpId="0" animBg="1"/>
      <p:bldP spid="641029" grpId="1" animBg="1"/>
      <p:bldP spid="641030" grpId="0" animBg="1"/>
      <p:bldP spid="641030" grpId="1" animBg="1"/>
      <p:bldP spid="641031" grpId="0" animBg="1"/>
      <p:bldP spid="641031" grpId="1" animBg="1"/>
      <p:bldP spid="64103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603102" y="3046838"/>
            <a:ext cx="7780791" cy="847228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err="1" smtClean="0">
                <a:solidFill>
                  <a:srgbClr val="FFFFFF"/>
                </a:solidFill>
                <a:latin typeface="Arial"/>
              </a:rPr>
              <a:t>SeqAn</a:t>
            </a:r>
            <a:r>
              <a:rPr lang="en-US" sz="400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4000" dirty="0" smtClean="0">
                <a:solidFill>
                  <a:srgbClr val="FFFFFF"/>
                </a:solidFill>
                <a:latin typeface="Arial"/>
              </a:rPr>
              <a:t> SDK</a:t>
            </a:r>
          </a:p>
          <a:p>
            <a:pPr eaLnBrk="0" hangingPunct="0"/>
            <a:endParaRPr lang="en-US" sz="2800" dirty="0" smtClean="0">
              <a:solidFill>
                <a:srgbClr val="333333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643808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5381" y="209352"/>
            <a:ext cx="6585857" cy="428625"/>
          </a:xfrm>
        </p:spPr>
        <p:txBody>
          <a:bodyPr/>
          <a:lstStyle/>
          <a:p>
            <a:r>
              <a:rPr lang="de-DE" dirty="0" err="1" smtClean="0"/>
              <a:t>SeqAn</a:t>
            </a:r>
            <a:r>
              <a:rPr lang="de-DE" dirty="0" smtClean="0"/>
              <a:t> SDK Components - </a:t>
            </a:r>
            <a:r>
              <a:rPr lang="de-DE" dirty="0" err="1" smtClean="0"/>
              <a:t>Tutorials</a:t>
            </a:r>
            <a:endParaRPr lang="de-D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477" y="734236"/>
            <a:ext cx="6551657" cy="5539564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el 1"/>
          <p:cNvSpPr txBox="1">
            <a:spLocks/>
          </p:cNvSpPr>
          <p:nvPr/>
        </p:nvSpPr>
        <p:spPr bwMode="auto">
          <a:xfrm>
            <a:off x="1314377" y="6378575"/>
            <a:ext cx="6585857" cy="428625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66"/>
                </a:solidFill>
                <a:latin typeface="Arial" charset="0"/>
              </a:defRPr>
            </a:lvl9pPr>
          </a:lstStyle>
          <a:p>
            <a:pPr algn="ctr"/>
            <a:r>
              <a:rPr lang="de-DE" sz="3200" b="0" dirty="0" smtClean="0"/>
              <a:t>http://</a:t>
            </a:r>
            <a:r>
              <a:rPr lang="de-DE" sz="3200" b="0" dirty="0" err="1" smtClean="0"/>
              <a:t>seqan.readthedocs.org</a:t>
            </a:r>
            <a:endParaRPr lang="de-DE" sz="3200" b="0" dirty="0"/>
          </a:p>
        </p:txBody>
      </p:sp>
    </p:spTree>
    <p:extLst>
      <p:ext uri="{BB962C8B-B14F-4D97-AF65-F5344CB8AC3E}">
        <p14:creationId xmlns:p14="http://schemas.microsoft.com/office/powerpoint/2010/main" val="640983842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The CIBI</a:t>
            </a:r>
            <a:endParaRPr lang="de-D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051" y="4660259"/>
            <a:ext cx="5080000" cy="1320800"/>
          </a:xfrm>
          <a:prstGeom prst="rect">
            <a:avLst/>
          </a:prstGeom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622" y="950247"/>
            <a:ext cx="3679585" cy="235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899083"/>
            <a:ext cx="3172177" cy="2305605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 bwMode="auto">
          <a:xfrm rot="3386070">
            <a:off x="1738859" y="3654817"/>
            <a:ext cx="1072445" cy="55531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ight Arrow 9"/>
          <p:cNvSpPr/>
          <p:nvPr/>
        </p:nvSpPr>
        <p:spPr bwMode="auto">
          <a:xfrm rot="7126628">
            <a:off x="6214828" y="3631494"/>
            <a:ext cx="1072445" cy="55531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984975" y="836959"/>
            <a:ext cx="5134282" cy="3823300"/>
            <a:chOff x="1984975" y="836959"/>
            <a:chExt cx="5134282" cy="3823300"/>
          </a:xfrm>
        </p:grpSpPr>
        <p:sp>
          <p:nvSpPr>
            <p:cNvPr id="3" name="TextBox 2"/>
            <p:cNvSpPr txBox="1"/>
            <p:nvPr/>
          </p:nvSpPr>
          <p:spPr>
            <a:xfrm>
              <a:off x="1984975" y="836959"/>
              <a:ext cx="1796802" cy="10156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SDK</a:t>
              </a:r>
            </a:p>
            <a:p>
              <a:pPr algn="ctr"/>
              <a:r>
                <a:rPr lang="en-US" sz="2000" dirty="0" smtClean="0"/>
                <a:t>Proteomics &amp; Metabolomics</a:t>
              </a:r>
              <a:endParaRPr 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55029" y="836959"/>
              <a:ext cx="2264228" cy="10156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SDK</a:t>
              </a:r>
            </a:p>
            <a:p>
              <a:pPr algn="ctr"/>
              <a:r>
                <a:rPr lang="en-US" sz="2000" dirty="0" smtClean="0"/>
                <a:t>Sequences (NGS, Proteins, RNA)</a:t>
              </a:r>
              <a:endParaRPr lang="en-US" sz="2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94114" y="3644596"/>
              <a:ext cx="2264228" cy="10156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Integration platform &amp; data mining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7701069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5381" y="298252"/>
            <a:ext cx="6585857" cy="428625"/>
          </a:xfrm>
        </p:spPr>
        <p:txBody>
          <a:bodyPr/>
          <a:lstStyle/>
          <a:p>
            <a:r>
              <a:rPr lang="de-DE" dirty="0" err="1" smtClean="0"/>
              <a:t>SeqAn</a:t>
            </a:r>
            <a:r>
              <a:rPr lang="de-DE" dirty="0" smtClean="0"/>
              <a:t> SDK Components – Reference Manual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1617"/>
            <a:ext cx="9144000" cy="590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32795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SeqAn</a:t>
            </a:r>
            <a:r>
              <a:rPr lang="de-DE" dirty="0" smtClean="0"/>
              <a:t> SDK Components</a:t>
            </a:r>
            <a:endParaRPr lang="de-DE" dirty="0"/>
          </a:p>
        </p:txBody>
      </p:sp>
      <p:grpSp>
        <p:nvGrpSpPr>
          <p:cNvPr id="16" name="Group 15"/>
          <p:cNvGrpSpPr/>
          <p:nvPr/>
        </p:nvGrpSpPr>
        <p:grpSpPr>
          <a:xfrm>
            <a:off x="774267" y="931147"/>
            <a:ext cx="7551427" cy="5703472"/>
            <a:chOff x="2338787" y="581419"/>
            <a:chExt cx="7551427" cy="5703472"/>
          </a:xfrm>
        </p:grpSpPr>
        <p:pic>
          <p:nvPicPr>
            <p:cNvPr id="11" name="Picture 10" descr="CDash - SeqAn - Google Chrome_025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787" y="581419"/>
              <a:ext cx="7551427" cy="4896420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3943309" y="5638560"/>
              <a:ext cx="3987991" cy="646331"/>
            </a:xfrm>
            <a:prstGeom prst="rect">
              <a:avLst/>
            </a:prstGeom>
            <a:solidFill>
              <a:srgbClr val="0080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rgbClr val="FFFFFF"/>
                  </a:solidFill>
                  <a:latin typeface="Arial"/>
                </a:rPr>
                <a:t>CDash</a:t>
              </a:r>
              <a:r>
                <a:rPr lang="en-US" dirty="0" smtClean="0">
                  <a:solidFill>
                    <a:srgbClr val="FFFFFF"/>
                  </a:solidFill>
                  <a:latin typeface="Arial"/>
                </a:rPr>
                <a:t>/</a:t>
              </a:r>
              <a:r>
                <a:rPr lang="en-US" dirty="0" err="1" smtClean="0">
                  <a:solidFill>
                    <a:srgbClr val="FFFFFF"/>
                  </a:solidFill>
                  <a:latin typeface="Arial"/>
                </a:rPr>
                <a:t>CTest</a:t>
              </a:r>
              <a:r>
                <a:rPr lang="en-US" dirty="0" smtClean="0">
                  <a:solidFill>
                    <a:srgbClr val="FFFFFF"/>
                  </a:solidFill>
                  <a:latin typeface="Arial"/>
                </a:rPr>
                <a:t> </a:t>
              </a:r>
              <a:r>
                <a:rPr lang="en-US" dirty="0">
                  <a:solidFill>
                    <a:srgbClr val="FFFFFF"/>
                  </a:solidFill>
                  <a:latin typeface="Arial"/>
                </a:rPr>
                <a:t>to automatically compile and test across </a:t>
              </a:r>
              <a:r>
                <a:rPr lang="en-US" dirty="0" smtClean="0">
                  <a:solidFill>
                    <a:srgbClr val="FFFFFF"/>
                  </a:solidFill>
                  <a:latin typeface="Arial"/>
                </a:rPr>
                <a:t>platforms</a:t>
              </a: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56871" y="1048714"/>
            <a:ext cx="7572237" cy="5246561"/>
            <a:chOff x="2773574" y="1030306"/>
            <a:chExt cx="7572237" cy="5246561"/>
          </a:xfrm>
        </p:grpSpPr>
        <p:pic>
          <p:nvPicPr>
            <p:cNvPr id="9" name="Picture 8" descr="My Dashboard | Review Board - Google Chrome_023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3574" y="1030306"/>
              <a:ext cx="7572237" cy="4749371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4688765" y="5907535"/>
              <a:ext cx="3987991" cy="369332"/>
            </a:xfrm>
            <a:prstGeom prst="rect">
              <a:avLst/>
            </a:prstGeom>
            <a:solidFill>
              <a:srgbClr val="0080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FFFFFF"/>
                  </a:solidFill>
                  <a:latin typeface="Arial"/>
                </a:rPr>
                <a:t>Review Board to ensure code quality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23577" y="1354112"/>
            <a:ext cx="6991048" cy="5039315"/>
            <a:chOff x="-1325549" y="219038"/>
            <a:chExt cx="6991048" cy="5039315"/>
          </a:xfrm>
        </p:grpSpPr>
        <p:pic>
          <p:nvPicPr>
            <p:cNvPr id="10" name="Picture 9" descr="CDash : SeqAn - Google Chrome_024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25549" y="219038"/>
              <a:ext cx="6991048" cy="4533065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0" y="4889021"/>
              <a:ext cx="3987991" cy="369332"/>
            </a:xfrm>
            <a:prstGeom prst="rect">
              <a:avLst/>
            </a:prstGeom>
            <a:solidFill>
              <a:srgbClr val="0080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Arial"/>
                </a:rPr>
                <a:t>Code coverage reports</a:t>
              </a: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5601105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578912" y="2908711"/>
            <a:ext cx="7780791" cy="1500972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err="1" smtClean="0">
                <a:solidFill>
                  <a:srgbClr val="FFFFFF"/>
                </a:solidFill>
                <a:latin typeface="Arial"/>
              </a:rPr>
              <a:t>SeqAn</a:t>
            </a:r>
            <a:r>
              <a:rPr lang="en-US" sz="400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4000" dirty="0" smtClean="0">
                <a:solidFill>
                  <a:srgbClr val="FFFFFF"/>
                </a:solidFill>
                <a:latin typeface="Arial"/>
              </a:rPr>
              <a:t>Content  </a:t>
            </a:r>
            <a:br>
              <a:rPr lang="en-US" sz="4000" dirty="0" smtClean="0">
                <a:solidFill>
                  <a:srgbClr val="FFFFFF"/>
                </a:solidFill>
                <a:latin typeface="Arial"/>
              </a:rPr>
            </a:br>
            <a:r>
              <a:rPr lang="en-US" sz="400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4000" dirty="0" smtClean="0">
                <a:solidFill>
                  <a:srgbClr val="FFFFFF"/>
                </a:solidFill>
                <a:latin typeface="Arial"/>
              </a:rPr>
              <a:t>lgorithms &amp; data structures</a:t>
            </a:r>
          </a:p>
          <a:p>
            <a:pPr eaLnBrk="0" hangingPunct="0"/>
            <a:endParaRPr lang="en-US" sz="2800" dirty="0" smtClean="0">
              <a:solidFill>
                <a:srgbClr val="333333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722307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65202" y="184101"/>
            <a:ext cx="5543108" cy="428625"/>
          </a:xfrm>
        </p:spPr>
        <p:txBody>
          <a:bodyPr/>
          <a:lstStyle/>
          <a:p>
            <a:r>
              <a:rPr lang="de-DE" sz="2800" b="0" dirty="0" smtClean="0"/>
              <a:t>Support </a:t>
            </a:r>
            <a:r>
              <a:rPr lang="de-DE" sz="2800" b="0" dirty="0" err="1" smtClean="0"/>
              <a:t>for</a:t>
            </a:r>
            <a:r>
              <a:rPr lang="de-DE" sz="2800" b="0" dirty="0" smtClean="0"/>
              <a:t> Common File Formats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154167" y="980660"/>
            <a:ext cx="8820288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Important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file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formats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for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HTS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analysis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144322" y="1563346"/>
            <a:ext cx="8820288" cy="3593894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US" b="1" dirty="0" smtClean="0">
                <a:solidFill>
                  <a:srgbClr val="333333"/>
                </a:solidFill>
                <a:latin typeface="Arial" charset="0"/>
              </a:rPr>
              <a:t>Sequences</a:t>
            </a:r>
          </a:p>
          <a:p>
            <a:pPr eaLnBrk="0" hangingPunct="0">
              <a:tabLst>
                <a:tab pos="177800" algn="l"/>
              </a:tabLst>
            </a:pPr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	FASTA, FASTQ</a:t>
            </a:r>
          </a:p>
          <a:p>
            <a:pPr eaLnBrk="0" hangingPunct="0">
              <a:tabLst>
                <a:tab pos="177800" algn="l"/>
              </a:tabLst>
            </a:pPr>
            <a:r>
              <a:rPr lang="en-US" dirty="0">
                <a:solidFill>
                  <a:srgbClr val="333333"/>
                </a:solidFill>
                <a:latin typeface="Arial" charset="0"/>
              </a:rPr>
              <a:t>	</a:t>
            </a:r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Indexed FASTA (FAI) for random access</a:t>
            </a:r>
          </a:p>
          <a:p>
            <a:pPr eaLnBrk="0" hangingPunct="0">
              <a:tabLst>
                <a:tab pos="177800" algn="l"/>
              </a:tabLst>
            </a:pPr>
            <a:endParaRPr lang="en-US" dirty="0" smtClean="0">
              <a:solidFill>
                <a:srgbClr val="333333"/>
              </a:solidFill>
              <a:latin typeface="Arial" charset="0"/>
            </a:endParaRPr>
          </a:p>
          <a:p>
            <a:pPr eaLnBrk="0" hangingPunct="0">
              <a:tabLst>
                <a:tab pos="177800" algn="l"/>
              </a:tabLst>
            </a:pPr>
            <a:r>
              <a:rPr lang="en-US" b="1" dirty="0" smtClean="0">
                <a:solidFill>
                  <a:srgbClr val="333333"/>
                </a:solidFill>
                <a:latin typeface="Arial" charset="0"/>
              </a:rPr>
              <a:t>Genomic Features</a:t>
            </a:r>
          </a:p>
          <a:p>
            <a:pPr eaLnBrk="0" hangingPunct="0">
              <a:tabLst>
                <a:tab pos="177800" algn="l"/>
              </a:tabLst>
            </a:pPr>
            <a:r>
              <a:rPr lang="en-US" dirty="0">
                <a:solidFill>
                  <a:srgbClr val="333333"/>
                </a:solidFill>
                <a:latin typeface="Arial" charset="0"/>
              </a:rPr>
              <a:t>	</a:t>
            </a:r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GFF 2, GFF 3, GTF, BED</a:t>
            </a:r>
          </a:p>
          <a:p>
            <a:pPr eaLnBrk="0" hangingPunct="0">
              <a:tabLst>
                <a:tab pos="177800" algn="l"/>
              </a:tabLst>
            </a:pPr>
            <a:endParaRPr lang="en-US" dirty="0" smtClean="0">
              <a:solidFill>
                <a:srgbClr val="333333"/>
              </a:solidFill>
              <a:latin typeface="Arial" charset="0"/>
            </a:endParaRPr>
          </a:p>
          <a:p>
            <a:pPr eaLnBrk="0" hangingPunct="0">
              <a:tabLst>
                <a:tab pos="177800" algn="l"/>
              </a:tabLst>
            </a:pPr>
            <a:r>
              <a:rPr lang="en-US" b="1" dirty="0" smtClean="0">
                <a:solidFill>
                  <a:srgbClr val="333333"/>
                </a:solidFill>
                <a:latin typeface="Arial" charset="0"/>
              </a:rPr>
              <a:t>Read Mapping</a:t>
            </a:r>
          </a:p>
          <a:p>
            <a:pPr eaLnBrk="0" hangingPunct="0">
              <a:tabLst>
                <a:tab pos="177800" algn="l"/>
              </a:tabLst>
            </a:pPr>
            <a:r>
              <a:rPr lang="en-US" dirty="0">
                <a:solidFill>
                  <a:srgbClr val="333333"/>
                </a:solidFill>
                <a:latin typeface="Arial" charset="0"/>
              </a:rPr>
              <a:t>	</a:t>
            </a:r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SAM, BAM (plus BAM indices),</a:t>
            </a:r>
            <a:br>
              <a:rPr lang="en-US" dirty="0" smtClean="0">
                <a:solidFill>
                  <a:srgbClr val="333333"/>
                </a:solidFill>
                <a:latin typeface="Arial" charset="0"/>
              </a:rPr>
            </a:br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   (CRAM soon)</a:t>
            </a:r>
          </a:p>
          <a:p>
            <a:pPr eaLnBrk="0" hangingPunct="0">
              <a:tabLst>
                <a:tab pos="177800" algn="l"/>
              </a:tabLst>
            </a:pPr>
            <a:r>
              <a:rPr lang="en-US" b="1" dirty="0" smtClean="0">
                <a:solidFill>
                  <a:srgbClr val="333333"/>
                </a:solidFill>
                <a:latin typeface="Arial" charset="0"/>
              </a:rPr>
              <a:t>Variants</a:t>
            </a:r>
          </a:p>
          <a:p>
            <a:pPr eaLnBrk="0" hangingPunct="0">
              <a:tabLst>
                <a:tab pos="177800" algn="l"/>
              </a:tabLst>
            </a:pPr>
            <a:r>
              <a:rPr lang="en-US" dirty="0">
                <a:solidFill>
                  <a:srgbClr val="333333"/>
                </a:solidFill>
                <a:latin typeface="Arial" charset="0"/>
              </a:rPr>
              <a:t>	</a:t>
            </a:r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VCF</a:t>
            </a:r>
            <a:endParaRPr lang="de-DE" dirty="0" smtClean="0">
              <a:solidFill>
                <a:srgbClr val="333333"/>
              </a:solidFill>
              <a:latin typeface="Arial" charset="0"/>
            </a:endParaRPr>
          </a:p>
        </p:txBody>
      </p:sp>
      <p:sp>
        <p:nvSpPr>
          <p:cNvPr id="32" name="Rounded Rectangle 7"/>
          <p:cNvSpPr/>
          <p:nvPr/>
        </p:nvSpPr>
        <p:spPr bwMode="auto">
          <a:xfrm>
            <a:off x="144322" y="5254910"/>
            <a:ext cx="8820288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US" b="1" i="1" dirty="0" smtClean="0">
                <a:solidFill>
                  <a:srgbClr val="FFFFFF"/>
                </a:solidFill>
                <a:latin typeface="Arial" charset="0"/>
              </a:rPr>
              <a:t>… or write your own parser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" name="Rounded Rectangle 4"/>
          <p:cNvSpPr/>
          <p:nvPr/>
        </p:nvSpPr>
        <p:spPr bwMode="auto">
          <a:xfrm>
            <a:off x="134477" y="5818542"/>
            <a:ext cx="8820288" cy="706888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Tutorials and helper routines for writing your own parsers.</a:t>
            </a:r>
            <a:endParaRPr lang="de-DE" dirty="0" smtClean="0">
              <a:solidFill>
                <a:srgbClr val="333333"/>
              </a:solidFill>
              <a:latin typeface="Arial" charset="0"/>
            </a:endParaRPr>
          </a:p>
        </p:txBody>
      </p:sp>
      <p:sp>
        <p:nvSpPr>
          <p:cNvPr id="34" name="TextBox 88"/>
          <p:cNvSpPr txBox="1"/>
          <p:nvPr/>
        </p:nvSpPr>
        <p:spPr>
          <a:xfrm>
            <a:off x="4644010" y="1616268"/>
            <a:ext cx="41760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SequenceStream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ss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(“file.fa.gz”);</a:t>
            </a:r>
          </a:p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while (!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atEnd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ss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))</a:t>
            </a:r>
          </a:p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{</a:t>
            </a:r>
          </a:p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readRecord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(id,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seq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,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ss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);</a:t>
            </a:r>
          </a:p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cout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&lt;&lt; id &lt;&lt; '\t' &lt;&lt;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seq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&lt;&lt; '\n';</a:t>
            </a:r>
          </a:p>
          <a:p>
            <a:pPr eaLnBrk="0" hangingPunct="0"/>
            <a:r>
              <a:rPr lang="en-US" sz="1600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}</a:t>
            </a:r>
            <a:endParaRPr lang="de-DE" sz="1600" dirty="0">
              <a:solidFill>
                <a:srgbClr val="333333"/>
              </a:solidFill>
            </a:endParaRPr>
          </a:p>
        </p:txBody>
      </p:sp>
      <p:sp>
        <p:nvSpPr>
          <p:cNvPr id="36" name="TextBox 88"/>
          <p:cNvSpPr txBox="1"/>
          <p:nvPr/>
        </p:nvSpPr>
        <p:spPr>
          <a:xfrm>
            <a:off x="4661723" y="3284980"/>
            <a:ext cx="41760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BamStream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bs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(“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file.bam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”);</a:t>
            </a:r>
          </a:p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while (!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atEnd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bs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))</a:t>
            </a:r>
          </a:p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{</a:t>
            </a:r>
          </a:p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readRecord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(record,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bs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);</a:t>
            </a:r>
          </a:p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cout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&lt;&lt;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record.qName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&lt;&lt; '\t' &lt;&lt;</a:t>
            </a:r>
          </a:p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1600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record.pos</a:t>
            </a:r>
            <a:r>
              <a:rPr lang="en-US" sz="1600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&lt;&lt; '\n’;</a:t>
            </a:r>
          </a:p>
          <a:p>
            <a:pPr eaLnBrk="0" hangingPunct="0"/>
            <a:r>
              <a:rPr lang="en-US" sz="1600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}</a:t>
            </a:r>
            <a:endParaRPr lang="de-DE" sz="16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9442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60" y="155563"/>
            <a:ext cx="5956961" cy="428625"/>
          </a:xfrm>
        </p:spPr>
        <p:txBody>
          <a:bodyPr/>
          <a:lstStyle/>
          <a:p>
            <a:r>
              <a:rPr lang="en-US" sz="2800" b="0" dirty="0" smtClean="0">
                <a:latin typeface="Calibri" charset="0"/>
                <a:ea typeface="ＭＳ Ｐゴシック" charset="0"/>
                <a:cs typeface="ＭＳ Ｐゴシック" charset="0"/>
              </a:rPr>
              <a:t>Unified Full-Text Indexing Framework</a:t>
            </a:r>
            <a:endParaRPr lang="de-DE" sz="2800" b="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179390" y="836640"/>
            <a:ext cx="8785220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Available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Indices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79390" y="1431210"/>
            <a:ext cx="8785220" cy="2573869"/>
            <a:chOff x="144322" y="2392050"/>
            <a:chExt cx="8509865" cy="2205382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144322" y="2392050"/>
              <a:ext cx="8509865" cy="2205382"/>
            </a:xfrm>
            <a:prstGeom prst="roundRect">
              <a:avLst>
                <a:gd name="adj" fmla="val 4274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285750" indent="-285750" eaLnBrk="0" hangingPunct="0">
                <a:buFont typeface="Arial"/>
                <a:buChar char="•"/>
              </a:pPr>
              <a:endParaRPr lang="en-US" dirty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dirty="0" smtClean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dirty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dirty="0" smtClean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dirty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sz="2100" dirty="0" smtClean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sz="2100" dirty="0">
                <a:solidFill>
                  <a:srgbClr val="333333"/>
                </a:solidFill>
                <a:latin typeface="Arial" charset="0"/>
              </a:endParaRPr>
            </a:p>
            <a:p>
              <a:pPr eaLnBrk="0" hangingPunct="0"/>
              <a:r>
                <a:rPr lang="en-US" dirty="0" smtClean="0">
                  <a:solidFill>
                    <a:srgbClr val="333333"/>
                  </a:solidFill>
                  <a:latin typeface="Arial" charset="0"/>
                </a:rPr>
                <a:t>All indices support </a:t>
              </a:r>
              <a:r>
                <a:rPr lang="en-US" b="1" dirty="0" smtClean="0">
                  <a:solidFill>
                    <a:srgbClr val="FF0000"/>
                  </a:solidFill>
                  <a:latin typeface="Arial" charset="0"/>
                </a:rPr>
                <a:t>multiple</a:t>
              </a:r>
              <a:r>
                <a:rPr lang="en-US" dirty="0" smtClean="0">
                  <a:solidFill>
                    <a:srgbClr val="FF0000"/>
                  </a:solidFill>
                  <a:latin typeface="Arial" charset="0"/>
                </a:rPr>
                <a:t> </a:t>
              </a:r>
              <a:r>
                <a:rPr lang="en-US" b="1" dirty="0" smtClean="0">
                  <a:solidFill>
                    <a:srgbClr val="FF0000"/>
                  </a:solidFill>
                  <a:latin typeface="Arial" charset="0"/>
                </a:rPr>
                <a:t>strings</a:t>
              </a:r>
              <a:r>
                <a:rPr lang="en-US" dirty="0" smtClean="0">
                  <a:solidFill>
                    <a:srgbClr val="FF0000"/>
                  </a:solidFill>
                  <a:latin typeface="Arial" charset="0"/>
                </a:rPr>
                <a:t> </a:t>
              </a:r>
              <a:r>
                <a:rPr lang="en-US" dirty="0" smtClean="0">
                  <a:solidFill>
                    <a:srgbClr val="333333"/>
                  </a:solidFill>
                  <a:latin typeface="Arial" charset="0"/>
                </a:rPr>
                <a:t>and </a:t>
              </a:r>
              <a:r>
                <a:rPr lang="en-US" b="1" dirty="0" smtClean="0">
                  <a:solidFill>
                    <a:srgbClr val="FF0000"/>
                  </a:solidFill>
                  <a:latin typeface="Arial" charset="0"/>
                </a:rPr>
                <a:t>external memory </a:t>
              </a:r>
              <a:r>
                <a:rPr lang="en-US" dirty="0" smtClean="0">
                  <a:solidFill>
                    <a:srgbClr val="333333"/>
                  </a:solidFill>
                  <a:latin typeface="Arial" charset="0"/>
                </a:rPr>
                <a:t>construction/usage.</a:t>
              </a:r>
              <a:endParaRPr lang="en-US" dirty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dirty="0" smtClean="0">
                <a:solidFill>
                  <a:srgbClr val="333333"/>
                </a:solidFill>
                <a:latin typeface="Arial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98256" y="3486820"/>
              <a:ext cx="8234294" cy="553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>
                <a:tabLst>
                  <a:tab pos="4489450" algn="l"/>
                </a:tabLst>
              </a:pP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Index&lt;</a:t>
              </a:r>
              <a:r>
                <a:rPr lang="de-DE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TSeq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, </a:t>
              </a:r>
              <a:r>
                <a:rPr lang="de-DE" b="1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IndexEsa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&lt;&gt; &gt;	</a:t>
              </a:r>
              <a:endParaRPr lang="de-DE" dirty="0" smtClean="0">
                <a:solidFill>
                  <a:srgbClr val="333333"/>
                </a:solidFill>
                <a:latin typeface="Arial"/>
                <a:cs typeface="Arial"/>
              </a:endParaRPr>
            </a:p>
            <a:p>
              <a:pPr eaLnBrk="0" hangingPunct="0">
                <a:tabLst>
                  <a:tab pos="4489450" algn="l"/>
                </a:tabLst>
              </a:pP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Index&lt;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StringSet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&lt;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TSeq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&gt;, </a:t>
              </a:r>
              <a:r>
                <a:rPr lang="de-DE" b="1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FMIndex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&lt;&gt; &gt;	</a:t>
              </a:r>
              <a:endParaRPr lang="de-DE" dirty="0">
                <a:solidFill>
                  <a:srgbClr val="333333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" name="Textfeld 2"/>
          <p:cNvSpPr txBox="1"/>
          <p:nvPr/>
        </p:nvSpPr>
        <p:spPr>
          <a:xfrm>
            <a:off x="369762" y="1460021"/>
            <a:ext cx="2808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873375" algn="l"/>
              </a:tabLst>
            </a:pPr>
            <a:r>
              <a:rPr lang="de-DE" b="1" dirty="0">
                <a:solidFill>
                  <a:srgbClr val="333333"/>
                </a:solidFill>
              </a:rPr>
              <a:t>Suffix </a:t>
            </a:r>
            <a:r>
              <a:rPr lang="de-DE" b="1" dirty="0" err="1" smtClean="0">
                <a:solidFill>
                  <a:srgbClr val="333333"/>
                </a:solidFill>
              </a:rPr>
              <a:t>Trees</a:t>
            </a:r>
            <a:r>
              <a:rPr lang="de-DE" b="1" dirty="0" smtClean="0">
                <a:solidFill>
                  <a:srgbClr val="333333"/>
                </a:solidFill>
              </a:rPr>
              <a:t>:</a:t>
            </a:r>
            <a:endParaRPr lang="de-DE" b="1" dirty="0">
              <a:solidFill>
                <a:srgbClr val="333333"/>
              </a:solidFill>
            </a:endParaRP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en-US" dirty="0" smtClean="0">
                <a:solidFill>
                  <a:srgbClr val="333333"/>
                </a:solidFill>
              </a:rPr>
              <a:t>suffix array</a:t>
            </a:r>
            <a:endParaRPr lang="en-US" dirty="0">
              <a:solidFill>
                <a:srgbClr val="333333"/>
              </a:solidFill>
            </a:endParaRP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en-US" dirty="0" smtClean="0">
                <a:solidFill>
                  <a:srgbClr val="333333"/>
                </a:solidFill>
              </a:rPr>
              <a:t>enhanced suffix array</a:t>
            </a:r>
            <a:endParaRPr lang="en-US" dirty="0">
              <a:solidFill>
                <a:srgbClr val="333333"/>
              </a:solidFill>
            </a:endParaRP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en-US" dirty="0">
                <a:solidFill>
                  <a:srgbClr val="333333"/>
                </a:solidFill>
              </a:rPr>
              <a:t>lazy suffix tree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3635870" y="1460021"/>
            <a:ext cx="1656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873375" algn="l"/>
              </a:tabLst>
            </a:pPr>
            <a:r>
              <a:rPr lang="de-DE" b="1" dirty="0" err="1" smtClean="0">
                <a:solidFill>
                  <a:srgbClr val="333333"/>
                </a:solidFill>
              </a:rPr>
              <a:t>Prefix</a:t>
            </a:r>
            <a:r>
              <a:rPr lang="de-DE" b="1" dirty="0" smtClean="0">
                <a:solidFill>
                  <a:srgbClr val="333333"/>
                </a:solidFill>
              </a:rPr>
              <a:t> </a:t>
            </a:r>
            <a:r>
              <a:rPr lang="de-DE" b="1" dirty="0" err="1" smtClean="0">
                <a:solidFill>
                  <a:srgbClr val="333333"/>
                </a:solidFill>
              </a:rPr>
              <a:t>Trie</a:t>
            </a:r>
            <a:r>
              <a:rPr lang="de-DE" b="1" dirty="0" smtClean="0">
                <a:solidFill>
                  <a:srgbClr val="333333"/>
                </a:solidFill>
              </a:rPr>
              <a:t>:</a:t>
            </a:r>
            <a:endParaRPr lang="de-DE" b="1" dirty="0">
              <a:solidFill>
                <a:srgbClr val="333333"/>
              </a:solidFill>
            </a:endParaRP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en-US" dirty="0" smtClean="0">
                <a:solidFill>
                  <a:srgbClr val="333333"/>
                </a:solidFill>
              </a:rPr>
              <a:t>FM-index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6228230" y="1460021"/>
            <a:ext cx="2304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873375" algn="l"/>
              </a:tabLst>
            </a:pPr>
            <a:r>
              <a:rPr lang="de-DE" b="1" dirty="0" err="1" smtClean="0">
                <a:solidFill>
                  <a:srgbClr val="333333"/>
                </a:solidFill>
              </a:rPr>
              <a:t>q</a:t>
            </a:r>
            <a:r>
              <a:rPr lang="de-DE" b="1" dirty="0" smtClean="0">
                <a:solidFill>
                  <a:srgbClr val="333333"/>
                </a:solidFill>
              </a:rPr>
              <a:t>-Gram Indices:</a:t>
            </a:r>
            <a:endParaRPr lang="de-DE" b="1" dirty="0">
              <a:solidFill>
                <a:srgbClr val="333333"/>
              </a:solidFill>
            </a:endParaRP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de-DE" dirty="0" err="1" smtClean="0">
                <a:solidFill>
                  <a:srgbClr val="333333"/>
                </a:solidFill>
              </a:rPr>
              <a:t>direct</a:t>
            </a:r>
            <a:r>
              <a:rPr lang="de-DE" dirty="0" smtClean="0">
                <a:solidFill>
                  <a:srgbClr val="333333"/>
                </a:solidFill>
              </a:rPr>
              <a:t> </a:t>
            </a:r>
            <a:r>
              <a:rPr lang="de-DE" dirty="0" err="1" smtClean="0">
                <a:solidFill>
                  <a:srgbClr val="333333"/>
                </a:solidFill>
              </a:rPr>
              <a:t>addressing</a:t>
            </a:r>
            <a:endParaRPr lang="de-DE" dirty="0">
              <a:solidFill>
                <a:srgbClr val="333333"/>
              </a:solidFill>
            </a:endParaRP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de-DE" dirty="0" smtClean="0">
                <a:solidFill>
                  <a:srgbClr val="333333"/>
                </a:solidFill>
              </a:rPr>
              <a:t>o</a:t>
            </a:r>
            <a:r>
              <a:rPr lang="en-US" dirty="0" smtClean="0">
                <a:solidFill>
                  <a:srgbClr val="333333"/>
                </a:solidFill>
              </a:rPr>
              <a:t>pen addressing</a:t>
            </a: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en-US" dirty="0" smtClean="0">
                <a:solidFill>
                  <a:srgbClr val="333333"/>
                </a:solidFill>
              </a:rPr>
              <a:t>gapped</a:t>
            </a:r>
            <a:endParaRPr lang="en-US" dirty="0">
              <a:solidFill>
                <a:srgbClr val="333333"/>
              </a:solidFill>
            </a:endParaRPr>
          </a:p>
        </p:txBody>
      </p:sp>
      <p:grpSp>
        <p:nvGrpSpPr>
          <p:cNvPr id="4" name="Gruppierung 3"/>
          <p:cNvGrpSpPr/>
          <p:nvPr/>
        </p:nvGrpSpPr>
        <p:grpSpPr>
          <a:xfrm>
            <a:off x="179390" y="4149100"/>
            <a:ext cx="8785221" cy="2635625"/>
            <a:chOff x="179390" y="4149100"/>
            <a:chExt cx="8785221" cy="2635625"/>
          </a:xfrm>
        </p:grpSpPr>
        <p:grpSp>
          <p:nvGrpSpPr>
            <p:cNvPr id="36" name="Group 9"/>
            <p:cNvGrpSpPr/>
            <p:nvPr/>
          </p:nvGrpSpPr>
          <p:grpSpPr>
            <a:xfrm>
              <a:off x="179390" y="4725180"/>
              <a:ext cx="8785220" cy="2059545"/>
              <a:chOff x="144322" y="2392050"/>
              <a:chExt cx="8509865" cy="2562481"/>
            </a:xfrm>
          </p:grpSpPr>
          <p:sp>
            <p:nvSpPr>
              <p:cNvPr id="38" name="Rounded Rectangle 4"/>
              <p:cNvSpPr/>
              <p:nvPr/>
            </p:nvSpPr>
            <p:spPr bwMode="auto">
              <a:xfrm>
                <a:off x="144322" y="2392050"/>
                <a:ext cx="8509865" cy="2205382"/>
              </a:xfrm>
              <a:prstGeom prst="roundRect">
                <a:avLst>
                  <a:gd name="adj" fmla="val 4274"/>
                </a:avLst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r>
                  <a:rPr lang="en-US" dirty="0" smtClean="0">
                    <a:solidFill>
                      <a:srgbClr val="333333"/>
                    </a:solidFill>
                    <a:latin typeface="Arial" charset="0"/>
                  </a:rPr>
                  <a:t>All indices support the (sequential) find interface:</a:t>
                </a:r>
              </a:p>
            </p:txBody>
          </p:sp>
          <p:sp>
            <p:nvSpPr>
              <p:cNvPr id="39" name="TextBox 86"/>
              <p:cNvSpPr txBox="1"/>
              <p:nvPr/>
            </p:nvSpPr>
            <p:spPr>
              <a:xfrm>
                <a:off x="298256" y="3116443"/>
                <a:ext cx="8234294" cy="18380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eaLnBrk="0" hangingPunct="0">
                  <a:tabLst>
                    <a:tab pos="4489450" algn="l"/>
                  </a:tabLst>
                </a:pPr>
                <a:r>
                  <a:rPr lang="da-DK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Finder</a:t>
                </a:r>
                <a:r>
                  <a:rPr lang="da-DK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&lt;</a:t>
                </a:r>
                <a:r>
                  <a:rPr lang="en-US" dirty="0" err="1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TIndex</a:t>
                </a:r>
                <a:r>
                  <a:rPr lang="da-DK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&gt; </a:t>
                </a:r>
                <a:r>
                  <a:rPr lang="da-DK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finder(</a:t>
                </a:r>
                <a:r>
                  <a:rPr lang="da-DK" dirty="0" err="1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index</a:t>
                </a:r>
                <a:r>
                  <a:rPr lang="da-DK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)</a:t>
                </a:r>
                <a:r>
                  <a:rPr lang="da-DK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;</a:t>
                </a:r>
              </a:p>
              <a:p>
                <a:pPr eaLnBrk="0" hangingPunct="0">
                  <a:tabLst>
                    <a:tab pos="4489450" algn="l"/>
                  </a:tabLst>
                </a:pPr>
                <a:r>
                  <a:rPr lang="de-DE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w</a:t>
                </a:r>
                <a:r>
                  <a:rPr lang="en-US" dirty="0" err="1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hile</a:t>
                </a:r>
                <a:r>
                  <a:rPr lang="en-US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 (</a:t>
                </a:r>
                <a:r>
                  <a:rPr lang="en-US" b="1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find</a:t>
                </a:r>
                <a:r>
                  <a:rPr lang="en-US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(finder, </a:t>
                </a:r>
                <a:r>
                  <a:rPr lang="de-DE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"</a:t>
                </a:r>
                <a:r>
                  <a:rPr lang="en-US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TATAA</a:t>
                </a:r>
                <a:r>
                  <a:rPr lang="de-DE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"</a:t>
                </a:r>
                <a:r>
                  <a:rPr lang="en-US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)</a:t>
                </a:r>
                <a:r>
                  <a:rPr lang="en-US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)</a:t>
                </a:r>
              </a:p>
              <a:p>
                <a:pPr eaLnBrk="0" hangingPunct="0">
                  <a:tabLst>
                    <a:tab pos="4489450" algn="l"/>
                  </a:tabLst>
                </a:pPr>
                <a:r>
                  <a:rPr lang="en-US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  </a:t>
                </a:r>
                <a:r>
                  <a:rPr lang="en-US" dirty="0" err="1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cout</a:t>
                </a:r>
                <a:r>
                  <a:rPr lang="en-US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 </a:t>
                </a:r>
                <a:r>
                  <a:rPr lang="en-US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&lt;&lt; </a:t>
                </a:r>
                <a:r>
                  <a:rPr lang="de-DE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"</a:t>
                </a:r>
                <a:r>
                  <a:rPr lang="en-US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Hit </a:t>
                </a:r>
                <a:r>
                  <a:rPr lang="en-US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at </a:t>
                </a:r>
                <a:r>
                  <a:rPr lang="en-US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position</a:t>
                </a:r>
                <a:r>
                  <a:rPr lang="de-DE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"</a:t>
                </a:r>
                <a:r>
                  <a:rPr lang="en-US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 </a:t>
                </a:r>
                <a:r>
                  <a:rPr lang="en-US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&lt;&lt; </a:t>
                </a:r>
                <a:r>
                  <a:rPr lang="en-US" b="1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position</a:t>
                </a:r>
                <a:r>
                  <a:rPr lang="en-US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(finder) &lt;&lt; </a:t>
                </a:r>
                <a:r>
                  <a:rPr lang="en-US" dirty="0" err="1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endl</a:t>
                </a:r>
                <a:r>
                  <a:rPr lang="en-US" dirty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;</a:t>
                </a:r>
              </a:p>
              <a:p>
                <a:pPr eaLnBrk="0" hangingPunct="0">
                  <a:tabLst>
                    <a:tab pos="4489450" algn="l"/>
                  </a:tabLst>
                </a:pPr>
                <a:endParaRPr lang="da-DK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endParaRPr>
              </a:p>
              <a:p>
                <a:pPr eaLnBrk="0" hangingPunct="0">
                  <a:tabLst>
                    <a:tab pos="4489450" algn="l"/>
                  </a:tabLst>
                </a:pPr>
                <a:r>
                  <a:rPr lang="de-DE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rPr>
                  <a:t>	</a:t>
                </a:r>
                <a:endParaRPr lang="de-DE" dirty="0">
                  <a:solidFill>
                    <a:srgbClr val="333333"/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42" name="Rounded Rectangle 7"/>
            <p:cNvSpPr/>
            <p:nvPr/>
          </p:nvSpPr>
          <p:spPr bwMode="auto">
            <a:xfrm>
              <a:off x="179391" y="4149100"/>
              <a:ext cx="8785220" cy="406400"/>
            </a:xfrm>
            <a:prstGeom prst="roundRect">
              <a:avLst/>
            </a:prstGeom>
            <a:solidFill>
              <a:srgbClr val="008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r>
                <a:rPr lang="de-DE" b="1" i="1" dirty="0" smtClean="0">
                  <a:solidFill>
                    <a:srgbClr val="FFFFFF"/>
                  </a:solidFill>
                  <a:latin typeface="Arial" charset="0"/>
                </a:rPr>
                <a:t>Index Lookup Interface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84106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120" y="184100"/>
            <a:ext cx="6859436" cy="428625"/>
          </a:xfrm>
        </p:spPr>
        <p:txBody>
          <a:bodyPr/>
          <a:lstStyle/>
          <a:p>
            <a:r>
              <a:rPr lang="en-US" sz="2800" b="0" dirty="0">
                <a:latin typeface="Calibri" charset="0"/>
                <a:ea typeface="ＭＳ Ｐゴシック" charset="0"/>
                <a:cs typeface="ＭＳ Ｐゴシック" charset="0"/>
              </a:rPr>
              <a:t>Unified Full-Text Indexing Framework</a:t>
            </a:r>
            <a:endParaRPr lang="de-DE" sz="2800" b="0" dirty="0" smtClean="0"/>
          </a:p>
        </p:txBody>
      </p:sp>
      <p:sp>
        <p:nvSpPr>
          <p:cNvPr id="63" name="Rounded Rectangle 7"/>
          <p:cNvSpPr/>
          <p:nvPr/>
        </p:nvSpPr>
        <p:spPr bwMode="auto">
          <a:xfrm>
            <a:off x="179390" y="836640"/>
            <a:ext cx="8785220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String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Tree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Interface</a:t>
            </a:r>
          </a:p>
        </p:txBody>
      </p:sp>
      <p:grpSp>
        <p:nvGrpSpPr>
          <p:cNvPr id="66" name="Group 9"/>
          <p:cNvGrpSpPr/>
          <p:nvPr/>
        </p:nvGrpSpPr>
        <p:grpSpPr>
          <a:xfrm>
            <a:off x="179390" y="1431210"/>
            <a:ext cx="8785220" cy="2357840"/>
            <a:chOff x="144322" y="2392050"/>
            <a:chExt cx="8509865" cy="2205382"/>
          </a:xfrm>
        </p:grpSpPr>
        <p:sp>
          <p:nvSpPr>
            <p:cNvPr id="87" name="Rounded Rectangle 4"/>
            <p:cNvSpPr/>
            <p:nvPr/>
          </p:nvSpPr>
          <p:spPr bwMode="auto">
            <a:xfrm>
              <a:off x="144322" y="2392050"/>
              <a:ext cx="8509865" cy="2205382"/>
            </a:xfrm>
            <a:prstGeom prst="roundRect">
              <a:avLst>
                <a:gd name="adj" fmla="val 4274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285750" indent="-285750" eaLnBrk="0" hangingPunct="0">
                <a:buFont typeface="Arial"/>
                <a:buChar char="•"/>
              </a:pPr>
              <a:endParaRPr lang="en-US" dirty="0" smtClean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dirty="0" smtClean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dirty="0" smtClean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dirty="0" smtClean="0">
                <a:solidFill>
                  <a:srgbClr val="333333"/>
                </a:solidFill>
                <a:latin typeface="Arial" charset="0"/>
              </a:endParaRPr>
            </a:p>
            <a:p>
              <a:pPr marL="285750" indent="-285750" eaLnBrk="0" hangingPunct="0">
                <a:buFont typeface="Arial"/>
                <a:buChar char="•"/>
              </a:pPr>
              <a:endParaRPr lang="en-US" dirty="0" smtClean="0">
                <a:solidFill>
                  <a:srgbClr val="333333"/>
                </a:solidFill>
                <a:latin typeface="Arial" charset="0"/>
              </a:endParaRPr>
            </a:p>
          </p:txBody>
        </p:sp>
        <p:sp>
          <p:nvSpPr>
            <p:cNvPr id="94" name="TextBox 86"/>
            <p:cNvSpPr txBox="1"/>
            <p:nvPr/>
          </p:nvSpPr>
          <p:spPr>
            <a:xfrm>
              <a:off x="185281" y="3892985"/>
              <a:ext cx="8234294" cy="604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>
                <a:tabLst>
                  <a:tab pos="4489450" algn="l"/>
                </a:tabLst>
              </a:pP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Iterator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&lt;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TIndex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, </a:t>
              </a:r>
              <a:r>
                <a:rPr lang="de-DE" b="1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TopDown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&lt;&gt; &gt;::Type 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it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(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index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);</a:t>
              </a:r>
            </a:p>
            <a:p>
              <a:pPr eaLnBrk="0" hangingPunct="0">
                <a:tabLst>
                  <a:tab pos="4489450" algn="l"/>
                </a:tabLst>
              </a:pP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goDown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(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it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, </a:t>
              </a:r>
              <a:r>
                <a:rPr lang="fr-FR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'</a:t>
              </a:r>
              <a:r>
                <a:rPr lang="fr-FR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a'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);	</a:t>
              </a:r>
              <a:endParaRPr lang="de-DE" dirty="0" smtClean="0">
                <a:solidFill>
                  <a:srgbClr val="333333"/>
                </a:solidFill>
                <a:latin typeface="Arial"/>
                <a:cs typeface="Arial"/>
              </a:endParaRPr>
            </a:p>
          </p:txBody>
        </p:sp>
      </p:grpSp>
      <p:sp>
        <p:nvSpPr>
          <p:cNvPr id="95" name="Textfeld 94"/>
          <p:cNvSpPr txBox="1"/>
          <p:nvPr/>
        </p:nvSpPr>
        <p:spPr>
          <a:xfrm>
            <a:off x="369762" y="1460021"/>
            <a:ext cx="79467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873375" algn="l"/>
              </a:tabLst>
            </a:pPr>
            <a:r>
              <a:rPr lang="de-DE" dirty="0" smtClean="0">
                <a:solidFill>
                  <a:srgbClr val="333333"/>
                </a:solidFill>
              </a:rPr>
              <a:t>Suffix/</a:t>
            </a:r>
            <a:r>
              <a:rPr lang="de-DE" dirty="0" err="1" smtClean="0">
                <a:solidFill>
                  <a:srgbClr val="333333"/>
                </a:solidFill>
              </a:rPr>
              <a:t>prefix</a:t>
            </a:r>
            <a:r>
              <a:rPr lang="de-DE" dirty="0" smtClean="0">
                <a:solidFill>
                  <a:srgbClr val="333333"/>
                </a:solidFill>
              </a:rPr>
              <a:t> </a:t>
            </a:r>
            <a:r>
              <a:rPr lang="de-DE" dirty="0" err="1" smtClean="0">
                <a:solidFill>
                  <a:srgbClr val="333333"/>
                </a:solidFill>
              </a:rPr>
              <a:t>trees</a:t>
            </a:r>
            <a:r>
              <a:rPr lang="de-DE" dirty="0" smtClean="0">
                <a:solidFill>
                  <a:srgbClr val="333333"/>
                </a:solidFill>
              </a:rPr>
              <a:t> </a:t>
            </a:r>
            <a:r>
              <a:rPr lang="de-DE" dirty="0" err="1" smtClean="0">
                <a:solidFill>
                  <a:srgbClr val="333333"/>
                </a:solidFill>
              </a:rPr>
              <a:t>can</a:t>
            </a:r>
            <a:r>
              <a:rPr lang="de-DE" dirty="0" smtClean="0">
                <a:solidFill>
                  <a:srgbClr val="333333"/>
                </a:solidFill>
              </a:rPr>
              <a:t> </a:t>
            </a:r>
            <a:r>
              <a:rPr lang="de-DE" dirty="0" err="1" smtClean="0">
                <a:solidFill>
                  <a:srgbClr val="333333"/>
                </a:solidFill>
              </a:rPr>
              <a:t>be</a:t>
            </a:r>
            <a:r>
              <a:rPr lang="de-DE" dirty="0" smtClean="0">
                <a:solidFill>
                  <a:srgbClr val="333333"/>
                </a:solidFill>
              </a:rPr>
              <a:t> </a:t>
            </a:r>
            <a:r>
              <a:rPr lang="de-DE" dirty="0" err="1" smtClean="0">
                <a:solidFill>
                  <a:srgbClr val="333333"/>
                </a:solidFill>
              </a:rPr>
              <a:t>accessed</a:t>
            </a:r>
            <a:r>
              <a:rPr lang="de-DE" dirty="0" smtClean="0">
                <a:solidFill>
                  <a:srgbClr val="333333"/>
                </a:solidFill>
              </a:rPr>
              <a:t> </a:t>
            </a:r>
            <a:r>
              <a:rPr lang="de-DE" dirty="0" err="1" smtClean="0">
                <a:solidFill>
                  <a:srgbClr val="333333"/>
                </a:solidFill>
              </a:rPr>
              <a:t>with</a:t>
            </a:r>
            <a:r>
              <a:rPr lang="de-DE" dirty="0" smtClean="0">
                <a:solidFill>
                  <a:srgbClr val="333333"/>
                </a:solidFill>
              </a:rPr>
              <a:t> </a:t>
            </a:r>
            <a:r>
              <a:rPr lang="de-DE" dirty="0" err="1" smtClean="0">
                <a:solidFill>
                  <a:srgbClr val="333333"/>
                </a:solidFill>
              </a:rPr>
              <a:t>iterators</a:t>
            </a:r>
            <a:r>
              <a:rPr lang="de-DE" dirty="0" smtClean="0">
                <a:solidFill>
                  <a:srgbClr val="333333"/>
                </a:solidFill>
              </a:rPr>
              <a:t> </a:t>
            </a:r>
            <a:r>
              <a:rPr lang="de-DE" dirty="0" err="1" smtClean="0">
                <a:solidFill>
                  <a:srgbClr val="333333"/>
                </a:solidFill>
              </a:rPr>
              <a:t>that</a:t>
            </a:r>
            <a:r>
              <a:rPr lang="de-DE" dirty="0" smtClean="0">
                <a:solidFill>
                  <a:srgbClr val="333333"/>
                </a:solidFill>
              </a:rPr>
              <a:t/>
            </a:r>
            <a:br>
              <a:rPr lang="de-DE" dirty="0" smtClean="0">
                <a:solidFill>
                  <a:srgbClr val="333333"/>
                </a:solidFill>
              </a:rPr>
            </a:br>
            <a:r>
              <a:rPr lang="de-DE" dirty="0" err="1" smtClean="0">
                <a:solidFill>
                  <a:srgbClr val="333333"/>
                </a:solidFill>
              </a:rPr>
              <a:t>support</a:t>
            </a:r>
            <a:r>
              <a:rPr lang="de-DE" dirty="0" smtClean="0">
                <a:solidFill>
                  <a:srgbClr val="333333"/>
                </a:solidFill>
              </a:rPr>
              <a:t> different </a:t>
            </a:r>
            <a:r>
              <a:rPr lang="de-DE" dirty="0" err="1" smtClean="0">
                <a:solidFill>
                  <a:srgbClr val="333333"/>
                </a:solidFill>
              </a:rPr>
              <a:t>traversals</a:t>
            </a:r>
            <a:r>
              <a:rPr lang="de-DE" dirty="0" smtClean="0">
                <a:solidFill>
                  <a:srgbClr val="333333"/>
                </a:solidFill>
              </a:rPr>
              <a:t>:</a:t>
            </a: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de-DE" dirty="0" smtClean="0">
                <a:solidFill>
                  <a:srgbClr val="333333"/>
                </a:solidFill>
              </a:rPr>
              <a:t>t</a:t>
            </a:r>
            <a:r>
              <a:rPr lang="en-US" dirty="0" smtClean="0">
                <a:solidFill>
                  <a:srgbClr val="333333"/>
                </a:solidFill>
              </a:rPr>
              <a:t>op-down</a:t>
            </a: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de-DE" dirty="0" err="1" smtClean="0">
                <a:solidFill>
                  <a:srgbClr val="333333"/>
                </a:solidFill>
              </a:rPr>
              <a:t>depth</a:t>
            </a:r>
            <a:r>
              <a:rPr lang="de-DE" dirty="0" smtClean="0">
                <a:solidFill>
                  <a:srgbClr val="333333"/>
                </a:solidFill>
              </a:rPr>
              <a:t>-first </a:t>
            </a:r>
            <a:r>
              <a:rPr lang="de-DE" dirty="0" err="1" smtClean="0">
                <a:solidFill>
                  <a:srgbClr val="333333"/>
                </a:solidFill>
              </a:rPr>
              <a:t>search</a:t>
            </a:r>
            <a:endParaRPr lang="de-DE" dirty="0" smtClean="0">
              <a:solidFill>
                <a:srgbClr val="333333"/>
              </a:solidFill>
            </a:endParaRPr>
          </a:p>
          <a:p>
            <a:pPr marL="285750" indent="-285750" eaLnBrk="0" hangingPunct="0">
              <a:buFont typeface="Arial"/>
              <a:buChar char="•"/>
              <a:tabLst>
                <a:tab pos="2873375" algn="l"/>
              </a:tabLst>
            </a:pPr>
            <a:r>
              <a:rPr lang="en-US" dirty="0" smtClean="0">
                <a:solidFill>
                  <a:srgbClr val="333333"/>
                </a:solidFill>
              </a:rPr>
              <a:t>random</a:t>
            </a:r>
          </a:p>
        </p:txBody>
      </p:sp>
      <p:pic>
        <p:nvPicPr>
          <p:cNvPr id="1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6390" y="1556740"/>
            <a:ext cx="3124200" cy="1857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feld 1"/>
          <p:cNvSpPr txBox="1"/>
          <p:nvPr/>
        </p:nvSpPr>
        <p:spPr>
          <a:xfrm>
            <a:off x="6797385" y="3356990"/>
            <a:ext cx="101506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 smtClean="0">
                <a:solidFill>
                  <a:srgbClr val="333333"/>
                </a:solidFill>
              </a:rPr>
              <a:t>s</a:t>
            </a:r>
            <a:r>
              <a:rPr lang="en-US" sz="1500" dirty="0" err="1" smtClean="0">
                <a:solidFill>
                  <a:srgbClr val="333333"/>
                </a:solidFill>
              </a:rPr>
              <a:t>uffix</a:t>
            </a:r>
            <a:r>
              <a:rPr lang="en-US" sz="1500" dirty="0" smtClean="0">
                <a:solidFill>
                  <a:srgbClr val="333333"/>
                </a:solidFill>
              </a:rPr>
              <a:t> tree</a:t>
            </a:r>
            <a:endParaRPr lang="en-US" sz="1500" dirty="0">
              <a:solidFill>
                <a:srgbClr val="333333"/>
              </a:solidFill>
            </a:endParaRPr>
          </a:p>
        </p:txBody>
      </p:sp>
      <p:grpSp>
        <p:nvGrpSpPr>
          <p:cNvPr id="3" name="Gruppierung 2"/>
          <p:cNvGrpSpPr/>
          <p:nvPr/>
        </p:nvGrpSpPr>
        <p:grpSpPr>
          <a:xfrm>
            <a:off x="179390" y="4005076"/>
            <a:ext cx="8785221" cy="2607409"/>
            <a:chOff x="179390" y="4005076"/>
            <a:chExt cx="8785221" cy="2607409"/>
          </a:xfrm>
        </p:grpSpPr>
        <p:grpSp>
          <p:nvGrpSpPr>
            <p:cNvPr id="99" name="Gruppierung 98"/>
            <p:cNvGrpSpPr/>
            <p:nvPr/>
          </p:nvGrpSpPr>
          <p:grpSpPr>
            <a:xfrm>
              <a:off x="179390" y="4005076"/>
              <a:ext cx="8785221" cy="2438503"/>
              <a:chOff x="179390" y="4149100"/>
              <a:chExt cx="8785221" cy="2348621"/>
            </a:xfrm>
          </p:grpSpPr>
          <p:sp>
            <p:nvSpPr>
              <p:cNvPr id="104" name="Rounded Rectangle 4"/>
              <p:cNvSpPr/>
              <p:nvPr/>
            </p:nvSpPr>
            <p:spPr bwMode="auto">
              <a:xfrm>
                <a:off x="179390" y="4725185"/>
                <a:ext cx="8785220" cy="1772536"/>
              </a:xfrm>
              <a:prstGeom prst="roundRect">
                <a:avLst>
                  <a:gd name="adj" fmla="val 4274"/>
                </a:avLst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en-US" dirty="0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  <p:sp>
            <p:nvSpPr>
              <p:cNvPr id="102" name="Rounded Rectangle 7"/>
              <p:cNvSpPr/>
              <p:nvPr/>
            </p:nvSpPr>
            <p:spPr bwMode="auto">
              <a:xfrm>
                <a:off x="179391" y="4149100"/>
                <a:ext cx="8785220" cy="406400"/>
              </a:xfrm>
              <a:prstGeom prst="roundRect">
                <a:avLst/>
              </a:prstGeom>
              <a:solidFill>
                <a:srgbClr val="008000"/>
              </a:solidFill>
              <a:ln>
                <a:headEnd type="none" w="med" len="med"/>
                <a:tailEnd type="none" w="med" len="med"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r>
                  <a:rPr lang="de-DE" b="1" i="1" dirty="0" err="1" smtClean="0">
                    <a:solidFill>
                      <a:srgbClr val="FFFFFF"/>
                    </a:solidFill>
                    <a:latin typeface="Arial" charset="0"/>
                  </a:rPr>
                  <a:t>Advanced</a:t>
                </a:r>
                <a:r>
                  <a:rPr lang="de-DE" b="1" i="1" dirty="0" smtClean="0">
                    <a:solidFill>
                      <a:srgbClr val="FFFFFF"/>
                    </a:solidFill>
                    <a:latin typeface="Arial" charset="0"/>
                  </a:rPr>
                  <a:t> Index </a:t>
                </a:r>
                <a:r>
                  <a:rPr lang="de-DE" b="1" i="1" dirty="0" err="1" smtClean="0">
                    <a:solidFill>
                      <a:srgbClr val="FFFFFF"/>
                    </a:solidFill>
                    <a:latin typeface="Arial" charset="0"/>
                  </a:rPr>
                  <a:t>Algorithms</a:t>
                </a:r>
                <a:endParaRPr lang="de-DE" b="1" i="1" dirty="0" smtClean="0">
                  <a:solidFill>
                    <a:srgbClr val="FFFFFF"/>
                  </a:solidFill>
                  <a:latin typeface="Arial" charset="0"/>
                </a:endParaRPr>
              </a:p>
            </p:txBody>
          </p:sp>
        </p:grpSp>
        <p:sp>
          <p:nvSpPr>
            <p:cNvPr id="111" name="Textfeld 110"/>
            <p:cNvSpPr txBox="1"/>
            <p:nvPr/>
          </p:nvSpPr>
          <p:spPr>
            <a:xfrm>
              <a:off x="369762" y="4581160"/>
              <a:ext cx="8378818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>
                <a:tabLst>
                  <a:tab pos="2873375" algn="l"/>
                </a:tabLst>
              </a:pPr>
              <a:r>
                <a:rPr lang="de-DE" b="1" dirty="0">
                  <a:solidFill>
                    <a:srgbClr val="333333"/>
                  </a:solidFill>
                </a:rPr>
                <a:t>Repeat </a:t>
              </a:r>
              <a:r>
                <a:rPr lang="de-DE" b="1" dirty="0" err="1">
                  <a:solidFill>
                    <a:srgbClr val="333333"/>
                  </a:solidFill>
                </a:rPr>
                <a:t>search</a:t>
              </a:r>
              <a:r>
                <a:rPr lang="de-DE" b="1" dirty="0">
                  <a:solidFill>
                    <a:srgbClr val="333333"/>
                  </a:solidFill>
                </a:rPr>
                <a:t> </a:t>
              </a:r>
              <a:r>
                <a:rPr lang="de-DE" b="1" dirty="0" err="1">
                  <a:solidFill>
                    <a:srgbClr val="333333"/>
                  </a:solidFill>
                </a:rPr>
                <a:t>iterators</a:t>
              </a:r>
              <a:endParaRPr lang="de-DE" b="1" dirty="0">
                <a:solidFill>
                  <a:srgbClr val="333333"/>
                </a:solidFill>
              </a:endParaRPr>
            </a:p>
            <a:p>
              <a:pPr marL="285750" indent="-285750" eaLnBrk="0" hangingPunct="0">
                <a:buFont typeface="Arial"/>
                <a:buChar char="•"/>
                <a:tabLst>
                  <a:tab pos="2873375" algn="l"/>
                </a:tabLst>
              </a:pPr>
              <a:r>
                <a:rPr lang="en-US" dirty="0" smtClean="0">
                  <a:solidFill>
                    <a:srgbClr val="333333"/>
                  </a:solidFill>
                </a:rPr>
                <a:t>for </a:t>
              </a:r>
              <a:r>
                <a:rPr lang="en-US" dirty="0">
                  <a:solidFill>
                    <a:srgbClr val="333333"/>
                  </a:solidFill>
                </a:rPr>
                <a:t>maximal/</a:t>
              </a:r>
              <a:r>
                <a:rPr lang="en-US" dirty="0" err="1">
                  <a:solidFill>
                    <a:srgbClr val="333333"/>
                  </a:solidFill>
                </a:rPr>
                <a:t>supermaximal</a:t>
              </a:r>
              <a:r>
                <a:rPr lang="en-US" dirty="0">
                  <a:solidFill>
                    <a:srgbClr val="333333"/>
                  </a:solidFill>
                </a:rPr>
                <a:t> repeats and </a:t>
              </a:r>
              <a:r>
                <a:rPr lang="en-US" dirty="0" smtClean="0">
                  <a:solidFill>
                    <a:srgbClr val="333333"/>
                  </a:solidFill>
                </a:rPr>
                <a:t>maximal unique matches</a:t>
              </a:r>
              <a:endParaRPr lang="en-US" dirty="0">
                <a:solidFill>
                  <a:srgbClr val="333333"/>
                </a:solidFill>
              </a:endParaRPr>
            </a:p>
            <a:p>
              <a:pPr eaLnBrk="0" hangingPunct="0">
                <a:tabLst>
                  <a:tab pos="2873375" algn="l"/>
                </a:tabLst>
              </a:pPr>
              <a:r>
                <a:rPr lang="de-DE" b="1" dirty="0" smtClean="0">
                  <a:solidFill>
                    <a:srgbClr val="333333"/>
                  </a:solidFill>
                </a:rPr>
                <a:t>Pattern </a:t>
              </a:r>
              <a:r>
                <a:rPr lang="de-DE" b="1" dirty="0" err="1" smtClean="0">
                  <a:solidFill>
                    <a:srgbClr val="333333"/>
                  </a:solidFill>
                </a:rPr>
                <a:t>search</a:t>
              </a:r>
              <a:r>
                <a:rPr lang="de-DE" b="1" dirty="0" smtClean="0">
                  <a:solidFill>
                    <a:srgbClr val="333333"/>
                  </a:solidFill>
                </a:rPr>
                <a:t> </a:t>
              </a:r>
              <a:r>
                <a:rPr lang="de-DE" b="1" dirty="0" err="1" smtClean="0">
                  <a:solidFill>
                    <a:srgbClr val="333333"/>
                  </a:solidFill>
                </a:rPr>
                <a:t>with</a:t>
              </a:r>
              <a:r>
                <a:rPr lang="de-DE" b="1" dirty="0" smtClean="0">
                  <a:solidFill>
                    <a:srgbClr val="333333"/>
                  </a:solidFill>
                </a:rPr>
                <a:t> </a:t>
              </a:r>
              <a:r>
                <a:rPr lang="de-DE" b="1" dirty="0" err="1" smtClean="0">
                  <a:solidFill>
                    <a:srgbClr val="333333"/>
                  </a:solidFill>
                </a:rPr>
                <a:t>backtracking</a:t>
              </a:r>
              <a:endParaRPr lang="de-DE" b="1" dirty="0">
                <a:solidFill>
                  <a:srgbClr val="333333"/>
                </a:solidFill>
              </a:endParaRPr>
            </a:p>
            <a:p>
              <a:pPr marL="285750" indent="-285750" eaLnBrk="0" hangingPunct="0">
                <a:buFont typeface="Arial"/>
                <a:buChar char="•"/>
                <a:tabLst>
                  <a:tab pos="2873375" algn="l"/>
                </a:tabLst>
              </a:pPr>
              <a:r>
                <a:rPr lang="de-DE" dirty="0" smtClean="0">
                  <a:solidFill>
                    <a:srgbClr val="FF0000"/>
                  </a:solidFill>
                </a:rPr>
                <a:t>parallel</a:t>
              </a:r>
              <a:r>
                <a:rPr lang="de-DE" dirty="0" smtClean="0">
                  <a:solidFill>
                    <a:srgbClr val="333333"/>
                  </a:solidFill>
                </a:rPr>
                <a:t> </a:t>
              </a:r>
              <a:r>
                <a:rPr lang="de-DE" dirty="0" err="1">
                  <a:solidFill>
                    <a:srgbClr val="333333"/>
                  </a:solidFill>
                </a:rPr>
                <a:t>e</a:t>
              </a:r>
              <a:r>
                <a:rPr lang="de-DE" dirty="0" err="1" smtClean="0">
                  <a:solidFill>
                    <a:srgbClr val="333333"/>
                  </a:solidFill>
                </a:rPr>
                <a:t>xact</a:t>
              </a:r>
              <a:r>
                <a:rPr lang="de-DE" dirty="0" smtClean="0">
                  <a:solidFill>
                    <a:srgbClr val="333333"/>
                  </a:solidFill>
                </a:rPr>
                <a:t>/</a:t>
              </a:r>
              <a:r>
                <a:rPr lang="de-DE" dirty="0" err="1" smtClean="0">
                  <a:solidFill>
                    <a:srgbClr val="333333"/>
                  </a:solidFill>
                </a:rPr>
                <a:t>approximate</a:t>
              </a:r>
              <a:r>
                <a:rPr lang="de-DE" dirty="0" smtClean="0">
                  <a:solidFill>
                    <a:srgbClr val="333333"/>
                  </a:solidFill>
                </a:rPr>
                <a:t> s</a:t>
              </a:r>
              <a:r>
                <a:rPr lang="en-US" dirty="0" err="1" smtClean="0">
                  <a:solidFill>
                    <a:srgbClr val="333333"/>
                  </a:solidFill>
                </a:rPr>
                <a:t>earch</a:t>
              </a:r>
              <a:r>
                <a:rPr lang="en-US" dirty="0" smtClean="0">
                  <a:solidFill>
                    <a:srgbClr val="333333"/>
                  </a:solidFill>
                </a:rPr>
                <a:t> of multiple patterns (tree vs. tree)</a:t>
              </a:r>
            </a:p>
            <a:p>
              <a:pPr eaLnBrk="0" hangingPunct="0">
                <a:tabLst>
                  <a:tab pos="2873375" algn="l"/>
                </a:tabLst>
              </a:pPr>
              <a:r>
                <a:rPr lang="de-DE" b="1" dirty="0" err="1" smtClean="0">
                  <a:solidFill>
                    <a:srgbClr val="333333"/>
                  </a:solidFill>
                </a:rPr>
                <a:t>q</a:t>
              </a:r>
              <a:r>
                <a:rPr lang="en-US" b="1" dirty="0" smtClean="0">
                  <a:solidFill>
                    <a:srgbClr val="333333"/>
                  </a:solidFill>
                </a:rPr>
                <a:t>-gram filters</a:t>
              </a:r>
            </a:p>
            <a:p>
              <a:pPr marL="285750" indent="-285750" eaLnBrk="0" hangingPunct="0">
                <a:buFont typeface="Arial"/>
                <a:buChar char="•"/>
                <a:tabLst>
                  <a:tab pos="2873375" algn="l"/>
                </a:tabLst>
              </a:pPr>
              <a:r>
                <a:rPr lang="de-DE" dirty="0" smtClean="0">
                  <a:solidFill>
                    <a:srgbClr val="333333"/>
                  </a:solidFill>
                </a:rPr>
                <a:t>c</a:t>
              </a:r>
              <a:r>
                <a:rPr lang="en-US" dirty="0" err="1" smtClean="0">
                  <a:solidFill>
                    <a:srgbClr val="333333"/>
                  </a:solidFill>
                </a:rPr>
                <a:t>ounting</a:t>
              </a:r>
              <a:r>
                <a:rPr lang="en-US" dirty="0" smtClean="0">
                  <a:solidFill>
                    <a:srgbClr val="333333"/>
                  </a:solidFill>
                </a:rPr>
                <a:t>/seed filters for approximate pattern search and local alignments</a:t>
              </a:r>
              <a:endParaRPr lang="en-US" dirty="0">
                <a:solidFill>
                  <a:srgbClr val="333333"/>
                </a:solidFill>
              </a:endParaRPr>
            </a:p>
            <a:p>
              <a:pPr marL="285750" indent="-285750" eaLnBrk="0" hangingPunct="0">
                <a:buFont typeface="Arial"/>
                <a:buChar char="•"/>
                <a:tabLst>
                  <a:tab pos="2873375" algn="l"/>
                </a:tabLst>
              </a:pPr>
              <a:endParaRPr lang="en-US" dirty="0">
                <a:solidFill>
                  <a:srgbClr val="33333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7365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120" y="184100"/>
            <a:ext cx="6859436" cy="428625"/>
          </a:xfrm>
        </p:spPr>
        <p:txBody>
          <a:bodyPr/>
          <a:lstStyle/>
          <a:p>
            <a:r>
              <a:rPr lang="en-US" sz="2800" b="0" dirty="0">
                <a:latin typeface="Calibri" charset="0"/>
                <a:ea typeface="ＭＳ Ｐゴシック" charset="0"/>
                <a:cs typeface="ＭＳ Ｐゴシック" charset="0"/>
              </a:rPr>
              <a:t>Unified Full-Text Indexing Framework</a:t>
            </a:r>
            <a:endParaRPr lang="de-DE" sz="2800" b="0" dirty="0" smtClean="0"/>
          </a:p>
        </p:txBody>
      </p:sp>
      <p:sp>
        <p:nvSpPr>
          <p:cNvPr id="63" name="Rounded Rectangle 7"/>
          <p:cNvSpPr/>
          <p:nvPr/>
        </p:nvSpPr>
        <p:spPr bwMode="auto">
          <a:xfrm>
            <a:off x="179390" y="836640"/>
            <a:ext cx="8785220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Upcoming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7" name="Rounded Rectangle 4"/>
          <p:cNvSpPr/>
          <p:nvPr/>
        </p:nvSpPr>
        <p:spPr bwMode="auto">
          <a:xfrm>
            <a:off x="179390" y="1431210"/>
            <a:ext cx="8785220" cy="1044361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eaLnBrk="0" hangingPunct="0">
              <a:buFont typeface="Arial"/>
              <a:buChar char="•"/>
            </a:pPr>
            <a:endParaRPr lang="en-US" dirty="0" smtClean="0">
              <a:solidFill>
                <a:srgbClr val="333333"/>
              </a:solidFill>
              <a:latin typeface="Arial" charset="0"/>
            </a:endParaRPr>
          </a:p>
          <a:p>
            <a:pPr marL="285750" indent="-285750" eaLnBrk="0" hangingPunct="0">
              <a:buFont typeface="Arial"/>
              <a:buChar char="•"/>
            </a:pPr>
            <a:endParaRPr lang="en-US" dirty="0" smtClean="0">
              <a:solidFill>
                <a:srgbClr val="333333"/>
              </a:solidFill>
              <a:latin typeface="Arial" charset="0"/>
            </a:endParaRPr>
          </a:p>
          <a:p>
            <a:pPr marL="285750" indent="-285750" eaLnBrk="0" hangingPunct="0">
              <a:buFont typeface="Arial"/>
              <a:buChar char="•"/>
            </a:pPr>
            <a:endParaRPr lang="en-US" dirty="0" smtClean="0">
              <a:solidFill>
                <a:srgbClr val="333333"/>
              </a:solidFill>
              <a:latin typeface="Arial" charset="0"/>
            </a:endParaRPr>
          </a:p>
          <a:p>
            <a:pPr marL="285750" indent="-285750" eaLnBrk="0" hangingPunct="0">
              <a:buFont typeface="Arial"/>
              <a:buChar char="•"/>
            </a:pPr>
            <a:endParaRPr lang="en-US" dirty="0" smtClean="0">
              <a:solidFill>
                <a:srgbClr val="333333"/>
              </a:solidFill>
              <a:latin typeface="Arial" charset="0"/>
            </a:endParaRPr>
          </a:p>
          <a:p>
            <a:pPr marL="285750" indent="-285750" eaLnBrk="0" hangingPunct="0">
              <a:buFont typeface="Arial"/>
              <a:buChar char="•"/>
            </a:pPr>
            <a:endParaRPr lang="en-US" dirty="0" smtClean="0">
              <a:solidFill>
                <a:srgbClr val="333333"/>
              </a:solidFill>
              <a:latin typeface="Arial" charset="0"/>
            </a:endParaRPr>
          </a:p>
        </p:txBody>
      </p:sp>
      <p:sp>
        <p:nvSpPr>
          <p:cNvPr id="95" name="Textfeld 94"/>
          <p:cNvSpPr txBox="1"/>
          <p:nvPr/>
        </p:nvSpPr>
        <p:spPr>
          <a:xfrm>
            <a:off x="369762" y="1460021"/>
            <a:ext cx="794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2873375" algn="l"/>
              </a:tabLst>
            </a:pPr>
            <a:r>
              <a:rPr lang="x-none" dirty="0" smtClean="0">
                <a:solidFill>
                  <a:srgbClr val="333333"/>
                </a:solidFill>
              </a:rPr>
              <a:t>New interface for bidirectional indexed search with </a:t>
            </a:r>
          </a:p>
          <a:p>
            <a:pPr eaLnBrk="0" hangingPunct="0">
              <a:tabLst>
                <a:tab pos="2873375" algn="l"/>
              </a:tabLst>
            </a:pPr>
            <a:r>
              <a:rPr lang="en-US" dirty="0">
                <a:solidFill>
                  <a:srgbClr val="333333"/>
                </a:solidFill>
              </a:rPr>
              <a:t>b</a:t>
            </a:r>
            <a:r>
              <a:rPr lang="x-none" dirty="0" smtClean="0">
                <a:solidFill>
                  <a:srgbClr val="333333"/>
                </a:solidFill>
              </a:rPr>
              <a:t>idirectional FM-index (search times </a:t>
            </a:r>
            <a:r>
              <a:rPr lang="x-none" dirty="0" smtClean="0">
                <a:solidFill>
                  <a:srgbClr val="FF0000"/>
                </a:solidFill>
              </a:rPr>
              <a:t>O(1) </a:t>
            </a:r>
            <a:r>
              <a:rPr lang="x-none" dirty="0" smtClean="0">
                <a:solidFill>
                  <a:srgbClr val="333333"/>
                </a:solidFill>
              </a:rPr>
              <a:t>resp. </a:t>
            </a:r>
            <a:r>
              <a:rPr lang="x-none" dirty="0" smtClean="0">
                <a:solidFill>
                  <a:srgbClr val="FF0000"/>
                </a:solidFill>
              </a:rPr>
              <a:t>O(log σ) </a:t>
            </a:r>
            <a:r>
              <a:rPr lang="x-none" dirty="0" smtClean="0">
                <a:solidFill>
                  <a:srgbClr val="333333"/>
                </a:solidFill>
              </a:rPr>
              <a:t>per character)</a:t>
            </a:r>
          </a:p>
          <a:p>
            <a:pPr eaLnBrk="0" hangingPunct="0">
              <a:tabLst>
                <a:tab pos="2873375" algn="l"/>
              </a:tabLst>
            </a:pPr>
            <a:r>
              <a:rPr lang="en-US" dirty="0">
                <a:solidFill>
                  <a:srgbClr val="333333"/>
                </a:solidFill>
              </a:rPr>
              <a:t>o</a:t>
            </a:r>
            <a:r>
              <a:rPr lang="x-none" dirty="0" smtClean="0">
                <a:solidFill>
                  <a:srgbClr val="333333"/>
                </a:solidFill>
              </a:rPr>
              <a:t>nly 10% slower than onedirectional index.</a:t>
            </a:r>
            <a:endParaRPr lang="x-none" dirty="0">
              <a:solidFill>
                <a:srgbClr val="333333"/>
              </a:solidFill>
            </a:endParaRPr>
          </a:p>
          <a:p>
            <a:pPr eaLnBrk="0" hangingPunct="0">
              <a:tabLst>
                <a:tab pos="2873375" algn="l"/>
              </a:tabLst>
            </a:pPr>
            <a:endParaRPr lang="en-US" dirty="0" smtClean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3437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Inhaltsplatzhalter 6"/>
          <p:cNvGraphicFramePr>
            <a:graphicFrameLocks/>
          </p:cNvGraphicFramePr>
          <p:nvPr>
            <p:extLst/>
          </p:nvPr>
        </p:nvGraphicFramePr>
        <p:xfrm>
          <a:off x="5796456" y="1748177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Inhaltsplatzhalter 6"/>
          <p:cNvGraphicFramePr>
            <a:graphicFrameLocks/>
          </p:cNvGraphicFramePr>
          <p:nvPr>
            <p:extLst/>
          </p:nvPr>
        </p:nvGraphicFramePr>
        <p:xfrm>
          <a:off x="579645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Inhaltsplatzhalter 6"/>
          <p:cNvGraphicFramePr>
            <a:graphicFrameLocks/>
          </p:cNvGraphicFramePr>
          <p:nvPr>
            <p:extLst/>
          </p:nvPr>
        </p:nvGraphicFramePr>
        <p:xfrm>
          <a:off x="5796456" y="1748177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/>
          </p:nvPr>
        </p:nvGraphicFramePr>
        <p:xfrm>
          <a:off x="5796136" y="1747860"/>
          <a:ext cx="2880000" cy="2880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00"/>
                <a:gridCol w="480000"/>
                <a:gridCol w="480000"/>
                <a:gridCol w="480000"/>
                <a:gridCol w="480000"/>
                <a:gridCol w="480000"/>
              </a:tblGrid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G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T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T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0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A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G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-1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11429">
                <a:tc>
                  <a:txBody>
                    <a:bodyPr/>
                    <a:lstStyle/>
                    <a:p>
                      <a:pPr algn="ctr"/>
                      <a:r>
                        <a:rPr lang="en-GB" i="0" dirty="0" smtClean="0">
                          <a:latin typeface="Helvetica Neue Light"/>
                        </a:rPr>
                        <a:t>C</a:t>
                      </a:r>
                      <a:endParaRPr lang="en-GB" i="0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-5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-4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-3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Helvetica Neue Light"/>
                        </a:rPr>
                        <a:t>-2</a:t>
                      </a:r>
                      <a:endParaRPr lang="en-GB" dirty="0">
                        <a:latin typeface="Helvetica Neue Ligh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Pairwise alignment</a:t>
            </a:r>
            <a:endParaRPr lang="en-US" dirty="0"/>
          </a:p>
        </p:txBody>
      </p:sp>
      <p:sp>
        <p:nvSpPr>
          <p:cNvPr id="8" name="Textfeld 7"/>
          <p:cNvSpPr txBox="1"/>
          <p:nvPr/>
        </p:nvSpPr>
        <p:spPr>
          <a:xfrm>
            <a:off x="380999" y="1577518"/>
            <a:ext cx="4943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ourier"/>
                <a:cs typeface="Courier"/>
              </a:rPr>
              <a:t>M(</a:t>
            </a:r>
            <a:r>
              <a:rPr lang="en-GB" sz="1400" dirty="0">
                <a:latin typeface="Courier"/>
                <a:cs typeface="Courier"/>
              </a:rPr>
              <a:t>0</a:t>
            </a:r>
            <a:r>
              <a:rPr lang="en-GB" sz="1400" dirty="0" smtClean="0">
                <a:latin typeface="Courier"/>
                <a:cs typeface="Courier"/>
              </a:rPr>
              <a:t>,0) </a:t>
            </a:r>
            <a:r>
              <a:rPr lang="en-GB" sz="1400" dirty="0" smtClean="0">
                <a:latin typeface="Courier"/>
                <a:cs typeface="Courier"/>
                <a:sym typeface="Wingdings"/>
              </a:rPr>
              <a:t>= 0;</a:t>
            </a:r>
            <a:endParaRPr lang="en-GB" sz="1400" dirty="0" smtClean="0">
              <a:latin typeface="Courier"/>
              <a:cs typeface="Courier"/>
            </a:endParaRPr>
          </a:p>
          <a:p>
            <a:r>
              <a:rPr lang="en-GB" sz="1400" dirty="0" smtClean="0">
                <a:latin typeface="Courier"/>
                <a:cs typeface="Courier"/>
              </a:rPr>
              <a:t>for </a:t>
            </a:r>
            <a:r>
              <a:rPr lang="en-GB" sz="1400" dirty="0" err="1" smtClean="0">
                <a:latin typeface="Courier"/>
                <a:cs typeface="Courier"/>
              </a:rPr>
              <a:t>i</a:t>
            </a:r>
            <a:r>
              <a:rPr lang="en-GB" sz="1400" dirty="0" smtClean="0">
                <a:latin typeface="Courier"/>
                <a:cs typeface="Courier"/>
              </a:rPr>
              <a:t> = 1 to n+1 do M(i,0) = M(i-1,0) - 1</a:t>
            </a:r>
          </a:p>
          <a:p>
            <a:r>
              <a:rPr lang="en-GB" sz="1400" dirty="0">
                <a:latin typeface="Courier"/>
                <a:cs typeface="Courier"/>
              </a:rPr>
              <a:t>for </a:t>
            </a:r>
            <a:r>
              <a:rPr lang="en-GB" sz="1400" dirty="0" smtClean="0">
                <a:latin typeface="Courier"/>
                <a:cs typeface="Courier"/>
              </a:rPr>
              <a:t>j </a:t>
            </a:r>
            <a:r>
              <a:rPr lang="en-GB" sz="1400" dirty="0">
                <a:latin typeface="Courier"/>
                <a:cs typeface="Courier"/>
              </a:rPr>
              <a:t>= 1 to </a:t>
            </a:r>
            <a:r>
              <a:rPr lang="en-GB" sz="1400" dirty="0" smtClean="0">
                <a:latin typeface="Courier"/>
                <a:cs typeface="Courier"/>
              </a:rPr>
              <a:t>m+1 </a:t>
            </a:r>
            <a:r>
              <a:rPr lang="en-GB" sz="1400" dirty="0">
                <a:latin typeface="Courier"/>
                <a:cs typeface="Courier"/>
              </a:rPr>
              <a:t>do </a:t>
            </a:r>
            <a:r>
              <a:rPr lang="en-GB" sz="1400" dirty="0" smtClean="0">
                <a:latin typeface="Courier"/>
                <a:cs typeface="Courier"/>
              </a:rPr>
              <a:t>M(0,j) = M(0,j-1</a:t>
            </a:r>
            <a:r>
              <a:rPr lang="en-GB" sz="1400" dirty="0">
                <a:latin typeface="Courier"/>
                <a:cs typeface="Courier"/>
              </a:rPr>
              <a:t>) - </a:t>
            </a:r>
            <a:r>
              <a:rPr lang="en-GB" sz="1400" dirty="0" smtClean="0">
                <a:latin typeface="Courier"/>
                <a:cs typeface="Courier"/>
              </a:rPr>
              <a:t>1          </a:t>
            </a:r>
            <a:endParaRPr lang="en-GB" sz="1400" dirty="0">
              <a:latin typeface="Courier"/>
              <a:cs typeface="Courier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85617" y="1186751"/>
            <a:ext cx="162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Helvetica Neue Light"/>
              </a:rPr>
              <a:t>Initialization:</a:t>
            </a:r>
            <a:endParaRPr lang="en-GB" dirty="0">
              <a:latin typeface="Helvetica Neue Light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250095" y="2384455"/>
            <a:ext cx="162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Helvetica Neue Light"/>
              </a:rPr>
              <a:t>R</a:t>
            </a:r>
            <a:r>
              <a:rPr lang="en-GB" dirty="0" smtClean="0">
                <a:latin typeface="Helvetica Neue Light"/>
              </a:rPr>
              <a:t>ecursion:</a:t>
            </a:r>
            <a:endParaRPr lang="en-GB" dirty="0">
              <a:latin typeface="Helvetica Neue Light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77092" y="2794762"/>
            <a:ext cx="60671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ourier"/>
                <a:cs typeface="Courier"/>
              </a:rPr>
              <a:t>for </a:t>
            </a:r>
            <a:r>
              <a:rPr lang="en-GB" sz="1400" dirty="0" err="1" smtClean="0">
                <a:latin typeface="Courier"/>
                <a:cs typeface="Courier"/>
              </a:rPr>
              <a:t>i</a:t>
            </a:r>
            <a:r>
              <a:rPr lang="en-GB" sz="1400" dirty="0" smtClean="0">
                <a:latin typeface="Courier"/>
                <a:cs typeface="Courier"/>
              </a:rPr>
              <a:t> = 1 to n+1 do </a:t>
            </a:r>
          </a:p>
          <a:p>
            <a:r>
              <a:rPr lang="en-GB" sz="1400" dirty="0" smtClean="0">
                <a:latin typeface="Courier"/>
                <a:cs typeface="Courier"/>
              </a:rPr>
              <a:t>  for j </a:t>
            </a:r>
            <a:r>
              <a:rPr lang="en-GB" sz="1400" dirty="0">
                <a:latin typeface="Courier"/>
                <a:cs typeface="Courier"/>
              </a:rPr>
              <a:t>= 1 to </a:t>
            </a:r>
            <a:r>
              <a:rPr lang="en-GB" sz="1400" dirty="0" smtClean="0">
                <a:latin typeface="Courier"/>
                <a:cs typeface="Courier"/>
              </a:rPr>
              <a:t>m+1 do</a:t>
            </a:r>
          </a:p>
          <a:p>
            <a:r>
              <a:rPr lang="en-GB" sz="1400" dirty="0" smtClean="0">
                <a:latin typeface="Courier"/>
                <a:cs typeface="Courier"/>
              </a:rPr>
              <a:t>                   M(i-1, j-1) + s(X[i-1],Y[j-1])</a:t>
            </a:r>
          </a:p>
          <a:p>
            <a:r>
              <a:rPr lang="en-GB" sz="1400" dirty="0">
                <a:latin typeface="Courier"/>
                <a:cs typeface="Courier"/>
              </a:rPr>
              <a:t> </a:t>
            </a:r>
            <a:r>
              <a:rPr lang="en-GB" sz="1400" dirty="0" smtClean="0">
                <a:latin typeface="Courier"/>
                <a:cs typeface="Courier"/>
              </a:rPr>
              <a:t>   M(</a:t>
            </a:r>
            <a:r>
              <a:rPr lang="en-GB" sz="1400" dirty="0" err="1" smtClean="0">
                <a:latin typeface="Courier"/>
                <a:cs typeface="Courier"/>
              </a:rPr>
              <a:t>i</a:t>
            </a:r>
            <a:r>
              <a:rPr lang="en-GB" sz="1400" dirty="0" smtClean="0">
                <a:latin typeface="Courier"/>
                <a:cs typeface="Courier"/>
              </a:rPr>
              <a:t>, j) = max  M(i-1, j) - 1</a:t>
            </a:r>
          </a:p>
          <a:p>
            <a:r>
              <a:rPr lang="en-GB" sz="1400" dirty="0">
                <a:latin typeface="Courier"/>
                <a:cs typeface="Courier"/>
              </a:rPr>
              <a:t> </a:t>
            </a:r>
            <a:r>
              <a:rPr lang="en-GB" sz="1400" dirty="0" smtClean="0">
                <a:latin typeface="Courier"/>
                <a:cs typeface="Courier"/>
              </a:rPr>
              <a:t>                  M(</a:t>
            </a:r>
            <a:r>
              <a:rPr lang="en-GB" sz="1400" dirty="0" err="1" smtClean="0">
                <a:latin typeface="Courier"/>
                <a:cs typeface="Courier"/>
              </a:rPr>
              <a:t>i</a:t>
            </a:r>
            <a:r>
              <a:rPr lang="en-GB" sz="1400" dirty="0" smtClean="0">
                <a:latin typeface="Courier"/>
                <a:cs typeface="Courier"/>
              </a:rPr>
              <a:t>, j-1) – 1</a:t>
            </a:r>
            <a:endParaRPr lang="en-GB" sz="1400" dirty="0">
              <a:latin typeface="Courier"/>
              <a:cs typeface="Courier"/>
            </a:endParaRPr>
          </a:p>
          <a:p>
            <a:r>
              <a:rPr lang="en-GB" sz="1400" dirty="0" smtClean="0">
                <a:latin typeface="Courier"/>
                <a:cs typeface="Courier"/>
              </a:rPr>
              <a:t>  end</a:t>
            </a:r>
            <a:endParaRPr lang="en-GB" sz="1400" dirty="0">
              <a:latin typeface="Courier"/>
              <a:cs typeface="Courier"/>
            </a:endParaRPr>
          </a:p>
          <a:p>
            <a:r>
              <a:rPr lang="en-GB" sz="1400" dirty="0" smtClean="0">
                <a:latin typeface="Courier"/>
                <a:cs typeface="Courier"/>
              </a:rPr>
              <a:t>end</a:t>
            </a:r>
          </a:p>
        </p:txBody>
      </p:sp>
      <p:sp>
        <p:nvSpPr>
          <p:cNvPr id="13" name="Geschweifte Klammer links 12"/>
          <p:cNvSpPr/>
          <p:nvPr/>
        </p:nvSpPr>
        <p:spPr bwMode="auto">
          <a:xfrm>
            <a:off x="2339752" y="3296902"/>
            <a:ext cx="156308" cy="595923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 Neue Light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251520" y="4484164"/>
            <a:ext cx="162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>
                <a:latin typeface="Helvetica Neue Light"/>
              </a:rPr>
              <a:t>Traceback</a:t>
            </a:r>
            <a:r>
              <a:rPr lang="en-GB" dirty="0" smtClean="0">
                <a:latin typeface="Helvetica Neue Light"/>
              </a:rPr>
              <a:t>:</a:t>
            </a:r>
            <a:endParaRPr lang="en-GB" dirty="0">
              <a:latin typeface="Helvetica Neue Light"/>
            </a:endParaRPr>
          </a:p>
        </p:txBody>
      </p:sp>
      <p:cxnSp>
        <p:nvCxnSpPr>
          <p:cNvPr id="38" name="Gerade Verbindung 37"/>
          <p:cNvCxnSpPr/>
          <p:nvPr/>
        </p:nvCxnSpPr>
        <p:spPr bwMode="auto">
          <a:xfrm flipV="1">
            <a:off x="7452320" y="3188020"/>
            <a:ext cx="0" cy="36004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Gerade Verbindung 46"/>
          <p:cNvCxnSpPr/>
          <p:nvPr/>
        </p:nvCxnSpPr>
        <p:spPr bwMode="auto">
          <a:xfrm flipH="1" flipV="1">
            <a:off x="7956376" y="3980108"/>
            <a:ext cx="504056" cy="43204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Gerade Verbindung 52"/>
          <p:cNvCxnSpPr/>
          <p:nvPr/>
        </p:nvCxnSpPr>
        <p:spPr bwMode="auto">
          <a:xfrm flipH="1" flipV="1">
            <a:off x="7452320" y="3548060"/>
            <a:ext cx="504056" cy="43204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Gerade Verbindung 53"/>
          <p:cNvCxnSpPr/>
          <p:nvPr/>
        </p:nvCxnSpPr>
        <p:spPr bwMode="auto">
          <a:xfrm flipH="1" flipV="1">
            <a:off x="6948264" y="2755972"/>
            <a:ext cx="504056" cy="43204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Gerade Verbindung 54"/>
          <p:cNvCxnSpPr/>
          <p:nvPr/>
        </p:nvCxnSpPr>
        <p:spPr bwMode="auto">
          <a:xfrm flipH="1" flipV="1">
            <a:off x="6444208" y="2323924"/>
            <a:ext cx="504056" cy="43204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Textfeld 55"/>
          <p:cNvSpPr txBox="1"/>
          <p:nvPr/>
        </p:nvSpPr>
        <p:spPr>
          <a:xfrm>
            <a:off x="377092" y="5061607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latin typeface="Courier"/>
                <a:cs typeface="Courier"/>
              </a:rPr>
              <a:t>T T – G T</a:t>
            </a:r>
          </a:p>
          <a:p>
            <a:r>
              <a:rPr lang="en-GB" sz="2400" b="1" dirty="0" smtClean="0">
                <a:latin typeface="Courier"/>
                <a:cs typeface="Courier"/>
              </a:rPr>
              <a:t>| |   | |</a:t>
            </a:r>
          </a:p>
          <a:p>
            <a:r>
              <a:rPr lang="en-GB" sz="2400" b="1" dirty="0" smtClean="0">
                <a:latin typeface="Courier"/>
                <a:cs typeface="Courier"/>
              </a:rPr>
              <a:t>T T A G C</a:t>
            </a:r>
            <a:endParaRPr lang="en-GB" sz="2400" b="1" dirty="0">
              <a:latin typeface="Courier"/>
              <a:cs typeface="Courier"/>
            </a:endParaRPr>
          </a:p>
        </p:txBody>
      </p:sp>
      <p:sp>
        <p:nvSpPr>
          <p:cNvPr id="33" name="Rounded Rectangle 7"/>
          <p:cNvSpPr/>
          <p:nvPr/>
        </p:nvSpPr>
        <p:spPr bwMode="auto">
          <a:xfrm>
            <a:off x="185617" y="758780"/>
            <a:ext cx="8785220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smtClean="0">
                <a:solidFill>
                  <a:srgbClr val="FFFFFF"/>
                </a:solidFill>
                <a:latin typeface="Arial" charset="0"/>
              </a:rPr>
              <a:t>Algorithm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8835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 animBg="1"/>
      <p:bldP spid="30" grpId="0"/>
      <p:bldP spid="5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4"/>
          <p:cNvSpPr/>
          <p:nvPr/>
        </p:nvSpPr>
        <p:spPr bwMode="auto">
          <a:xfrm>
            <a:off x="100013" y="2311400"/>
            <a:ext cx="8820150" cy="3594100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b="1" dirty="0">
                <a:solidFill>
                  <a:srgbClr val="333333"/>
                </a:solidFill>
                <a:latin typeface="Arial" charset="0"/>
              </a:rPr>
              <a:t>              Standard DP-Algorithms		 </a:t>
            </a:r>
          </a:p>
          <a:p>
            <a:pPr algn="ctr" eaLnBrk="0" hangingPunct="0">
              <a:defRPr/>
            </a:pPr>
            <a:r>
              <a:rPr lang="en-US" b="1" dirty="0">
                <a:solidFill>
                  <a:srgbClr val="333333"/>
                </a:solidFill>
                <a:latin typeface="Arial" charset="0"/>
              </a:rPr>
              <a:t>  </a:t>
            </a:r>
            <a:r>
              <a:rPr lang="en-US" dirty="0">
                <a:solidFill>
                  <a:srgbClr val="333333"/>
                </a:solidFill>
                <a:latin typeface="Arial" charset="0"/>
              </a:rPr>
              <a:t>Global &amp; Semi Global Alignments                              Local Alignments			</a:t>
            </a:r>
          </a:p>
          <a:p>
            <a:pPr eaLnBrk="0" hangingPunct="0">
              <a:defRPr/>
            </a:pPr>
            <a:endParaRPr lang="en-US" dirty="0">
              <a:solidFill>
                <a:srgbClr val="333333"/>
              </a:solidFill>
              <a:latin typeface="Arial" charset="0"/>
            </a:endParaRPr>
          </a:p>
          <a:p>
            <a:pPr eaLnBrk="0" hangingPunct="0">
              <a:defRPr/>
            </a:pPr>
            <a:endParaRPr lang="en-US" b="1" dirty="0">
              <a:solidFill>
                <a:srgbClr val="333333"/>
              </a:solidFill>
              <a:latin typeface="Arial" charset="0"/>
            </a:endParaRPr>
          </a:p>
          <a:p>
            <a:pPr eaLnBrk="0" hangingPunct="0">
              <a:defRPr/>
            </a:pPr>
            <a:endParaRPr lang="en-US" b="1" dirty="0">
              <a:solidFill>
                <a:srgbClr val="333333"/>
              </a:solidFill>
              <a:latin typeface="Arial" charset="0"/>
            </a:endParaRPr>
          </a:p>
          <a:p>
            <a:pPr algn="ctr" eaLnBrk="0" hangingPunct="0">
              <a:defRPr/>
            </a:pPr>
            <a:r>
              <a:rPr lang="en-US" b="1" dirty="0">
                <a:solidFill>
                  <a:srgbClr val="333333"/>
                </a:solidFill>
                <a:latin typeface="Arial" charset="0"/>
              </a:rPr>
              <a:t>Modified DP-Algorithms</a:t>
            </a:r>
          </a:p>
          <a:p>
            <a:pPr eaLnBrk="0" hangingPunct="0">
              <a:defRPr/>
            </a:pPr>
            <a:r>
              <a:rPr lang="en-US" dirty="0">
                <a:solidFill>
                  <a:srgbClr val="333333"/>
                </a:solidFill>
                <a:latin typeface="Arial" charset="0"/>
              </a:rPr>
              <a:t>Split Breakpoint Detection		                 Banded Chain Alignment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0930" y="170030"/>
            <a:ext cx="6859588" cy="428625"/>
          </a:xfrm>
        </p:spPr>
        <p:txBody>
          <a:bodyPr/>
          <a:lstStyle/>
          <a:p>
            <a:r>
              <a:rPr lang="de-DE" b="0" dirty="0">
                <a:latin typeface="Arial" charset="0"/>
              </a:rPr>
              <a:t>Unified </a:t>
            </a:r>
            <a:r>
              <a:rPr lang="de-DE" b="0" dirty="0" err="1">
                <a:latin typeface="Arial" charset="0"/>
              </a:rPr>
              <a:t>Alignment</a:t>
            </a:r>
            <a:r>
              <a:rPr lang="de-DE" b="0" dirty="0">
                <a:latin typeface="Arial" charset="0"/>
              </a:rPr>
              <a:t> </a:t>
            </a:r>
            <a:r>
              <a:rPr lang="de-DE" b="0" dirty="0" err="1">
                <a:latin typeface="Arial" charset="0"/>
              </a:rPr>
              <a:t>Algorithms</a:t>
            </a:r>
            <a:endParaRPr lang="de-DE" b="0" dirty="0">
              <a:latin typeface="Arial" charset="0"/>
            </a:endParaRPr>
          </a:p>
        </p:txBody>
      </p:sp>
      <p:sp>
        <p:nvSpPr>
          <p:cNvPr id="19" name="Rounded Rectangle 7"/>
          <p:cNvSpPr/>
          <p:nvPr/>
        </p:nvSpPr>
        <p:spPr bwMode="auto">
          <a:xfrm>
            <a:off x="110170" y="1800779"/>
            <a:ext cx="8820288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eaLnBrk="0" hangingPunct="0">
              <a:defRPr/>
            </a:pPr>
            <a:r>
              <a:rPr lang="de-DE" b="1" i="1" dirty="0" err="1">
                <a:solidFill>
                  <a:srgbClr val="FFFFFF"/>
                </a:solidFill>
                <a:latin typeface="Arial" charset="0"/>
              </a:rPr>
              <a:t>For</a:t>
            </a:r>
            <a:r>
              <a:rPr lang="de-DE" b="1" i="1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>
                <a:solidFill>
                  <a:srgbClr val="FFFFFF"/>
                </a:solidFill>
                <a:latin typeface="Arial" charset="0"/>
              </a:rPr>
              <a:t>Example</a:t>
            </a:r>
            <a:r>
              <a:rPr lang="de-DE" b="1" i="1" dirty="0">
                <a:solidFill>
                  <a:srgbClr val="FFFFFF"/>
                </a:solidFill>
                <a:latin typeface="Arial" charset="0"/>
              </a:rPr>
              <a:t> ...</a:t>
            </a:r>
          </a:p>
        </p:txBody>
      </p:sp>
      <p:cxnSp>
        <p:nvCxnSpPr>
          <p:cNvPr id="13318" name="Gerade Verbindung 2"/>
          <p:cNvCxnSpPr>
            <a:cxnSpLocks noChangeShapeType="1"/>
          </p:cNvCxnSpPr>
          <p:nvPr/>
        </p:nvCxnSpPr>
        <p:spPr bwMode="auto">
          <a:xfrm>
            <a:off x="700088" y="3082925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19" name="Gerade Verbindung 16"/>
          <p:cNvCxnSpPr>
            <a:cxnSpLocks noChangeShapeType="1"/>
          </p:cNvCxnSpPr>
          <p:nvPr/>
        </p:nvCxnSpPr>
        <p:spPr bwMode="auto">
          <a:xfrm>
            <a:off x="693738" y="3076575"/>
            <a:ext cx="962025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20" name="Gerade Verbindung 20"/>
          <p:cNvCxnSpPr>
            <a:cxnSpLocks noChangeShapeType="1"/>
          </p:cNvCxnSpPr>
          <p:nvPr/>
        </p:nvCxnSpPr>
        <p:spPr bwMode="auto">
          <a:xfrm>
            <a:off x="695325" y="3798888"/>
            <a:ext cx="962025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21" name="Gerade Verbindung 21"/>
          <p:cNvCxnSpPr>
            <a:cxnSpLocks noChangeShapeType="1"/>
          </p:cNvCxnSpPr>
          <p:nvPr/>
        </p:nvCxnSpPr>
        <p:spPr bwMode="auto">
          <a:xfrm>
            <a:off x="1651000" y="3078163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" name="Straight Connector 54"/>
          <p:cNvCxnSpPr/>
          <p:nvPr/>
        </p:nvCxnSpPr>
        <p:spPr bwMode="auto">
          <a:xfrm>
            <a:off x="722313" y="3095625"/>
            <a:ext cx="287337" cy="255588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59"/>
          <p:cNvCxnSpPr/>
          <p:nvPr/>
        </p:nvCxnSpPr>
        <p:spPr bwMode="auto">
          <a:xfrm>
            <a:off x="1016000" y="3452813"/>
            <a:ext cx="215900" cy="217487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59"/>
          <p:cNvCxnSpPr/>
          <p:nvPr/>
        </p:nvCxnSpPr>
        <p:spPr bwMode="auto">
          <a:xfrm flipH="1">
            <a:off x="1014413" y="3357563"/>
            <a:ext cx="0" cy="112712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59"/>
          <p:cNvCxnSpPr/>
          <p:nvPr/>
        </p:nvCxnSpPr>
        <p:spPr bwMode="auto">
          <a:xfrm>
            <a:off x="1525588" y="3692525"/>
            <a:ext cx="120650" cy="103188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" name="Straight Connector 59"/>
          <p:cNvCxnSpPr/>
          <p:nvPr/>
        </p:nvCxnSpPr>
        <p:spPr bwMode="auto">
          <a:xfrm flipH="1" flipV="1">
            <a:off x="1236663" y="3692525"/>
            <a:ext cx="276225" cy="6350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327" name="Gerade Verbindung 39"/>
          <p:cNvCxnSpPr>
            <a:cxnSpLocks noChangeShapeType="1"/>
          </p:cNvCxnSpPr>
          <p:nvPr/>
        </p:nvCxnSpPr>
        <p:spPr bwMode="auto">
          <a:xfrm>
            <a:off x="1952625" y="3084513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28" name="Gerade Verbindung 40"/>
          <p:cNvCxnSpPr>
            <a:cxnSpLocks noChangeShapeType="1"/>
          </p:cNvCxnSpPr>
          <p:nvPr/>
        </p:nvCxnSpPr>
        <p:spPr bwMode="auto">
          <a:xfrm>
            <a:off x="1946275" y="3078163"/>
            <a:ext cx="1438275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29" name="Gerade Verbindung 41"/>
          <p:cNvCxnSpPr>
            <a:cxnSpLocks noChangeShapeType="1"/>
          </p:cNvCxnSpPr>
          <p:nvPr/>
        </p:nvCxnSpPr>
        <p:spPr bwMode="auto">
          <a:xfrm flipV="1">
            <a:off x="1947863" y="3797300"/>
            <a:ext cx="14366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30" name="Gerade Verbindung 42"/>
          <p:cNvCxnSpPr>
            <a:cxnSpLocks noChangeShapeType="1"/>
          </p:cNvCxnSpPr>
          <p:nvPr/>
        </p:nvCxnSpPr>
        <p:spPr bwMode="auto">
          <a:xfrm>
            <a:off x="3387725" y="3079750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4" name="Straight Connector 54"/>
          <p:cNvCxnSpPr/>
          <p:nvPr/>
        </p:nvCxnSpPr>
        <p:spPr bwMode="auto">
          <a:xfrm>
            <a:off x="2222500" y="3097213"/>
            <a:ext cx="288925" cy="255587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5" name="Straight Connector 59"/>
          <p:cNvCxnSpPr/>
          <p:nvPr/>
        </p:nvCxnSpPr>
        <p:spPr bwMode="auto">
          <a:xfrm>
            <a:off x="2517775" y="3454400"/>
            <a:ext cx="215900" cy="217488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6" name="Straight Connector 59"/>
          <p:cNvCxnSpPr/>
          <p:nvPr/>
        </p:nvCxnSpPr>
        <p:spPr bwMode="auto">
          <a:xfrm flipH="1">
            <a:off x="2516188" y="3360738"/>
            <a:ext cx="0" cy="111125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7" name="Straight Connector 59"/>
          <p:cNvCxnSpPr/>
          <p:nvPr/>
        </p:nvCxnSpPr>
        <p:spPr bwMode="auto">
          <a:xfrm>
            <a:off x="3025775" y="3694113"/>
            <a:ext cx="122238" cy="103187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8" name="Straight Connector 59"/>
          <p:cNvCxnSpPr/>
          <p:nvPr/>
        </p:nvCxnSpPr>
        <p:spPr bwMode="auto">
          <a:xfrm flipH="1" flipV="1">
            <a:off x="2738438" y="3694113"/>
            <a:ext cx="274637" cy="6350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336" name="Gerade Verbindung 50"/>
          <p:cNvCxnSpPr>
            <a:cxnSpLocks noChangeShapeType="1"/>
          </p:cNvCxnSpPr>
          <p:nvPr/>
        </p:nvCxnSpPr>
        <p:spPr bwMode="auto">
          <a:xfrm>
            <a:off x="6148388" y="3111500"/>
            <a:ext cx="0" cy="7191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37" name="Gerade Verbindung 51"/>
          <p:cNvCxnSpPr>
            <a:cxnSpLocks noChangeShapeType="1"/>
          </p:cNvCxnSpPr>
          <p:nvPr/>
        </p:nvCxnSpPr>
        <p:spPr bwMode="auto">
          <a:xfrm>
            <a:off x="6142038" y="3105150"/>
            <a:ext cx="963612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38" name="Gerade Verbindung 52"/>
          <p:cNvCxnSpPr>
            <a:cxnSpLocks noChangeShapeType="1"/>
          </p:cNvCxnSpPr>
          <p:nvPr/>
        </p:nvCxnSpPr>
        <p:spPr bwMode="auto">
          <a:xfrm>
            <a:off x="6143625" y="3827463"/>
            <a:ext cx="963613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39" name="Gerade Verbindung 53"/>
          <p:cNvCxnSpPr>
            <a:cxnSpLocks noChangeShapeType="1"/>
          </p:cNvCxnSpPr>
          <p:nvPr/>
        </p:nvCxnSpPr>
        <p:spPr bwMode="auto">
          <a:xfrm>
            <a:off x="7100888" y="3106738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5" name="Straight Connector 54"/>
          <p:cNvCxnSpPr/>
          <p:nvPr/>
        </p:nvCxnSpPr>
        <p:spPr bwMode="auto">
          <a:xfrm>
            <a:off x="6337300" y="3267075"/>
            <a:ext cx="120650" cy="111125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6" name="Straight Connector 59"/>
          <p:cNvCxnSpPr/>
          <p:nvPr/>
        </p:nvCxnSpPr>
        <p:spPr bwMode="auto">
          <a:xfrm>
            <a:off x="6465888" y="3481388"/>
            <a:ext cx="215900" cy="215900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7" name="Straight Connector 59"/>
          <p:cNvCxnSpPr/>
          <p:nvPr/>
        </p:nvCxnSpPr>
        <p:spPr bwMode="auto">
          <a:xfrm>
            <a:off x="6462713" y="3386138"/>
            <a:ext cx="0" cy="111125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343" name="Gerade Verbindung 61"/>
          <p:cNvCxnSpPr>
            <a:cxnSpLocks noChangeShapeType="1"/>
          </p:cNvCxnSpPr>
          <p:nvPr/>
        </p:nvCxnSpPr>
        <p:spPr bwMode="auto">
          <a:xfrm>
            <a:off x="688975" y="4760913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44" name="Gerade Verbindung 62"/>
          <p:cNvCxnSpPr>
            <a:cxnSpLocks noChangeShapeType="1"/>
          </p:cNvCxnSpPr>
          <p:nvPr/>
        </p:nvCxnSpPr>
        <p:spPr bwMode="auto">
          <a:xfrm>
            <a:off x="682625" y="4754563"/>
            <a:ext cx="1385888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45" name="Gerade Verbindung 63"/>
          <p:cNvCxnSpPr>
            <a:cxnSpLocks noChangeShapeType="1"/>
          </p:cNvCxnSpPr>
          <p:nvPr/>
        </p:nvCxnSpPr>
        <p:spPr bwMode="auto">
          <a:xfrm>
            <a:off x="684213" y="5476875"/>
            <a:ext cx="137795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46" name="Gerade Verbindung 64"/>
          <p:cNvCxnSpPr>
            <a:cxnSpLocks noChangeShapeType="1"/>
          </p:cNvCxnSpPr>
          <p:nvPr/>
        </p:nvCxnSpPr>
        <p:spPr bwMode="auto">
          <a:xfrm>
            <a:off x="2071688" y="4756150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6" name="Straight Connector 54"/>
          <p:cNvCxnSpPr/>
          <p:nvPr/>
        </p:nvCxnSpPr>
        <p:spPr bwMode="auto">
          <a:xfrm>
            <a:off x="711200" y="4772025"/>
            <a:ext cx="179388" cy="169863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7" name="Straight Connector 59"/>
          <p:cNvCxnSpPr/>
          <p:nvPr/>
        </p:nvCxnSpPr>
        <p:spPr bwMode="auto">
          <a:xfrm>
            <a:off x="1011238" y="4973638"/>
            <a:ext cx="215900" cy="215900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8" name="Straight Connector 59"/>
          <p:cNvCxnSpPr/>
          <p:nvPr/>
        </p:nvCxnSpPr>
        <p:spPr bwMode="auto">
          <a:xfrm flipH="1">
            <a:off x="1239838" y="5219700"/>
            <a:ext cx="0" cy="111125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9" name="Straight Connector 59"/>
          <p:cNvCxnSpPr/>
          <p:nvPr/>
        </p:nvCxnSpPr>
        <p:spPr bwMode="auto">
          <a:xfrm>
            <a:off x="1231900" y="5362575"/>
            <a:ext cx="122238" cy="104775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0" name="Straight Connector 59"/>
          <p:cNvCxnSpPr/>
          <p:nvPr/>
        </p:nvCxnSpPr>
        <p:spPr bwMode="auto">
          <a:xfrm flipH="1" flipV="1">
            <a:off x="904875" y="4964113"/>
            <a:ext cx="103188" cy="4762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352" name="Gerade Verbindung 90"/>
          <p:cNvCxnSpPr>
            <a:cxnSpLocks noChangeShapeType="1"/>
          </p:cNvCxnSpPr>
          <p:nvPr/>
        </p:nvCxnSpPr>
        <p:spPr bwMode="auto">
          <a:xfrm>
            <a:off x="2281238" y="4768850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53" name="Gerade Verbindung 91"/>
          <p:cNvCxnSpPr>
            <a:cxnSpLocks noChangeShapeType="1"/>
          </p:cNvCxnSpPr>
          <p:nvPr/>
        </p:nvCxnSpPr>
        <p:spPr bwMode="auto">
          <a:xfrm>
            <a:off x="2274888" y="4762500"/>
            <a:ext cx="1385887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54" name="Gerade Verbindung 92"/>
          <p:cNvCxnSpPr>
            <a:cxnSpLocks noChangeShapeType="1"/>
          </p:cNvCxnSpPr>
          <p:nvPr/>
        </p:nvCxnSpPr>
        <p:spPr bwMode="auto">
          <a:xfrm>
            <a:off x="2276475" y="5484813"/>
            <a:ext cx="137795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55" name="Gerade Verbindung 93"/>
          <p:cNvCxnSpPr>
            <a:cxnSpLocks noChangeShapeType="1"/>
          </p:cNvCxnSpPr>
          <p:nvPr/>
        </p:nvCxnSpPr>
        <p:spPr bwMode="auto">
          <a:xfrm>
            <a:off x="3665538" y="4764088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5" name="Straight Connector 54"/>
          <p:cNvCxnSpPr/>
          <p:nvPr/>
        </p:nvCxnSpPr>
        <p:spPr bwMode="auto">
          <a:xfrm>
            <a:off x="2873976" y="4778755"/>
            <a:ext cx="309559" cy="230953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endPos="0" dir="5400000" sy="-100000" algn="bl" rotWithShape="0"/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6" name="Straight Connector 59"/>
          <p:cNvCxnSpPr/>
          <p:nvPr/>
        </p:nvCxnSpPr>
        <p:spPr bwMode="auto">
          <a:xfrm>
            <a:off x="3193789" y="5158281"/>
            <a:ext cx="216030" cy="216980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endPos="0" dir="5400000" sy="-100000" algn="bl" rotWithShape="0"/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7" name="Straight Connector 59"/>
          <p:cNvCxnSpPr/>
          <p:nvPr/>
        </p:nvCxnSpPr>
        <p:spPr bwMode="auto">
          <a:xfrm flipH="1">
            <a:off x="3191889" y="5031189"/>
            <a:ext cx="1" cy="111286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endPos="0" dir="5400000" sy="-100000" algn="bl" rotWithShape="0"/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8" name="Straight Connector 59"/>
          <p:cNvCxnSpPr/>
          <p:nvPr/>
        </p:nvCxnSpPr>
        <p:spPr bwMode="auto">
          <a:xfrm>
            <a:off x="3519239" y="5371586"/>
            <a:ext cx="121548" cy="103710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endPos="0" dir="5400000" sy="-100000" algn="bl" rotWithShape="0"/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9" name="Straight Connector 59"/>
          <p:cNvCxnSpPr/>
          <p:nvPr/>
        </p:nvCxnSpPr>
        <p:spPr bwMode="auto">
          <a:xfrm flipH="1" flipV="1">
            <a:off x="3421055" y="5365027"/>
            <a:ext cx="102917" cy="4712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endPos="0" dir="5400000" sy="-100000" algn="bl" rotWithShape="0"/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361" name="Gerade Verbindung 100"/>
          <p:cNvCxnSpPr>
            <a:cxnSpLocks noChangeShapeType="1"/>
          </p:cNvCxnSpPr>
          <p:nvPr/>
        </p:nvCxnSpPr>
        <p:spPr bwMode="auto">
          <a:xfrm>
            <a:off x="1217613" y="5178425"/>
            <a:ext cx="1997075" cy="63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62" name="Gerade Verbindung 102"/>
          <p:cNvCxnSpPr>
            <a:cxnSpLocks noChangeShapeType="1"/>
          </p:cNvCxnSpPr>
          <p:nvPr/>
        </p:nvCxnSpPr>
        <p:spPr bwMode="auto">
          <a:xfrm>
            <a:off x="5913438" y="4702175"/>
            <a:ext cx="4762" cy="10382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63" name="Gerade Verbindung 103"/>
          <p:cNvCxnSpPr>
            <a:cxnSpLocks noChangeShapeType="1"/>
          </p:cNvCxnSpPr>
          <p:nvPr/>
        </p:nvCxnSpPr>
        <p:spPr bwMode="auto">
          <a:xfrm>
            <a:off x="5907088" y="4695825"/>
            <a:ext cx="1830387" cy="17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64" name="Gerade Verbindung 104"/>
          <p:cNvCxnSpPr>
            <a:cxnSpLocks noChangeShapeType="1"/>
          </p:cNvCxnSpPr>
          <p:nvPr/>
        </p:nvCxnSpPr>
        <p:spPr bwMode="auto">
          <a:xfrm>
            <a:off x="5908675" y="5745163"/>
            <a:ext cx="185578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65" name="Gerade Verbindung 105"/>
          <p:cNvCxnSpPr>
            <a:cxnSpLocks noChangeShapeType="1"/>
          </p:cNvCxnSpPr>
          <p:nvPr/>
        </p:nvCxnSpPr>
        <p:spPr bwMode="auto">
          <a:xfrm>
            <a:off x="7742238" y="4697413"/>
            <a:ext cx="9525" cy="1063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0" name="Straight Connector 59"/>
          <p:cNvCxnSpPr/>
          <p:nvPr/>
        </p:nvCxnSpPr>
        <p:spPr bwMode="auto">
          <a:xfrm>
            <a:off x="6873875" y="5335588"/>
            <a:ext cx="196850" cy="163512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0" name="Straight Connector 59"/>
          <p:cNvCxnSpPr/>
          <p:nvPr/>
        </p:nvCxnSpPr>
        <p:spPr bwMode="auto">
          <a:xfrm>
            <a:off x="7253288" y="5505450"/>
            <a:ext cx="177800" cy="144463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1" name="Straight Connector 59"/>
          <p:cNvCxnSpPr/>
          <p:nvPr/>
        </p:nvCxnSpPr>
        <p:spPr bwMode="auto">
          <a:xfrm>
            <a:off x="6519863" y="5053013"/>
            <a:ext cx="196850" cy="177800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3" name="Straight Connector 59"/>
          <p:cNvCxnSpPr/>
          <p:nvPr/>
        </p:nvCxnSpPr>
        <p:spPr bwMode="auto">
          <a:xfrm>
            <a:off x="6022975" y="4851400"/>
            <a:ext cx="228600" cy="182563"/>
          </a:xfrm>
          <a:prstGeom prst="line">
            <a:avLst/>
          </a:prstGeom>
          <a:ln cap="rnd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370" name="Gerade Verbindung 123"/>
          <p:cNvCxnSpPr>
            <a:cxnSpLocks noChangeShapeType="1"/>
          </p:cNvCxnSpPr>
          <p:nvPr/>
        </p:nvCxnSpPr>
        <p:spPr bwMode="auto">
          <a:xfrm>
            <a:off x="5905500" y="4910138"/>
            <a:ext cx="1889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71" name="Gerade Verbindung 125"/>
          <p:cNvCxnSpPr>
            <a:cxnSpLocks noChangeShapeType="1"/>
          </p:cNvCxnSpPr>
          <p:nvPr/>
        </p:nvCxnSpPr>
        <p:spPr bwMode="auto">
          <a:xfrm flipV="1">
            <a:off x="6094413" y="4700588"/>
            <a:ext cx="0" cy="203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72" name="Gerade Verbindung 129"/>
          <p:cNvCxnSpPr>
            <a:cxnSpLocks noChangeShapeType="1"/>
          </p:cNvCxnSpPr>
          <p:nvPr/>
        </p:nvCxnSpPr>
        <p:spPr bwMode="auto">
          <a:xfrm flipH="1" flipV="1">
            <a:off x="6605588" y="4948238"/>
            <a:ext cx="1587" cy="18573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73" name="Gerade Verbindung 130"/>
          <p:cNvCxnSpPr>
            <a:cxnSpLocks noChangeShapeType="1"/>
          </p:cNvCxnSpPr>
          <p:nvPr/>
        </p:nvCxnSpPr>
        <p:spPr bwMode="auto">
          <a:xfrm>
            <a:off x="6157913" y="4946650"/>
            <a:ext cx="454025" cy="15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74" name="Gerade Verbindung 135"/>
          <p:cNvCxnSpPr>
            <a:cxnSpLocks noChangeShapeType="1"/>
          </p:cNvCxnSpPr>
          <p:nvPr/>
        </p:nvCxnSpPr>
        <p:spPr bwMode="auto">
          <a:xfrm flipH="1" flipV="1">
            <a:off x="6162675" y="4951413"/>
            <a:ext cx="1588" cy="184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75" name="Gerade Verbindung 136"/>
          <p:cNvCxnSpPr>
            <a:cxnSpLocks noChangeShapeType="1"/>
          </p:cNvCxnSpPr>
          <p:nvPr/>
        </p:nvCxnSpPr>
        <p:spPr bwMode="auto">
          <a:xfrm>
            <a:off x="6159500" y="5137150"/>
            <a:ext cx="454025" cy="31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76" name="Gerade Verbindung 138"/>
          <p:cNvCxnSpPr>
            <a:cxnSpLocks noChangeShapeType="1"/>
          </p:cNvCxnSpPr>
          <p:nvPr/>
        </p:nvCxnSpPr>
        <p:spPr bwMode="auto">
          <a:xfrm>
            <a:off x="6637338" y="5157788"/>
            <a:ext cx="3079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77" name="Gerade Verbindung 139"/>
          <p:cNvCxnSpPr>
            <a:cxnSpLocks noChangeShapeType="1"/>
          </p:cNvCxnSpPr>
          <p:nvPr/>
        </p:nvCxnSpPr>
        <p:spPr bwMode="auto">
          <a:xfrm flipV="1">
            <a:off x="6638925" y="5162550"/>
            <a:ext cx="3175" cy="2381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78" name="Gerade Verbindung 142"/>
          <p:cNvCxnSpPr>
            <a:cxnSpLocks noChangeShapeType="1"/>
          </p:cNvCxnSpPr>
          <p:nvPr/>
        </p:nvCxnSpPr>
        <p:spPr bwMode="auto">
          <a:xfrm flipV="1">
            <a:off x="6940550" y="5157788"/>
            <a:ext cx="4763" cy="2381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79" name="Gerade Verbindung 145"/>
          <p:cNvCxnSpPr>
            <a:cxnSpLocks noChangeShapeType="1"/>
          </p:cNvCxnSpPr>
          <p:nvPr/>
        </p:nvCxnSpPr>
        <p:spPr bwMode="auto">
          <a:xfrm>
            <a:off x="6632575" y="5400675"/>
            <a:ext cx="307975" cy="15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80" name="Gerade Verbindung 146"/>
          <p:cNvCxnSpPr>
            <a:cxnSpLocks noChangeShapeType="1"/>
          </p:cNvCxnSpPr>
          <p:nvPr/>
        </p:nvCxnSpPr>
        <p:spPr bwMode="auto">
          <a:xfrm>
            <a:off x="6992938" y="5446713"/>
            <a:ext cx="307975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81" name="Gerade Verbindung 148"/>
          <p:cNvCxnSpPr>
            <a:cxnSpLocks noChangeShapeType="1"/>
          </p:cNvCxnSpPr>
          <p:nvPr/>
        </p:nvCxnSpPr>
        <p:spPr bwMode="auto">
          <a:xfrm flipV="1">
            <a:off x="7299325" y="5446713"/>
            <a:ext cx="1588" cy="1111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82" name="Gerade Verbindung 149"/>
          <p:cNvCxnSpPr>
            <a:cxnSpLocks noChangeShapeType="1"/>
          </p:cNvCxnSpPr>
          <p:nvPr/>
        </p:nvCxnSpPr>
        <p:spPr bwMode="auto">
          <a:xfrm>
            <a:off x="6994525" y="5561013"/>
            <a:ext cx="3079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83" name="Gerade Verbindung 153"/>
          <p:cNvCxnSpPr>
            <a:cxnSpLocks noChangeShapeType="1"/>
          </p:cNvCxnSpPr>
          <p:nvPr/>
        </p:nvCxnSpPr>
        <p:spPr bwMode="auto">
          <a:xfrm flipV="1">
            <a:off x="7000875" y="5449888"/>
            <a:ext cx="0" cy="10953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84" name="Gerade Verbindung 154"/>
          <p:cNvCxnSpPr>
            <a:cxnSpLocks noChangeShapeType="1"/>
          </p:cNvCxnSpPr>
          <p:nvPr/>
        </p:nvCxnSpPr>
        <p:spPr bwMode="auto">
          <a:xfrm flipV="1">
            <a:off x="7373938" y="5616575"/>
            <a:ext cx="363537" cy="31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85" name="Gerade Verbindung 155"/>
          <p:cNvCxnSpPr>
            <a:cxnSpLocks noChangeShapeType="1"/>
          </p:cNvCxnSpPr>
          <p:nvPr/>
        </p:nvCxnSpPr>
        <p:spPr bwMode="auto">
          <a:xfrm flipV="1">
            <a:off x="7375525" y="5621338"/>
            <a:ext cx="0" cy="10953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386" name="Textfeld 67593"/>
          <p:cNvSpPr txBox="1">
            <a:spLocks noChangeArrowheads="1"/>
          </p:cNvSpPr>
          <p:nvPr/>
        </p:nvSpPr>
        <p:spPr bwMode="auto">
          <a:xfrm>
            <a:off x="-496888" y="5373688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>
              <a:solidFill>
                <a:srgbClr val="333333"/>
              </a:solidFill>
            </a:endParaRPr>
          </a:p>
        </p:txBody>
      </p:sp>
      <p:sp>
        <p:nvSpPr>
          <p:cNvPr id="13387" name="TextBox 130"/>
          <p:cNvSpPr txBox="1">
            <a:spLocks noChangeArrowheads="1"/>
          </p:cNvSpPr>
          <p:nvPr/>
        </p:nvSpPr>
        <p:spPr bwMode="auto">
          <a:xfrm>
            <a:off x="215900" y="1063625"/>
            <a:ext cx="8496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2800" dirty="0">
                <a:solidFill>
                  <a:srgbClr val="333333"/>
                </a:solidFill>
              </a:rPr>
              <a:t>Versatile &amp; </a:t>
            </a:r>
            <a:r>
              <a:rPr lang="en-US" sz="2800" dirty="0" smtClean="0">
                <a:solidFill>
                  <a:srgbClr val="333333"/>
                </a:solidFill>
              </a:rPr>
              <a:t>Extensible </a:t>
            </a:r>
            <a:r>
              <a:rPr lang="en-US" sz="2800" dirty="0">
                <a:solidFill>
                  <a:srgbClr val="333333"/>
                </a:solidFill>
              </a:rPr>
              <a:t>DP-Interface </a:t>
            </a:r>
            <a:endParaRPr lang="de-DE" sz="28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8682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6557" y="143368"/>
            <a:ext cx="5475717" cy="428625"/>
          </a:xfrm>
        </p:spPr>
        <p:txBody>
          <a:bodyPr>
            <a:normAutofit/>
          </a:bodyPr>
          <a:lstStyle/>
          <a:p>
            <a:r>
              <a:rPr lang="en-US" b="0" dirty="0" smtClean="0"/>
              <a:t>DP-Partition</a:t>
            </a:r>
            <a:endParaRPr lang="en-US" b="0" dirty="0"/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3988844"/>
              </p:ext>
            </p:extLst>
          </p:nvPr>
        </p:nvGraphicFramePr>
        <p:xfrm>
          <a:off x="4581530" y="2251905"/>
          <a:ext cx="1980000" cy="1949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000"/>
                <a:gridCol w="396000"/>
                <a:gridCol w="396000"/>
                <a:gridCol w="396000"/>
                <a:gridCol w="396000"/>
              </a:tblGrid>
              <a:tr h="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accent6">
                          <a:lumMod val="75000"/>
                        </a:schemeClr>
                      </a:bgClr>
                    </a:patt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tx2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5" name="Inhaltsplatzhalter 6"/>
          <p:cNvSpPr>
            <a:spLocks noGrp="1"/>
          </p:cNvSpPr>
          <p:nvPr>
            <p:ph idx="1"/>
          </p:nvPr>
        </p:nvSpPr>
        <p:spPr>
          <a:xfrm>
            <a:off x="250825" y="1619250"/>
            <a:ext cx="8642350" cy="4862513"/>
          </a:xfrm>
        </p:spPr>
        <p:txBody>
          <a:bodyPr/>
          <a:lstStyle/>
          <a:p>
            <a:endParaRPr lang="de-DE" dirty="0"/>
          </a:p>
          <a:p>
            <a:endParaRPr lang="de-DE" dirty="0"/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9120679"/>
              </p:ext>
            </p:extLst>
          </p:nvPr>
        </p:nvGraphicFramePr>
        <p:xfrm>
          <a:off x="607858" y="2232693"/>
          <a:ext cx="1980000" cy="198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000"/>
                <a:gridCol w="396000"/>
                <a:gridCol w="396000"/>
                <a:gridCol w="396000"/>
                <a:gridCol w="396000"/>
              </a:tblGrid>
              <a:tr h="3960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pattFill prst="dashVert">
                      <a:fgClr>
                        <a:schemeClr val="tx1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7" name="Rectangle 24"/>
          <p:cNvSpPr/>
          <p:nvPr/>
        </p:nvSpPr>
        <p:spPr bwMode="auto">
          <a:xfrm>
            <a:off x="7066740" y="4884204"/>
            <a:ext cx="196702" cy="174909"/>
          </a:xfrm>
          <a:prstGeom prst="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cs typeface="Calibri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7329207" y="4821010"/>
            <a:ext cx="355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Calibri"/>
                <a:cs typeface="Calibri"/>
              </a:rPr>
              <a:t>Ø</a:t>
            </a:r>
            <a:endParaRPr lang="de-DE" sz="1400" dirty="0">
              <a:latin typeface="Calibri"/>
              <a:cs typeface="Calibri"/>
            </a:endParaRPr>
          </a:p>
        </p:txBody>
      </p:sp>
      <p:sp>
        <p:nvSpPr>
          <p:cNvPr id="9" name="Rectangle 25"/>
          <p:cNvSpPr/>
          <p:nvPr/>
        </p:nvSpPr>
        <p:spPr bwMode="auto">
          <a:xfrm>
            <a:off x="7066740" y="5125546"/>
            <a:ext cx="196702" cy="174909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cs typeface="Calibri"/>
            </a:endParaRPr>
          </a:p>
        </p:txBody>
      </p:sp>
      <p:sp>
        <p:nvSpPr>
          <p:cNvPr id="10" name="Rectangle 27"/>
          <p:cNvSpPr/>
          <p:nvPr/>
        </p:nvSpPr>
        <p:spPr bwMode="auto">
          <a:xfrm>
            <a:off x="7066740" y="5372920"/>
            <a:ext cx="196702" cy="17490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cs typeface="Calibri"/>
            </a:endParaRPr>
          </a:p>
        </p:txBody>
      </p:sp>
      <p:cxnSp>
        <p:nvCxnSpPr>
          <p:cNvPr id="11" name="Straight Arrow Connector 29"/>
          <p:cNvCxnSpPr/>
          <p:nvPr/>
        </p:nvCxnSpPr>
        <p:spPr bwMode="auto">
          <a:xfrm flipV="1">
            <a:off x="7485764" y="5125302"/>
            <a:ext cx="0" cy="1538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30"/>
          <p:cNvCxnSpPr/>
          <p:nvPr/>
        </p:nvCxnSpPr>
        <p:spPr bwMode="auto">
          <a:xfrm flipH="1" flipV="1">
            <a:off x="7400398" y="5489371"/>
            <a:ext cx="170732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Rectangle 32"/>
          <p:cNvSpPr/>
          <p:nvPr/>
        </p:nvSpPr>
        <p:spPr bwMode="auto">
          <a:xfrm>
            <a:off x="8019314" y="4868969"/>
            <a:ext cx="196702" cy="174909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34"/>
          <p:cNvSpPr/>
          <p:nvPr/>
        </p:nvSpPr>
        <p:spPr bwMode="auto">
          <a:xfrm>
            <a:off x="8019314" y="5110311"/>
            <a:ext cx="196702" cy="17490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35"/>
          <p:cNvSpPr/>
          <p:nvPr/>
        </p:nvSpPr>
        <p:spPr bwMode="auto">
          <a:xfrm>
            <a:off x="8019314" y="5357685"/>
            <a:ext cx="196702" cy="17490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6" name="Straight Arrow Connector 36"/>
          <p:cNvCxnSpPr/>
          <p:nvPr/>
        </p:nvCxnSpPr>
        <p:spPr bwMode="auto">
          <a:xfrm flipV="1">
            <a:off x="8927437" y="5120820"/>
            <a:ext cx="0" cy="1538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37"/>
          <p:cNvCxnSpPr/>
          <p:nvPr/>
        </p:nvCxnSpPr>
        <p:spPr bwMode="auto">
          <a:xfrm flipH="1" flipV="1">
            <a:off x="8311479" y="5139538"/>
            <a:ext cx="155288" cy="11645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Straight Arrow Connector 38"/>
          <p:cNvCxnSpPr/>
          <p:nvPr/>
        </p:nvCxnSpPr>
        <p:spPr bwMode="auto">
          <a:xfrm flipH="1" flipV="1">
            <a:off x="8576794" y="4956423"/>
            <a:ext cx="170732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40"/>
          <p:cNvCxnSpPr/>
          <p:nvPr/>
        </p:nvCxnSpPr>
        <p:spPr bwMode="auto">
          <a:xfrm flipH="1" flipV="1">
            <a:off x="8310888" y="5386912"/>
            <a:ext cx="155288" cy="11645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41"/>
          <p:cNvCxnSpPr/>
          <p:nvPr/>
        </p:nvCxnSpPr>
        <p:spPr bwMode="auto">
          <a:xfrm flipH="1" flipV="1">
            <a:off x="8311479" y="4898196"/>
            <a:ext cx="155288" cy="11645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Straight Arrow Connector 42"/>
          <p:cNvCxnSpPr/>
          <p:nvPr/>
        </p:nvCxnSpPr>
        <p:spPr bwMode="auto">
          <a:xfrm flipV="1">
            <a:off x="8916804" y="5347052"/>
            <a:ext cx="0" cy="1538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Arrow Connector 43"/>
          <p:cNvCxnSpPr/>
          <p:nvPr/>
        </p:nvCxnSpPr>
        <p:spPr bwMode="auto">
          <a:xfrm flipH="1" flipV="1">
            <a:off x="8576794" y="5214429"/>
            <a:ext cx="170732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Rounded Rectangle 44"/>
          <p:cNvSpPr/>
          <p:nvPr/>
        </p:nvSpPr>
        <p:spPr bwMode="auto">
          <a:xfrm>
            <a:off x="6922241" y="4745886"/>
            <a:ext cx="2190307" cy="1164117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34"/>
          <p:cNvSpPr/>
          <p:nvPr/>
        </p:nvSpPr>
        <p:spPr bwMode="auto">
          <a:xfrm>
            <a:off x="7072577" y="5656347"/>
            <a:ext cx="196702" cy="174909"/>
          </a:xfrm>
          <a:prstGeom prst="rect">
            <a:avLst/>
          </a:prstGeom>
          <a:pattFill prst="dashVert">
            <a:fgClr>
              <a:schemeClr val="tx1"/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cs typeface="Calibri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7322982" y="5575784"/>
            <a:ext cx="987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 smtClean="0"/>
              <a:t>scout</a:t>
            </a:r>
            <a:r>
              <a:rPr lang="de-DE" sz="1200" dirty="0" smtClean="0"/>
              <a:t> </a:t>
            </a:r>
            <a:r>
              <a:rPr lang="de-DE" sz="1200" dirty="0" err="1" smtClean="0"/>
              <a:t>field</a:t>
            </a:r>
            <a:endParaRPr lang="de-DE" sz="1200" dirty="0"/>
          </a:p>
        </p:txBody>
      </p:sp>
      <p:sp>
        <p:nvSpPr>
          <p:cNvPr id="26" name="Textfeld 25"/>
          <p:cNvSpPr txBox="1"/>
          <p:nvPr/>
        </p:nvSpPr>
        <p:spPr>
          <a:xfrm>
            <a:off x="354551" y="4493402"/>
            <a:ext cx="887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>
                <a:latin typeface="Calibri"/>
                <a:cs typeface="Calibri"/>
              </a:rPr>
              <a:t>DPInitialColumn</a:t>
            </a:r>
            <a:endParaRPr lang="de-DE" sz="1400" dirty="0">
              <a:latin typeface="Calibri"/>
              <a:cs typeface="Calibri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1160878" y="4497260"/>
            <a:ext cx="871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>
                <a:latin typeface="Calibri"/>
                <a:cs typeface="Calibri"/>
              </a:rPr>
              <a:t>DPInner</a:t>
            </a:r>
            <a:r>
              <a:rPr lang="de-DE" sz="1400" dirty="0" smtClean="0">
                <a:latin typeface="Calibri"/>
                <a:cs typeface="Calibri"/>
              </a:rPr>
              <a:t/>
            </a:r>
            <a:br>
              <a:rPr lang="de-DE" sz="1400" dirty="0" smtClean="0">
                <a:latin typeface="Calibri"/>
                <a:cs typeface="Calibri"/>
              </a:rPr>
            </a:br>
            <a:r>
              <a:rPr lang="de-DE" sz="1400" dirty="0" err="1" smtClean="0">
                <a:latin typeface="Calibri"/>
                <a:cs typeface="Calibri"/>
              </a:rPr>
              <a:t>Column</a:t>
            </a:r>
            <a:endParaRPr lang="de-DE" sz="1400" dirty="0">
              <a:latin typeface="Calibri"/>
              <a:cs typeface="Calibri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1985586" y="4505215"/>
            <a:ext cx="876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>
                <a:latin typeface="Calibri"/>
                <a:cs typeface="Calibri"/>
              </a:rPr>
              <a:t>DPFinal</a:t>
            </a:r>
            <a:r>
              <a:rPr lang="de-DE" sz="1400" dirty="0" smtClean="0">
                <a:latin typeface="Calibri"/>
                <a:cs typeface="Calibri"/>
              </a:rPr>
              <a:t/>
            </a:r>
            <a:br>
              <a:rPr lang="de-DE" sz="1400" dirty="0" smtClean="0">
                <a:latin typeface="Calibri"/>
                <a:cs typeface="Calibri"/>
              </a:rPr>
            </a:br>
            <a:r>
              <a:rPr lang="de-DE" sz="1400" dirty="0" err="1" smtClean="0">
                <a:latin typeface="Calibri"/>
                <a:cs typeface="Calibri"/>
              </a:rPr>
              <a:t>Column</a:t>
            </a:r>
            <a:endParaRPr lang="de-DE" sz="1400" dirty="0">
              <a:latin typeface="Calibri"/>
              <a:cs typeface="Calibri"/>
            </a:endParaRPr>
          </a:p>
        </p:txBody>
      </p:sp>
      <p:cxnSp>
        <p:nvCxnSpPr>
          <p:cNvPr id="29" name="Gerade Verbindung mit Pfeil 28"/>
          <p:cNvCxnSpPr>
            <a:stCxn id="26" idx="0"/>
          </p:cNvCxnSpPr>
          <p:nvPr/>
        </p:nvCxnSpPr>
        <p:spPr bwMode="auto">
          <a:xfrm flipV="1">
            <a:off x="798355" y="4228076"/>
            <a:ext cx="0" cy="26532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Gerade Verbindung mit Pfeil 29"/>
          <p:cNvCxnSpPr>
            <a:stCxn id="27" idx="0"/>
          </p:cNvCxnSpPr>
          <p:nvPr/>
        </p:nvCxnSpPr>
        <p:spPr bwMode="auto">
          <a:xfrm flipH="1" flipV="1">
            <a:off x="1137743" y="4211168"/>
            <a:ext cx="458696" cy="28609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Gerade Verbindung mit Pfeil 30"/>
          <p:cNvCxnSpPr>
            <a:stCxn id="27" idx="0"/>
            <a:endCxn id="6" idx="2"/>
          </p:cNvCxnSpPr>
          <p:nvPr/>
        </p:nvCxnSpPr>
        <p:spPr bwMode="auto">
          <a:xfrm flipV="1">
            <a:off x="1596439" y="4212693"/>
            <a:ext cx="1419" cy="2845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Gerade Verbindung mit Pfeil 31"/>
          <p:cNvCxnSpPr>
            <a:stCxn id="27" idx="0"/>
          </p:cNvCxnSpPr>
          <p:nvPr/>
        </p:nvCxnSpPr>
        <p:spPr bwMode="auto">
          <a:xfrm flipV="1">
            <a:off x="1596439" y="4216552"/>
            <a:ext cx="398464" cy="2807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" name="Gerade Verbindung mit Pfeil 32"/>
          <p:cNvCxnSpPr>
            <a:stCxn id="28" idx="0"/>
          </p:cNvCxnSpPr>
          <p:nvPr/>
        </p:nvCxnSpPr>
        <p:spPr bwMode="auto">
          <a:xfrm flipV="1">
            <a:off x="2423603" y="4228075"/>
            <a:ext cx="0" cy="2771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" name="Textfeld 33"/>
          <p:cNvSpPr txBox="1"/>
          <p:nvPr/>
        </p:nvSpPr>
        <p:spPr>
          <a:xfrm>
            <a:off x="940597" y="1509291"/>
            <a:ext cx="131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 smtClean="0"/>
              <a:t>FullColumn</a:t>
            </a:r>
            <a:endParaRPr lang="de-DE" dirty="0"/>
          </a:p>
        </p:txBody>
      </p:sp>
      <p:cxnSp>
        <p:nvCxnSpPr>
          <p:cNvPr id="35" name="Gerade Verbindung mit Pfeil 34"/>
          <p:cNvCxnSpPr>
            <a:stCxn id="34" idx="2"/>
          </p:cNvCxnSpPr>
          <p:nvPr/>
        </p:nvCxnSpPr>
        <p:spPr bwMode="auto">
          <a:xfrm flipH="1">
            <a:off x="795706" y="1847845"/>
            <a:ext cx="800191" cy="3408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Gerade Verbindung mit Pfeil 35"/>
          <p:cNvCxnSpPr>
            <a:stCxn id="34" idx="2"/>
          </p:cNvCxnSpPr>
          <p:nvPr/>
        </p:nvCxnSpPr>
        <p:spPr bwMode="auto">
          <a:xfrm flipH="1">
            <a:off x="1221839" y="1847845"/>
            <a:ext cx="374058" cy="3770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7" name="Gerade Verbindung mit Pfeil 36"/>
          <p:cNvCxnSpPr>
            <a:stCxn id="34" idx="2"/>
            <a:endCxn id="6" idx="0"/>
          </p:cNvCxnSpPr>
          <p:nvPr/>
        </p:nvCxnSpPr>
        <p:spPr bwMode="auto">
          <a:xfrm>
            <a:off x="1595897" y="1847845"/>
            <a:ext cx="1961" cy="3848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8" name="Gerade Verbindung mit Pfeil 37"/>
          <p:cNvCxnSpPr>
            <a:stCxn id="34" idx="2"/>
          </p:cNvCxnSpPr>
          <p:nvPr/>
        </p:nvCxnSpPr>
        <p:spPr bwMode="auto">
          <a:xfrm>
            <a:off x="1595897" y="1847845"/>
            <a:ext cx="399006" cy="3770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9" name="Gerade Verbindung mit Pfeil 38"/>
          <p:cNvCxnSpPr>
            <a:stCxn id="34" idx="2"/>
          </p:cNvCxnSpPr>
          <p:nvPr/>
        </p:nvCxnSpPr>
        <p:spPr bwMode="auto">
          <a:xfrm>
            <a:off x="1595897" y="1847845"/>
            <a:ext cx="761223" cy="3770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0" name="Textfeld 39"/>
          <p:cNvSpPr txBox="1"/>
          <p:nvPr/>
        </p:nvSpPr>
        <p:spPr>
          <a:xfrm>
            <a:off x="4323148" y="1626830"/>
            <a:ext cx="1835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 smtClean="0"/>
              <a:t>PartialColumnTop</a:t>
            </a:r>
            <a:endParaRPr lang="de-DE" sz="2400" dirty="0"/>
          </a:p>
        </p:txBody>
      </p:sp>
      <p:sp>
        <p:nvSpPr>
          <p:cNvPr id="41" name="Textfeld 40"/>
          <p:cNvSpPr txBox="1"/>
          <p:nvPr/>
        </p:nvSpPr>
        <p:spPr>
          <a:xfrm>
            <a:off x="6257404" y="1801511"/>
            <a:ext cx="2054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 smtClean="0"/>
              <a:t>PartialColumnMiddle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6922240" y="2600067"/>
            <a:ext cx="2190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 smtClean="0"/>
              <a:t>PartialColumnBottom</a:t>
            </a:r>
            <a:endParaRPr lang="de-DE" sz="1200" dirty="0"/>
          </a:p>
        </p:txBody>
      </p:sp>
      <p:cxnSp>
        <p:nvCxnSpPr>
          <p:cNvPr id="43" name="Gerade Verbindung mit Pfeil 42"/>
          <p:cNvCxnSpPr>
            <a:stCxn id="40" idx="2"/>
          </p:cNvCxnSpPr>
          <p:nvPr/>
        </p:nvCxnSpPr>
        <p:spPr bwMode="auto">
          <a:xfrm flipH="1">
            <a:off x="4802511" y="1965384"/>
            <a:ext cx="438494" cy="25947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4" name="Gerade Verbindung mit Pfeil 43"/>
          <p:cNvCxnSpPr>
            <a:stCxn id="40" idx="2"/>
          </p:cNvCxnSpPr>
          <p:nvPr/>
        </p:nvCxnSpPr>
        <p:spPr bwMode="auto">
          <a:xfrm flipH="1">
            <a:off x="5128221" y="1965384"/>
            <a:ext cx="112784" cy="28652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5" name="Gerade Verbindung mit Pfeil 44"/>
          <p:cNvCxnSpPr>
            <a:stCxn id="41" idx="2"/>
          </p:cNvCxnSpPr>
          <p:nvPr/>
        </p:nvCxnSpPr>
        <p:spPr bwMode="auto">
          <a:xfrm flipH="1">
            <a:off x="5777895" y="2140065"/>
            <a:ext cx="1506547" cy="57082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Gerade Verbindung mit Pfeil 45"/>
          <p:cNvCxnSpPr>
            <a:stCxn id="42" idx="2"/>
          </p:cNvCxnSpPr>
          <p:nvPr/>
        </p:nvCxnSpPr>
        <p:spPr bwMode="auto">
          <a:xfrm flipH="1">
            <a:off x="6164078" y="2938621"/>
            <a:ext cx="1853316" cy="2476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7" name="Gerade Verbindung mit Pfeil 46"/>
          <p:cNvCxnSpPr>
            <a:stCxn id="42" idx="2"/>
          </p:cNvCxnSpPr>
          <p:nvPr/>
        </p:nvCxnSpPr>
        <p:spPr bwMode="auto">
          <a:xfrm flipH="1">
            <a:off x="6542836" y="2938621"/>
            <a:ext cx="1474558" cy="55211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6" name="Textfeld 55"/>
          <p:cNvSpPr txBox="1"/>
          <p:nvPr/>
        </p:nvSpPr>
        <p:spPr>
          <a:xfrm>
            <a:off x="3130767" y="2214695"/>
            <a:ext cx="984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 smtClean="0"/>
              <a:t>FirstCell</a:t>
            </a:r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>
            <a:off x="3089463" y="3062509"/>
            <a:ext cx="1000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 smtClean="0"/>
              <a:t>InnerCell</a:t>
            </a:r>
            <a:endParaRPr lang="de-DE" dirty="0"/>
          </a:p>
        </p:txBody>
      </p:sp>
      <p:sp>
        <p:nvSpPr>
          <p:cNvPr id="58" name="Textfeld 57"/>
          <p:cNvSpPr txBox="1"/>
          <p:nvPr/>
        </p:nvSpPr>
        <p:spPr>
          <a:xfrm>
            <a:off x="3131075" y="3843480"/>
            <a:ext cx="9787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 smtClean="0"/>
              <a:t>LastCell</a:t>
            </a:r>
            <a:endParaRPr lang="de-DE" sz="2400" dirty="0"/>
          </a:p>
        </p:txBody>
      </p:sp>
      <p:cxnSp>
        <p:nvCxnSpPr>
          <p:cNvPr id="59" name="Gerade Verbindung mit Pfeil 58"/>
          <p:cNvCxnSpPr>
            <a:stCxn id="56" idx="1"/>
          </p:cNvCxnSpPr>
          <p:nvPr/>
        </p:nvCxnSpPr>
        <p:spPr bwMode="auto">
          <a:xfrm flipH="1">
            <a:off x="2587859" y="2383972"/>
            <a:ext cx="54290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0" name="Gerade Verbindung mit Pfeil 59"/>
          <p:cNvCxnSpPr>
            <a:stCxn id="56" idx="3"/>
          </p:cNvCxnSpPr>
          <p:nvPr/>
        </p:nvCxnSpPr>
        <p:spPr bwMode="auto">
          <a:xfrm>
            <a:off x="4115456" y="2383972"/>
            <a:ext cx="46607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Gerade Verbindung mit Pfeil 60"/>
          <p:cNvCxnSpPr>
            <a:stCxn id="56" idx="3"/>
          </p:cNvCxnSpPr>
          <p:nvPr/>
        </p:nvCxnSpPr>
        <p:spPr bwMode="auto">
          <a:xfrm>
            <a:off x="4115456" y="2383972"/>
            <a:ext cx="1231085" cy="33904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Gerade Verbindung mit Pfeil 61"/>
          <p:cNvCxnSpPr>
            <a:stCxn id="57" idx="1"/>
          </p:cNvCxnSpPr>
          <p:nvPr/>
        </p:nvCxnSpPr>
        <p:spPr bwMode="auto">
          <a:xfrm flipH="1" flipV="1">
            <a:off x="2587858" y="2861395"/>
            <a:ext cx="501605" cy="37039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Gerade Verbindung mit Pfeil 62"/>
          <p:cNvCxnSpPr>
            <a:stCxn id="57" idx="1"/>
            <a:endCxn id="6" idx="3"/>
          </p:cNvCxnSpPr>
          <p:nvPr/>
        </p:nvCxnSpPr>
        <p:spPr bwMode="auto">
          <a:xfrm flipH="1" flipV="1">
            <a:off x="2587858" y="3222693"/>
            <a:ext cx="501605" cy="90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4" name="Gerade Verbindung mit Pfeil 63"/>
          <p:cNvCxnSpPr>
            <a:stCxn id="57" idx="1"/>
          </p:cNvCxnSpPr>
          <p:nvPr/>
        </p:nvCxnSpPr>
        <p:spPr bwMode="auto">
          <a:xfrm flipH="1">
            <a:off x="2587858" y="3231786"/>
            <a:ext cx="501605" cy="3574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5" name="Gerade Verbindung mit Pfeil 64"/>
          <p:cNvCxnSpPr>
            <a:stCxn id="58" idx="1"/>
          </p:cNvCxnSpPr>
          <p:nvPr/>
        </p:nvCxnSpPr>
        <p:spPr bwMode="auto">
          <a:xfrm flipH="1">
            <a:off x="2587859" y="4012757"/>
            <a:ext cx="54321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6" name="Gerade Verbindung mit Pfeil 65"/>
          <p:cNvCxnSpPr>
            <a:stCxn id="58" idx="3"/>
          </p:cNvCxnSpPr>
          <p:nvPr/>
        </p:nvCxnSpPr>
        <p:spPr bwMode="auto">
          <a:xfrm flipV="1">
            <a:off x="4109846" y="3980159"/>
            <a:ext cx="1675475" cy="325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7" name="Gerade Verbindung mit Pfeil 66"/>
          <p:cNvCxnSpPr>
            <a:stCxn id="58" idx="3"/>
          </p:cNvCxnSpPr>
          <p:nvPr/>
        </p:nvCxnSpPr>
        <p:spPr bwMode="auto">
          <a:xfrm flipV="1">
            <a:off x="4109846" y="3631085"/>
            <a:ext cx="1274438" cy="3816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8" name="Gerade Verbindung mit Pfeil 67"/>
          <p:cNvCxnSpPr>
            <a:stCxn id="57" idx="3"/>
          </p:cNvCxnSpPr>
          <p:nvPr/>
        </p:nvCxnSpPr>
        <p:spPr bwMode="auto">
          <a:xfrm flipV="1">
            <a:off x="4089950" y="2935667"/>
            <a:ext cx="877834" cy="29611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9" name="Gerade Verbindung mit Pfeil 68"/>
          <p:cNvCxnSpPr>
            <a:stCxn id="57" idx="3"/>
          </p:cNvCxnSpPr>
          <p:nvPr/>
        </p:nvCxnSpPr>
        <p:spPr bwMode="auto">
          <a:xfrm>
            <a:off x="4089950" y="3231786"/>
            <a:ext cx="125659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0" name="Textfeld 69"/>
          <p:cNvSpPr txBox="1"/>
          <p:nvPr/>
        </p:nvSpPr>
        <p:spPr>
          <a:xfrm>
            <a:off x="607858" y="1013916"/>
            <a:ext cx="2390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Unbanded</a:t>
            </a:r>
            <a:r>
              <a:rPr lang="de-DE" dirty="0" smtClean="0"/>
              <a:t> </a:t>
            </a:r>
            <a:r>
              <a:rPr lang="de-DE" sz="1600" dirty="0" err="1" smtClean="0"/>
              <a:t>Alignment</a:t>
            </a:r>
            <a:endParaRPr lang="de-DE" dirty="0"/>
          </a:p>
        </p:txBody>
      </p:sp>
      <p:sp>
        <p:nvSpPr>
          <p:cNvPr id="71" name="Textfeld 70"/>
          <p:cNvSpPr txBox="1"/>
          <p:nvPr/>
        </p:nvSpPr>
        <p:spPr>
          <a:xfrm>
            <a:off x="4581529" y="1013916"/>
            <a:ext cx="2570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Banded</a:t>
            </a:r>
            <a:r>
              <a:rPr lang="de-DE" dirty="0" smtClean="0"/>
              <a:t> </a:t>
            </a:r>
            <a:r>
              <a:rPr lang="de-DE" sz="1600" dirty="0" err="1" smtClean="0"/>
              <a:t>Alignment</a:t>
            </a:r>
            <a:endParaRPr lang="de-DE" dirty="0"/>
          </a:p>
        </p:txBody>
      </p:sp>
      <p:sp>
        <p:nvSpPr>
          <p:cNvPr id="128" name="Textfeld 127"/>
          <p:cNvSpPr txBox="1"/>
          <p:nvPr/>
        </p:nvSpPr>
        <p:spPr>
          <a:xfrm>
            <a:off x="4323148" y="4466617"/>
            <a:ext cx="887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>
                <a:latin typeface="Calibri"/>
                <a:cs typeface="Calibri"/>
              </a:rPr>
              <a:t>DPInitialColumn</a:t>
            </a:r>
            <a:endParaRPr lang="de-DE" sz="1400" dirty="0">
              <a:latin typeface="Calibri"/>
              <a:cs typeface="Calibri"/>
            </a:endParaRPr>
          </a:p>
        </p:txBody>
      </p:sp>
      <p:sp>
        <p:nvSpPr>
          <p:cNvPr id="129" name="Textfeld 128"/>
          <p:cNvSpPr txBox="1"/>
          <p:nvPr/>
        </p:nvSpPr>
        <p:spPr>
          <a:xfrm>
            <a:off x="5129475" y="4470475"/>
            <a:ext cx="871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>
                <a:latin typeface="Calibri"/>
                <a:cs typeface="Calibri"/>
              </a:rPr>
              <a:t>DPInner</a:t>
            </a:r>
            <a:r>
              <a:rPr lang="de-DE" sz="1400" dirty="0" smtClean="0">
                <a:latin typeface="Calibri"/>
                <a:cs typeface="Calibri"/>
              </a:rPr>
              <a:t/>
            </a:r>
            <a:br>
              <a:rPr lang="de-DE" sz="1400" dirty="0" smtClean="0">
                <a:latin typeface="Calibri"/>
                <a:cs typeface="Calibri"/>
              </a:rPr>
            </a:br>
            <a:r>
              <a:rPr lang="de-DE" sz="1400" dirty="0" err="1" smtClean="0">
                <a:latin typeface="Calibri"/>
                <a:cs typeface="Calibri"/>
              </a:rPr>
              <a:t>Column</a:t>
            </a:r>
            <a:endParaRPr lang="de-DE" sz="1400" dirty="0">
              <a:latin typeface="Calibri"/>
              <a:cs typeface="Calibri"/>
            </a:endParaRPr>
          </a:p>
        </p:txBody>
      </p:sp>
      <p:sp>
        <p:nvSpPr>
          <p:cNvPr id="130" name="Textfeld 129"/>
          <p:cNvSpPr txBox="1"/>
          <p:nvPr/>
        </p:nvSpPr>
        <p:spPr>
          <a:xfrm>
            <a:off x="5954183" y="4478430"/>
            <a:ext cx="876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>
                <a:latin typeface="Calibri"/>
                <a:cs typeface="Calibri"/>
              </a:rPr>
              <a:t>DPFinal</a:t>
            </a:r>
            <a:r>
              <a:rPr lang="de-DE" sz="1400" dirty="0" smtClean="0">
                <a:latin typeface="Calibri"/>
                <a:cs typeface="Calibri"/>
              </a:rPr>
              <a:t/>
            </a:r>
            <a:br>
              <a:rPr lang="de-DE" sz="1400" dirty="0" smtClean="0">
                <a:latin typeface="Calibri"/>
                <a:cs typeface="Calibri"/>
              </a:rPr>
            </a:br>
            <a:r>
              <a:rPr lang="de-DE" sz="1400" dirty="0" err="1" smtClean="0">
                <a:latin typeface="Calibri"/>
                <a:cs typeface="Calibri"/>
              </a:rPr>
              <a:t>Column</a:t>
            </a:r>
            <a:endParaRPr lang="de-DE" sz="1400" dirty="0">
              <a:latin typeface="Calibri"/>
              <a:cs typeface="Calibri"/>
            </a:endParaRPr>
          </a:p>
        </p:txBody>
      </p:sp>
      <p:cxnSp>
        <p:nvCxnSpPr>
          <p:cNvPr id="131" name="Gerade Verbindung mit Pfeil 130"/>
          <p:cNvCxnSpPr>
            <a:stCxn id="128" idx="0"/>
          </p:cNvCxnSpPr>
          <p:nvPr/>
        </p:nvCxnSpPr>
        <p:spPr bwMode="auto">
          <a:xfrm flipV="1">
            <a:off x="4766952" y="4201291"/>
            <a:ext cx="0" cy="26532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2" name="Gerade Verbindung mit Pfeil 131"/>
          <p:cNvCxnSpPr>
            <a:stCxn id="129" idx="0"/>
          </p:cNvCxnSpPr>
          <p:nvPr/>
        </p:nvCxnSpPr>
        <p:spPr bwMode="auto">
          <a:xfrm flipH="1" flipV="1">
            <a:off x="5106340" y="4184383"/>
            <a:ext cx="458696" cy="28609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3" name="Gerade Verbindung mit Pfeil 132"/>
          <p:cNvCxnSpPr>
            <a:stCxn id="129" idx="0"/>
          </p:cNvCxnSpPr>
          <p:nvPr/>
        </p:nvCxnSpPr>
        <p:spPr bwMode="auto">
          <a:xfrm flipV="1">
            <a:off x="5565036" y="4185909"/>
            <a:ext cx="1419" cy="28456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4" name="Gerade Verbindung mit Pfeil 133"/>
          <p:cNvCxnSpPr>
            <a:stCxn id="129" idx="0"/>
          </p:cNvCxnSpPr>
          <p:nvPr/>
        </p:nvCxnSpPr>
        <p:spPr bwMode="auto">
          <a:xfrm flipV="1">
            <a:off x="5565036" y="4189767"/>
            <a:ext cx="398464" cy="2807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5" name="Gerade Verbindung mit Pfeil 134"/>
          <p:cNvCxnSpPr>
            <a:stCxn id="130" idx="0"/>
          </p:cNvCxnSpPr>
          <p:nvPr/>
        </p:nvCxnSpPr>
        <p:spPr bwMode="auto">
          <a:xfrm flipV="1">
            <a:off x="6392200" y="4201290"/>
            <a:ext cx="0" cy="2771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1195301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4" grpId="0"/>
      <p:bldP spid="40" grpId="0"/>
      <p:bldP spid="41" grpId="0"/>
      <p:bldP spid="42" grpId="0"/>
      <p:bldP spid="56" grpId="0"/>
      <p:bldP spid="57" grpId="0"/>
      <p:bldP spid="58" grpId="0"/>
      <p:bldP spid="70" grpId="0"/>
      <p:bldP spid="71" grpId="0"/>
      <p:bldP spid="128" grpId="0"/>
      <p:bldP spid="129" grpId="0"/>
      <p:bldP spid="1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OpenMS</a:t>
            </a:r>
            <a:r>
              <a:rPr lang="de-DE" dirty="0" smtClean="0"/>
              <a:t>, </a:t>
            </a:r>
            <a:r>
              <a:rPr lang="de-DE" dirty="0" err="1" smtClean="0"/>
              <a:t>SeqAn</a:t>
            </a:r>
            <a:r>
              <a:rPr lang="de-DE" dirty="0" smtClean="0"/>
              <a:t> in KNIME</a:t>
            </a:r>
            <a:endParaRPr lang="de-D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9485" y="919841"/>
            <a:ext cx="3778322" cy="58238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7228"/>
            <a:ext cx="9144000" cy="5249085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Bild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03" y="1181776"/>
            <a:ext cx="7811086" cy="493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5490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016" y="143368"/>
            <a:ext cx="5475717" cy="428625"/>
          </a:xfrm>
        </p:spPr>
        <p:txBody>
          <a:bodyPr>
            <a:normAutofit/>
          </a:bodyPr>
          <a:lstStyle/>
          <a:p>
            <a:r>
              <a:rPr lang="en-US" b="0" dirty="0" smtClean="0"/>
              <a:t>DP-Profile</a:t>
            </a:r>
            <a:endParaRPr lang="en-US" b="0" dirty="0"/>
          </a:p>
        </p:txBody>
      </p:sp>
      <p:sp>
        <p:nvSpPr>
          <p:cNvPr id="4" name="Textfeld 3"/>
          <p:cNvSpPr txBox="1"/>
          <p:nvPr/>
        </p:nvSpPr>
        <p:spPr>
          <a:xfrm>
            <a:off x="640080" y="1920240"/>
            <a:ext cx="8402320" cy="6022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 dirty="0" err="1" smtClean="0">
                <a:solidFill>
                  <a:srgbClr val="800080"/>
                </a:solidFill>
                <a:latin typeface="Andale Mono"/>
                <a:cs typeface="Andale Mono"/>
              </a:rPr>
              <a:t>typedef</a:t>
            </a:r>
            <a:r>
              <a:rPr lang="en-US" sz="1400" b="1" dirty="0" smtClean="0">
                <a:solidFill>
                  <a:srgbClr val="80008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FreeEndGaps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chemeClr val="tx1"/>
                </a:solidFill>
                <a:latin typeface="Andale Mono"/>
                <a:cs typeface="Andale Mono"/>
              </a:rPr>
              <a:t>&lt;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True, False, True, False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TEndGaps</a:t>
            </a:r>
            <a:r>
              <a:rPr lang="en-US" sz="1400" dirty="0" smtClean="0">
                <a:solidFill>
                  <a:schemeClr val="tx1"/>
                </a:solidFill>
                <a:latin typeface="Andale Mono"/>
                <a:cs typeface="Andale Mono"/>
              </a:rPr>
              <a:t>;</a:t>
            </a:r>
            <a:endParaRPr lang="en-US" sz="1400" b="1" dirty="0" smtClean="0">
              <a:solidFill>
                <a:schemeClr val="tx1"/>
              </a:solidFill>
              <a:latin typeface="Andale Mono"/>
              <a:cs typeface="Andale Mono"/>
            </a:endParaRPr>
          </a:p>
          <a:p>
            <a:pPr>
              <a:lnSpc>
                <a:spcPct val="120000"/>
              </a:lnSpc>
            </a:pP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DPProfile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GlobalAlignment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TEndGaps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&gt;,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LinearGaps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TracebackOff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</a:t>
            </a:r>
            <a:endParaRPr lang="en-US" sz="1400" b="1" dirty="0" smtClean="0">
              <a:solidFill>
                <a:schemeClr val="tx1"/>
              </a:solidFill>
              <a:latin typeface="Andale Mono"/>
              <a:cs typeface="Andale Mono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457200" y="1412240"/>
            <a:ext cx="707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Semi-global alignment + linear gap costs + no </a:t>
            </a:r>
            <a:r>
              <a:rPr lang="en-US" dirty="0" err="1" smtClean="0"/>
              <a:t>traceback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feld 5"/>
          <p:cNvSpPr txBox="1"/>
          <p:nvPr/>
        </p:nvSpPr>
        <p:spPr>
          <a:xfrm>
            <a:off x="457200" y="2672080"/>
            <a:ext cx="767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Local alignment + affine gap costs + single traces + gaps left aligned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40080" y="3082052"/>
            <a:ext cx="8402320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DPProfile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LocalAlignment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&lt;&gt;,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AffineGaps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TracebackOn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smtClean="0">
                <a:solidFill>
                  <a:schemeClr val="tx1"/>
                </a:solidFill>
                <a:latin typeface="Andale Mono"/>
                <a:cs typeface="Andale Mono"/>
              </a:rPr>
              <a:t>&gt;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</a:t>
            </a:r>
            <a:endParaRPr lang="en-US" sz="1400" b="1" dirty="0" smtClean="0">
              <a:solidFill>
                <a:schemeClr val="tx1"/>
              </a:solidFill>
              <a:latin typeface="Andale Mono"/>
              <a:cs typeface="Andale Mono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57200" y="3544054"/>
            <a:ext cx="767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Split alignment + affine gap costs + all best traces + gaps left/right aligned</a:t>
            </a:r>
            <a:endParaRPr lang="en-US" dirty="0"/>
          </a:p>
        </p:txBody>
      </p:sp>
      <p:sp>
        <p:nvSpPr>
          <p:cNvPr id="9" name="Textfeld 8"/>
          <p:cNvSpPr txBox="1"/>
          <p:nvPr/>
        </p:nvSpPr>
        <p:spPr>
          <a:xfrm>
            <a:off x="640080" y="4026932"/>
            <a:ext cx="8402320" cy="16363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 dirty="0" err="1">
                <a:solidFill>
                  <a:srgbClr val="800080"/>
                </a:solidFill>
                <a:latin typeface="Andale Mono"/>
                <a:cs typeface="Andale Mono"/>
              </a:rPr>
              <a:t>typedef</a:t>
            </a:r>
            <a:r>
              <a:rPr lang="en-US" sz="1400" b="1" dirty="0">
                <a:solidFill>
                  <a:srgbClr val="80008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TracebackConfig</a:t>
            </a:r>
            <a:r>
              <a:rPr lang="en-US" sz="1400" dirty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chemeClr val="tx1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CompleteTrace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GapsLeft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TTraceConfigL</a:t>
            </a:r>
            <a:r>
              <a:rPr lang="en-US" sz="1400" dirty="0" smtClean="0">
                <a:solidFill>
                  <a:schemeClr val="tx1"/>
                </a:solidFill>
                <a:latin typeface="Andale Mono"/>
                <a:cs typeface="Andale Mono"/>
              </a:rPr>
              <a:t>;</a:t>
            </a:r>
            <a:endParaRPr lang="en-US" sz="1400" dirty="0" smtClean="0">
              <a:solidFill>
                <a:srgbClr val="005400"/>
              </a:solidFill>
              <a:latin typeface="Andale Mono"/>
              <a:cs typeface="Andale Mono"/>
            </a:endParaRPr>
          </a:p>
          <a:p>
            <a:pPr>
              <a:lnSpc>
                <a:spcPct val="120000"/>
              </a:lnSpc>
            </a:pPr>
            <a:r>
              <a:rPr lang="en-US" sz="1400" b="1" dirty="0" err="1">
                <a:solidFill>
                  <a:srgbClr val="800080"/>
                </a:solidFill>
                <a:latin typeface="Andale Mono"/>
                <a:cs typeface="Andale Mono"/>
              </a:rPr>
              <a:t>typedef</a:t>
            </a:r>
            <a:r>
              <a:rPr lang="en-US" sz="1400" b="1" dirty="0">
                <a:solidFill>
                  <a:srgbClr val="80008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TracebackConfig</a:t>
            </a:r>
            <a:r>
              <a:rPr lang="en-US" sz="1400" dirty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chemeClr val="tx1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Complete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Trace</a:t>
            </a:r>
            <a:r>
              <a:rPr lang="en-US" sz="1400" dirty="0">
                <a:solidFill>
                  <a:srgbClr val="0054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GapsRight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TTraceConfigR</a:t>
            </a:r>
            <a:r>
              <a:rPr lang="en-US" sz="1400" dirty="0" smtClean="0">
                <a:solidFill>
                  <a:schemeClr val="tx1"/>
                </a:solidFill>
                <a:latin typeface="Andale Mono"/>
                <a:cs typeface="Andale Mono"/>
              </a:rPr>
              <a:t>;</a:t>
            </a:r>
          </a:p>
          <a:p>
            <a:pPr>
              <a:lnSpc>
                <a:spcPct val="120000"/>
              </a:lnSpc>
            </a:pPr>
            <a:r>
              <a:rPr lang="en-US" sz="1400" b="1" dirty="0" err="1" smtClean="0">
                <a:solidFill>
                  <a:srgbClr val="800080"/>
                </a:solidFill>
                <a:latin typeface="Andale Mono"/>
                <a:cs typeface="Andale Mono"/>
              </a:rPr>
              <a:t>typedef</a:t>
            </a:r>
            <a:r>
              <a:rPr lang="en-US" sz="1400" b="1" dirty="0" smtClean="0">
                <a:solidFill>
                  <a:srgbClr val="80008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FreeEndGaps</a:t>
            </a:r>
            <a:r>
              <a:rPr lang="en-US" sz="1400" dirty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>
                <a:solidFill>
                  <a:schemeClr val="tx1"/>
                </a:solidFill>
                <a:latin typeface="Andale Mono"/>
                <a:cs typeface="Andale Mono"/>
              </a:rPr>
              <a:t>&lt;</a:t>
            </a:r>
            <a:r>
              <a:rPr lang="en-US" sz="1400" dirty="0">
                <a:solidFill>
                  <a:srgbClr val="005400"/>
                </a:solidFill>
                <a:latin typeface="Andale Mono"/>
                <a:cs typeface="Andale Mono"/>
              </a:rPr>
              <a:t>True, 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True, </a:t>
            </a:r>
            <a:r>
              <a:rPr lang="en-US" sz="1400" dirty="0">
                <a:solidFill>
                  <a:srgbClr val="005400"/>
                </a:solidFill>
                <a:latin typeface="Andale Mono"/>
                <a:cs typeface="Andale Mono"/>
              </a:rPr>
              <a:t>True, 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True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TEndGaps</a:t>
            </a:r>
            <a:r>
              <a:rPr lang="en-US" sz="1400" dirty="0">
                <a:solidFill>
                  <a:schemeClr val="tx1"/>
                </a:solidFill>
                <a:latin typeface="Andale Mono"/>
                <a:cs typeface="Andale Mono"/>
              </a:rPr>
              <a:t>;</a:t>
            </a:r>
            <a:endParaRPr lang="en-US" sz="1400" b="1" dirty="0">
              <a:solidFill>
                <a:schemeClr val="tx1"/>
              </a:solidFill>
              <a:latin typeface="Andale Mono"/>
              <a:cs typeface="Andale Mono"/>
            </a:endParaRPr>
          </a:p>
          <a:p>
            <a:pPr>
              <a:lnSpc>
                <a:spcPct val="120000"/>
              </a:lnSpc>
            </a:pPr>
            <a:endParaRPr lang="en-US" sz="1400" dirty="0">
              <a:solidFill>
                <a:srgbClr val="005400"/>
              </a:solidFill>
              <a:latin typeface="Andale Mono"/>
              <a:cs typeface="Andale Mono"/>
            </a:endParaRPr>
          </a:p>
          <a:p>
            <a:pPr>
              <a:lnSpc>
                <a:spcPct val="120000"/>
              </a:lnSpc>
            </a:pP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DPProfile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SplitAlignment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TEndGaps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&gt;,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AffineGaps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TracebackOn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TTraceConfigL</a:t>
            </a:r>
            <a:r>
              <a:rPr lang="en-US" sz="1400" dirty="0" smtClean="0">
                <a:solidFill>
                  <a:schemeClr val="tx1"/>
                </a:solidFill>
                <a:latin typeface="Andale Mono"/>
                <a:cs typeface="Andale Mono"/>
              </a:rPr>
              <a:t>&gt;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</a:t>
            </a:r>
          </a:p>
          <a:p>
            <a:pPr>
              <a:lnSpc>
                <a:spcPct val="120000"/>
              </a:lnSpc>
            </a:pP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DPProfile</a:t>
            </a:r>
            <a:r>
              <a:rPr lang="en-US" sz="1400" dirty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SplitAlignment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_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TEndGaps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AffineGaps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TracebackOn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&lt;</a:t>
            </a: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TTraceConfigR</a:t>
            </a:r>
            <a:r>
              <a:rPr lang="en-US" sz="1400" dirty="0" smtClean="0">
                <a:solidFill>
                  <a:schemeClr val="tx1"/>
                </a:solidFill>
                <a:latin typeface="Andale Mono"/>
                <a:cs typeface="Andale Mono"/>
              </a:rPr>
              <a:t>&gt;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&gt;</a:t>
            </a:r>
            <a:endParaRPr lang="en-US" sz="1400" b="1" dirty="0">
              <a:solidFill>
                <a:schemeClr val="tx1"/>
              </a:solidFill>
              <a:latin typeface="Andale Mono"/>
              <a:cs typeface="Andale Mono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458334" y="111714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74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5204" y="143368"/>
            <a:ext cx="5475717" cy="428625"/>
          </a:xfrm>
        </p:spPr>
        <p:txBody>
          <a:bodyPr>
            <a:normAutofit/>
          </a:bodyPr>
          <a:lstStyle/>
          <a:p>
            <a:r>
              <a:rPr lang="en-US" b="0" dirty="0" smtClean="0"/>
              <a:t>Do you need to worry?</a:t>
            </a:r>
            <a:endParaRPr lang="en-US" b="0" dirty="0"/>
          </a:p>
        </p:txBody>
      </p:sp>
      <p:sp>
        <p:nvSpPr>
          <p:cNvPr id="5" name="Textfeld 4"/>
          <p:cNvSpPr txBox="1"/>
          <p:nvPr/>
        </p:nvSpPr>
        <p:spPr>
          <a:xfrm>
            <a:off x="711200" y="1759436"/>
            <a:ext cx="7975600" cy="6022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TScore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Andale Mono"/>
                <a:cs typeface="Andale Mono"/>
              </a:rPr>
              <a:t>globalAlignment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(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align,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score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[, </a:t>
            </a:r>
            <a:r>
              <a:rPr lang="en-US" sz="1400" dirty="0" err="1" smtClean="0">
                <a:solidFill>
                  <a:srgbClr val="000000"/>
                </a:solidFill>
                <a:latin typeface="Andale Mono"/>
                <a:cs typeface="Andale Mono"/>
              </a:rPr>
              <a:t>config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] [, </a:t>
            </a:r>
            <a:r>
              <a:rPr lang="en-US" sz="1400" dirty="0" err="1" smtClean="0">
                <a:solidFill>
                  <a:srgbClr val="000000"/>
                </a:solidFill>
                <a:latin typeface="Andale Mono"/>
                <a:cs typeface="Andale Mono"/>
              </a:rPr>
              <a:t>lDiag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 smtClean="0">
                <a:solidFill>
                  <a:srgbClr val="000000"/>
                </a:solidFill>
                <a:latin typeface="Andale Mono"/>
                <a:cs typeface="Andale Mono"/>
              </a:rPr>
              <a:t>uDiag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]);</a:t>
            </a:r>
          </a:p>
          <a:p>
            <a:pPr>
              <a:lnSpc>
                <a:spcPct val="120000"/>
              </a:lnSpc>
            </a:pPr>
            <a:r>
              <a:rPr lang="en-US" sz="1400" dirty="0" err="1">
                <a:solidFill>
                  <a:srgbClr val="005400"/>
                </a:solidFill>
                <a:latin typeface="Andale Mono"/>
                <a:cs typeface="Andale Mono"/>
              </a:rPr>
              <a:t>TScore</a:t>
            </a:r>
            <a:r>
              <a:rPr lang="en-US" sz="1400" dirty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Andale Mono"/>
                <a:cs typeface="Andale Mono"/>
              </a:rPr>
              <a:t>globalAlignmentScore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(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strings,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score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[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Andale Mono"/>
                <a:cs typeface="Andale Mono"/>
              </a:rPr>
              <a:t>config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] 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[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Andale Mono"/>
                <a:cs typeface="Andale Mono"/>
              </a:rPr>
              <a:t>lDiag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Andale Mono"/>
                <a:cs typeface="Andale Mono"/>
              </a:rPr>
              <a:t>uDiag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]);</a:t>
            </a:r>
            <a:endParaRPr lang="en-US" sz="1400" dirty="0">
              <a:solidFill>
                <a:srgbClr val="000000"/>
              </a:solidFill>
              <a:latin typeface="Andale Mono"/>
              <a:cs typeface="Andale Mono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355600" y="1251436"/>
            <a:ext cx="707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Wrapper interfaces for pairwise global alignment</a:t>
            </a:r>
            <a:endParaRPr lang="en-US" dirty="0"/>
          </a:p>
        </p:txBody>
      </p:sp>
      <p:sp>
        <p:nvSpPr>
          <p:cNvPr id="8" name="Textfeld 7"/>
          <p:cNvSpPr txBox="1"/>
          <p:nvPr/>
        </p:nvSpPr>
        <p:spPr>
          <a:xfrm>
            <a:off x="355600" y="2584152"/>
            <a:ext cx="707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Wrapper interfaces for local alignment</a:t>
            </a:r>
            <a:endParaRPr lang="en-US" dirty="0"/>
          </a:p>
        </p:txBody>
      </p:sp>
      <p:sp>
        <p:nvSpPr>
          <p:cNvPr id="9" name="Textfeld 8"/>
          <p:cNvSpPr txBox="1"/>
          <p:nvPr/>
        </p:nvSpPr>
        <p:spPr>
          <a:xfrm>
            <a:off x="711200" y="3098800"/>
            <a:ext cx="7975600" cy="3436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 smtClean="0">
                <a:solidFill>
                  <a:srgbClr val="005400"/>
                </a:solidFill>
                <a:latin typeface="Andale Mono"/>
                <a:cs typeface="Andale Mono"/>
              </a:rPr>
              <a:t>TScore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Andale Mono"/>
                <a:cs typeface="Andale Mono"/>
              </a:rPr>
              <a:t>localAlignment</a:t>
            </a:r>
            <a:r>
              <a:rPr lang="en-US" sz="1400" dirty="0">
                <a:solidFill>
                  <a:srgbClr val="000000"/>
                </a:solidFill>
                <a:latin typeface="Andale Mono"/>
                <a:cs typeface="Andale Mono"/>
              </a:rPr>
              <a:t>(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align,</a:t>
            </a:r>
            <a:r>
              <a:rPr lang="en-US" sz="1400" dirty="0" smtClean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score,</a:t>
            </a:r>
            <a:r>
              <a:rPr lang="en-US" sz="1400" dirty="0">
                <a:solidFill>
                  <a:srgbClr val="005400"/>
                </a:solidFill>
                <a:latin typeface="Andale Mono"/>
                <a:cs typeface="Andale Mono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[, </a:t>
            </a:r>
            <a:r>
              <a:rPr lang="en-US" sz="1400" dirty="0" err="1" smtClean="0">
                <a:solidFill>
                  <a:srgbClr val="000000"/>
                </a:solidFill>
                <a:latin typeface="Andale Mono"/>
                <a:cs typeface="Andale Mono"/>
              </a:rPr>
              <a:t>lDiag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, </a:t>
            </a:r>
            <a:r>
              <a:rPr lang="en-US" sz="1400" dirty="0" err="1" smtClean="0">
                <a:solidFill>
                  <a:srgbClr val="000000"/>
                </a:solidFill>
                <a:latin typeface="Andale Mono"/>
                <a:cs typeface="Andale Mono"/>
              </a:rPr>
              <a:t>uDiag</a:t>
            </a:r>
            <a:r>
              <a:rPr lang="en-US" sz="1400" dirty="0" smtClean="0">
                <a:solidFill>
                  <a:srgbClr val="000000"/>
                </a:solidFill>
                <a:latin typeface="Andale Mono"/>
                <a:cs typeface="Andale Mono"/>
              </a:rPr>
              <a:t>]);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55600" y="3665376"/>
            <a:ext cx="707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Wrapper interfaces for </a:t>
            </a:r>
            <a:r>
              <a:rPr lang="en-US" dirty="0" smtClean="0">
                <a:solidFill>
                  <a:srgbClr val="FF0000"/>
                </a:solidFill>
              </a:rPr>
              <a:t>multiple </a:t>
            </a:r>
            <a:r>
              <a:rPr lang="en-US" dirty="0" smtClean="0"/>
              <a:t>pairwise alignment</a:t>
            </a:r>
            <a:endParaRPr lang="en-US" dirty="0"/>
          </a:p>
        </p:txBody>
      </p:sp>
      <p:sp>
        <p:nvSpPr>
          <p:cNvPr id="11" name="Textfeld 10"/>
          <p:cNvSpPr txBox="1"/>
          <p:nvPr/>
        </p:nvSpPr>
        <p:spPr>
          <a:xfrm>
            <a:off x="711200" y="4110344"/>
            <a:ext cx="7975600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>
                <a:latin typeface="Andale Mono" charset="0"/>
                <a:ea typeface="Andale Mono" charset="0"/>
                <a:cs typeface="Andale Mono" charset="0"/>
              </a:rPr>
              <a:t>String&lt;</a:t>
            </a:r>
            <a:r>
              <a:rPr lang="en-US" sz="1400" dirty="0" err="1" smtClean="0">
                <a:latin typeface="Andale Mono" charset="0"/>
                <a:ea typeface="Andale Mono" charset="0"/>
                <a:cs typeface="Andale Mono" charset="0"/>
              </a:rPr>
              <a:t>TScore</a:t>
            </a:r>
            <a:r>
              <a:rPr lang="en-US" sz="1400" dirty="0" smtClean="0">
                <a:latin typeface="Andale Mono" charset="0"/>
                <a:ea typeface="Andale Mono" charset="0"/>
                <a:cs typeface="Andale Mono" charset="0"/>
              </a:rPr>
              <a:t>&gt;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globalAlignment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(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StringSet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&lt;align&gt;,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scoringScheme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[,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alignConfig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][,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lowerDiag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upperDiag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]); </a:t>
            </a:r>
            <a:endParaRPr lang="en-US" sz="1400" dirty="0">
              <a:effectLst/>
              <a:latin typeface="Andale Mono" charset="0"/>
              <a:ea typeface="Andale Mono" charset="0"/>
              <a:cs typeface="Andale Mon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196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  <p:bldP spid="9" grpId="0" animBg="1"/>
      <p:bldP spid="10" grpId="0"/>
      <p:bldP spid="1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98450"/>
            <a:ext cx="6859588" cy="428625"/>
          </a:xfrm>
        </p:spPr>
        <p:txBody>
          <a:bodyPr/>
          <a:lstStyle/>
          <a:p>
            <a:r>
              <a:rPr lang="de-DE">
                <a:latin typeface="Arial" charset="0"/>
              </a:rPr>
              <a:t>Unified Alignment Algorithms</a:t>
            </a:r>
          </a:p>
        </p:txBody>
      </p:sp>
      <p:sp>
        <p:nvSpPr>
          <p:cNvPr id="19" name="Rounded Rectangle 7"/>
          <p:cNvSpPr/>
          <p:nvPr/>
        </p:nvSpPr>
        <p:spPr bwMode="auto">
          <a:xfrm>
            <a:off x="122265" y="911779"/>
            <a:ext cx="8820288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eaLnBrk="0" hangingPunct="0">
              <a:defRPr/>
            </a:pP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... </a:t>
            </a:r>
            <a:r>
              <a:rPr lang="de-DE" b="1" i="1" dirty="0" err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nd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how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much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slower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that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?  (affine 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alignment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 10kb Dengue 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virus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Calibri"/>
                <a:cs typeface="Calibri"/>
              </a:rPr>
              <a:t>sequences</a:t>
            </a:r>
            <a:r>
              <a:rPr lang="de-DE" b="1" i="1" dirty="0" smtClean="0">
                <a:solidFill>
                  <a:srgbClr val="FFFFFF"/>
                </a:solidFill>
                <a:latin typeface="Calibri"/>
                <a:cs typeface="Calibri"/>
              </a:rPr>
              <a:t>)</a:t>
            </a:r>
            <a:endParaRPr lang="de-DE" b="1" i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graphicFrame>
        <p:nvGraphicFramePr>
          <p:cNvPr id="5" name="Diagramm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338315"/>
              </p:ext>
            </p:extLst>
          </p:nvPr>
        </p:nvGraphicFramePr>
        <p:xfrm>
          <a:off x="1763889" y="1646767"/>
          <a:ext cx="6433054" cy="4449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2265" y="2199153"/>
            <a:ext cx="1935136" cy="8309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1-1 interface</a:t>
            </a:r>
          </a:p>
          <a:p>
            <a:pPr algn="ctr"/>
            <a:r>
              <a:rPr lang="en-US" sz="2400" dirty="0" smtClean="0"/>
              <a:t>1 thread</a:t>
            </a:r>
          </a:p>
        </p:txBody>
      </p:sp>
    </p:spTree>
    <p:extLst>
      <p:ext uri="{BB962C8B-B14F-4D97-AF65-F5344CB8AC3E}">
        <p14:creationId xmlns:p14="http://schemas.microsoft.com/office/powerpoint/2010/main" val="16776898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4"/>
          <p:cNvSpPr/>
          <p:nvPr/>
        </p:nvSpPr>
        <p:spPr bwMode="auto">
          <a:xfrm>
            <a:off x="118419" y="2292994"/>
            <a:ext cx="8820150" cy="4081832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/>
          <a:lstStyle/>
          <a:p>
            <a:pPr eaLnBrk="0" hangingPunct="0">
              <a:defRPr/>
            </a:pPr>
            <a:endParaRPr lang="en-US" sz="1600" b="1" dirty="0">
              <a:solidFill>
                <a:srgbClr val="333333"/>
              </a:solidFill>
              <a:latin typeface="Arial" charset="0"/>
            </a:endParaRPr>
          </a:p>
          <a:p>
            <a:pPr eaLnBrk="0" hangingPunct="0">
              <a:defRPr/>
            </a:pPr>
            <a:endParaRPr lang="en-US" sz="1600" b="1" dirty="0">
              <a:solidFill>
                <a:srgbClr val="333333"/>
              </a:solidFill>
              <a:latin typeface="Arial" charset="0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4313358" y="5007204"/>
            <a:ext cx="224118" cy="127000"/>
          </a:xfrm>
          <a:prstGeom prst="rect">
            <a:avLst/>
          </a:prstGeom>
          <a:solidFill>
            <a:srgbClr val="A3D73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0930" y="147365"/>
            <a:ext cx="5571651" cy="428625"/>
          </a:xfrm>
        </p:spPr>
        <p:txBody>
          <a:bodyPr/>
          <a:lstStyle/>
          <a:p>
            <a:r>
              <a:rPr lang="en-US" b="0" dirty="0" err="1" smtClean="0"/>
              <a:t>Journaled</a:t>
            </a:r>
            <a:r>
              <a:rPr lang="en-US" b="0" dirty="0" smtClean="0"/>
              <a:t> Sequences</a:t>
            </a:r>
          </a:p>
        </p:txBody>
      </p:sp>
      <p:sp>
        <p:nvSpPr>
          <p:cNvPr id="5" name="TextBox 130"/>
          <p:cNvSpPr txBox="1">
            <a:spLocks noChangeArrowheads="1"/>
          </p:cNvSpPr>
          <p:nvPr/>
        </p:nvSpPr>
        <p:spPr bwMode="auto">
          <a:xfrm>
            <a:off x="215900" y="973721"/>
            <a:ext cx="8496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2800" dirty="0" smtClean="0">
                <a:solidFill>
                  <a:srgbClr val="333333"/>
                </a:solidFill>
              </a:rPr>
              <a:t>Store multiple </a:t>
            </a:r>
            <a:r>
              <a:rPr lang="en-US" sz="2800" dirty="0">
                <a:solidFill>
                  <a:srgbClr val="333333"/>
                </a:solidFill>
              </a:rPr>
              <a:t>g</a:t>
            </a:r>
            <a:r>
              <a:rPr lang="en-US" sz="2800" dirty="0" smtClean="0">
                <a:solidFill>
                  <a:srgbClr val="333333"/>
                </a:solidFill>
              </a:rPr>
              <a:t>enomes</a:t>
            </a:r>
            <a:endParaRPr lang="de-DE" sz="2800" dirty="0">
              <a:solidFill>
                <a:srgbClr val="333333"/>
              </a:solidFill>
            </a:endParaRPr>
          </a:p>
        </p:txBody>
      </p:sp>
      <p:sp>
        <p:nvSpPr>
          <p:cNvPr id="7" name="Rounded Rectangle 7"/>
          <p:cNvSpPr/>
          <p:nvPr/>
        </p:nvSpPr>
        <p:spPr bwMode="auto">
          <a:xfrm>
            <a:off x="110170" y="1665923"/>
            <a:ext cx="8820288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eaLnBrk="0" hangingPunct="0">
              <a:defRPr/>
            </a:pP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Save Storage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Capacities</a:t>
            </a:r>
            <a:endParaRPr lang="de-DE" b="1" i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" name="Abgerundetes Rechteck 1"/>
          <p:cNvSpPr/>
          <p:nvPr/>
        </p:nvSpPr>
        <p:spPr bwMode="auto">
          <a:xfrm>
            <a:off x="3707769" y="4553197"/>
            <a:ext cx="4338097" cy="146095"/>
          </a:xfrm>
          <a:prstGeom prst="roundRect">
            <a:avLst/>
          </a:prstGeom>
          <a:solidFill>
            <a:srgbClr val="07254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99936" y="2511853"/>
            <a:ext cx="5529388" cy="1549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StringSet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&lt;</a:t>
            </a: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TJournaled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, Owner&lt;</a:t>
            </a: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JournalSet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&gt; &gt; set;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setGlobalReference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(set, </a:t>
            </a: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refSeq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appendValue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(set, seq1);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333333"/>
                </a:solidFill>
                <a:latin typeface="Consolas"/>
                <a:cs typeface="Consolas"/>
              </a:rPr>
              <a:t>j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oin(set, </a:t>
            </a: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idx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, </a:t>
            </a: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JoinConfig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&lt;&gt;());</a:t>
            </a:r>
            <a:endParaRPr lang="en-US" sz="1600" dirty="0">
              <a:solidFill>
                <a:srgbClr val="333333"/>
              </a:solidFill>
              <a:latin typeface="Consolas"/>
              <a:cs typeface="Consolas"/>
            </a:endParaRPr>
          </a:p>
        </p:txBody>
      </p:sp>
      <p:sp>
        <p:nvSpPr>
          <p:cNvPr id="8" name="Wolkenförmige Legende 7"/>
          <p:cNvSpPr/>
          <p:nvPr/>
        </p:nvSpPr>
        <p:spPr bwMode="auto">
          <a:xfrm>
            <a:off x="3812822" y="3196616"/>
            <a:ext cx="4975325" cy="687181"/>
          </a:xfrm>
          <a:prstGeom prst="cloudCallout">
            <a:avLst>
              <a:gd name="adj1" fmla="val -90081"/>
              <a:gd name="adj2" fmla="val -7242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String&lt;</a:t>
            </a: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Dna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, </a:t>
            </a: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Journaled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&lt;</a:t>
            </a:r>
            <a:r>
              <a:rPr lang="en-US" sz="1600" dirty="0" err="1" smtClean="0">
                <a:solidFill>
                  <a:srgbClr val="333333"/>
                </a:solidFill>
                <a:latin typeface="Consolas"/>
                <a:cs typeface="Consolas"/>
              </a:rPr>
              <a:t>Alloc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&lt;&gt;</a:t>
            </a:r>
            <a:r>
              <a:rPr lang="en-US" sz="1600" dirty="0">
                <a:solidFill>
                  <a:srgbClr val="333333"/>
                </a:solidFill>
                <a:latin typeface="Consolas"/>
                <a:cs typeface="Consolas"/>
              </a:rPr>
              <a:t> </a:t>
            </a:r>
            <a:r>
              <a:rPr lang="en-US" sz="1600" dirty="0" smtClean="0">
                <a:solidFill>
                  <a:srgbClr val="333333"/>
                </a:solidFill>
                <a:latin typeface="Consolas"/>
                <a:cs typeface="Consolas"/>
              </a:rPr>
              <a:t>&gt; &gt;</a:t>
            </a:r>
          </a:p>
        </p:txBody>
      </p:sp>
      <p:sp>
        <p:nvSpPr>
          <p:cNvPr id="11" name="Abgerundetes Rechteck 10"/>
          <p:cNvSpPr/>
          <p:nvPr/>
        </p:nvSpPr>
        <p:spPr bwMode="auto">
          <a:xfrm>
            <a:off x="3693534" y="4999988"/>
            <a:ext cx="4466642" cy="151028"/>
          </a:xfrm>
          <a:prstGeom prst="roundRect">
            <a:avLst/>
          </a:prstGeom>
          <a:noFill/>
          <a:ln w="28575" cap="flat" cmpd="sng" algn="ctr">
            <a:solidFill>
              <a:srgbClr val="06254F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750699" y="5017661"/>
            <a:ext cx="224118" cy="116541"/>
          </a:xfrm>
          <a:prstGeom prst="rect">
            <a:avLst/>
          </a:prstGeom>
          <a:solidFill>
            <a:srgbClr val="A3D73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7009813" y="5015847"/>
            <a:ext cx="115688" cy="115153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1" name="Rechteck 20"/>
          <p:cNvSpPr/>
          <p:nvPr/>
        </p:nvSpPr>
        <p:spPr bwMode="auto">
          <a:xfrm>
            <a:off x="4366276" y="5381846"/>
            <a:ext cx="132291" cy="132426"/>
          </a:xfrm>
          <a:prstGeom prst="rect">
            <a:avLst/>
          </a:prstGeom>
          <a:solidFill>
            <a:srgbClr val="A3D73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2" name="Abgerundetes Rechteck 21"/>
          <p:cNvSpPr/>
          <p:nvPr/>
        </p:nvSpPr>
        <p:spPr bwMode="auto">
          <a:xfrm>
            <a:off x="3708355" y="5374631"/>
            <a:ext cx="4378550" cy="156692"/>
          </a:xfrm>
          <a:prstGeom prst="roundRect">
            <a:avLst/>
          </a:prstGeom>
          <a:noFill/>
          <a:ln w="28575" cap="flat" cmpd="sng" algn="ctr">
            <a:solidFill>
              <a:srgbClr val="06254F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3" name="Rechteck 22"/>
          <p:cNvSpPr/>
          <p:nvPr/>
        </p:nvSpPr>
        <p:spPr bwMode="auto">
          <a:xfrm>
            <a:off x="5342200" y="5392305"/>
            <a:ext cx="224118" cy="127258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4" name="Rechteck 23"/>
          <p:cNvSpPr/>
          <p:nvPr/>
        </p:nvSpPr>
        <p:spPr bwMode="auto">
          <a:xfrm>
            <a:off x="7024634" y="5390490"/>
            <a:ext cx="93308" cy="129073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5" name="Rechteck 24"/>
          <p:cNvSpPr/>
          <p:nvPr/>
        </p:nvSpPr>
        <p:spPr bwMode="auto">
          <a:xfrm>
            <a:off x="6323378" y="5386079"/>
            <a:ext cx="138398" cy="138776"/>
          </a:xfrm>
          <a:prstGeom prst="rect">
            <a:avLst/>
          </a:prstGeom>
          <a:solidFill>
            <a:srgbClr val="A3D73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6" name="Rechteck 25"/>
          <p:cNvSpPr/>
          <p:nvPr/>
        </p:nvSpPr>
        <p:spPr bwMode="auto">
          <a:xfrm>
            <a:off x="4556306" y="5948154"/>
            <a:ext cx="137584" cy="127134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7" name="Abgerundetes Rechteck 26"/>
          <p:cNvSpPr/>
          <p:nvPr/>
        </p:nvSpPr>
        <p:spPr bwMode="auto">
          <a:xfrm>
            <a:off x="3710245" y="5940939"/>
            <a:ext cx="4319492" cy="146868"/>
          </a:xfrm>
          <a:prstGeom prst="roundRect">
            <a:avLst/>
          </a:prstGeom>
          <a:noFill/>
          <a:ln w="28575" cap="flat" cmpd="sng" algn="ctr">
            <a:solidFill>
              <a:srgbClr val="06254F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8" name="Rechteck 27"/>
          <p:cNvSpPr/>
          <p:nvPr/>
        </p:nvSpPr>
        <p:spPr bwMode="auto">
          <a:xfrm>
            <a:off x="5344090" y="5951038"/>
            <a:ext cx="139134" cy="1241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29" name="Rechteck 28"/>
          <p:cNvSpPr/>
          <p:nvPr/>
        </p:nvSpPr>
        <p:spPr bwMode="auto">
          <a:xfrm>
            <a:off x="7026524" y="5956798"/>
            <a:ext cx="115688" cy="115153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30" name="Rechteck 29"/>
          <p:cNvSpPr/>
          <p:nvPr/>
        </p:nvSpPr>
        <p:spPr bwMode="auto">
          <a:xfrm>
            <a:off x="5752139" y="5958900"/>
            <a:ext cx="258623" cy="122394"/>
          </a:xfrm>
          <a:prstGeom prst="rect">
            <a:avLst/>
          </a:prstGeom>
          <a:solidFill>
            <a:srgbClr val="A3D73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z="1600" smtClean="0">
              <a:solidFill>
                <a:srgbClr val="333333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5671055" y="5526891"/>
            <a:ext cx="430887" cy="50148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1600" dirty="0" smtClean="0">
                <a:solidFill>
                  <a:srgbClr val="333333"/>
                </a:solidFill>
                <a:latin typeface="Wingdings"/>
                <a:ea typeface="Wingdings"/>
                <a:cs typeface="Wingdings"/>
                <a:sym typeface="Wingdings"/>
              </a:rPr>
              <a:t></a:t>
            </a:r>
            <a:endParaRPr lang="en-US" sz="1600" dirty="0">
              <a:solidFill>
                <a:srgbClr val="333333"/>
              </a:solidFill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3138609" y="4895148"/>
            <a:ext cx="497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33333"/>
                </a:solidFill>
              </a:rPr>
              <a:t>G</a:t>
            </a:r>
            <a:r>
              <a:rPr lang="en-US" sz="1600" baseline="-25000" dirty="0" smtClean="0">
                <a:solidFill>
                  <a:srgbClr val="333333"/>
                </a:solidFill>
              </a:rPr>
              <a:t>1</a:t>
            </a:r>
            <a:r>
              <a:rPr lang="en-US" sz="1600" dirty="0" smtClean="0">
                <a:solidFill>
                  <a:srgbClr val="333333"/>
                </a:solidFill>
              </a:rPr>
              <a:t>:</a:t>
            </a:r>
            <a:endParaRPr lang="en-US" sz="1600" dirty="0">
              <a:solidFill>
                <a:srgbClr val="333333"/>
              </a:solidFill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3142842" y="5269799"/>
            <a:ext cx="497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33333"/>
                </a:solidFill>
              </a:rPr>
              <a:t>G</a:t>
            </a:r>
            <a:r>
              <a:rPr lang="en-US" sz="1600" baseline="-25000" dirty="0" smtClean="0">
                <a:solidFill>
                  <a:srgbClr val="333333"/>
                </a:solidFill>
              </a:rPr>
              <a:t>2</a:t>
            </a:r>
            <a:r>
              <a:rPr lang="en-US" sz="1600" dirty="0" smtClean="0">
                <a:solidFill>
                  <a:srgbClr val="333333"/>
                </a:solidFill>
              </a:rPr>
              <a:t>:</a:t>
            </a:r>
            <a:endParaRPr lang="en-US" sz="1600" dirty="0">
              <a:solidFill>
                <a:srgbClr val="333333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3136492" y="5834948"/>
            <a:ext cx="700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33333"/>
                </a:solidFill>
              </a:rPr>
              <a:t>G</a:t>
            </a:r>
            <a:r>
              <a:rPr lang="en-US" sz="1600" baseline="-25000" dirty="0" smtClean="0">
                <a:solidFill>
                  <a:srgbClr val="333333"/>
                </a:solidFill>
              </a:rPr>
              <a:t>N</a:t>
            </a:r>
            <a:r>
              <a:rPr lang="en-US" sz="1600" dirty="0" smtClean="0">
                <a:solidFill>
                  <a:srgbClr val="333333"/>
                </a:solidFill>
              </a:rPr>
              <a:t>:</a:t>
            </a:r>
            <a:endParaRPr lang="en-US" sz="1600" dirty="0">
              <a:solidFill>
                <a:srgbClr val="333333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3142843" y="4476047"/>
            <a:ext cx="599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33333"/>
                </a:solidFill>
              </a:rPr>
              <a:t>Ref:</a:t>
            </a:r>
            <a:endParaRPr lang="en-US" sz="1600" dirty="0">
              <a:solidFill>
                <a:srgbClr val="333333"/>
              </a:solidFill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3188205" y="5531124"/>
            <a:ext cx="430887" cy="50148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1600" dirty="0" smtClean="0">
                <a:solidFill>
                  <a:srgbClr val="333333"/>
                </a:solidFill>
                <a:latin typeface="Wingdings"/>
                <a:ea typeface="Wingdings"/>
                <a:cs typeface="Wingdings"/>
                <a:sym typeface="Wingdings"/>
              </a:rPr>
              <a:t></a:t>
            </a:r>
            <a:endParaRPr lang="en-US" sz="1600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138" y="152858"/>
            <a:ext cx="8033912" cy="603395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Main </a:t>
            </a:r>
            <a:r>
              <a:rPr lang="de-DE" dirty="0" err="1" smtClean="0"/>
              <a:t>idea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1793395" y="2390683"/>
            <a:ext cx="5441757" cy="16933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1793395" y="2897143"/>
            <a:ext cx="5441757" cy="16933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793396" y="3388209"/>
            <a:ext cx="5441756" cy="16933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793395" y="3894670"/>
            <a:ext cx="5441757" cy="16933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243062" y="2267652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 smtClean="0">
                <a:solidFill>
                  <a:prstClr val="black"/>
                </a:solidFill>
                <a:latin typeface="Andale Mono"/>
                <a:cs typeface="Andale Mono"/>
              </a:rPr>
              <a:t>0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23272" y="1197731"/>
            <a:ext cx="722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Process multiple sequences with scanning algorithm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1260766" y="2757177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 smtClean="0">
                <a:solidFill>
                  <a:prstClr val="black"/>
                </a:solidFill>
                <a:latin typeface="Andale Mono"/>
                <a:cs typeface="Andale Mono"/>
              </a:rPr>
              <a:t>1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245372" y="3225152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>
                <a:solidFill>
                  <a:prstClr val="black"/>
                </a:solidFill>
                <a:latin typeface="Andale Mono"/>
                <a:cs typeface="Andale Mono"/>
              </a:rPr>
              <a:t>2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263076" y="3714677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>
                <a:solidFill>
                  <a:prstClr val="black"/>
                </a:solidFill>
                <a:latin typeface="Andale Mono"/>
                <a:cs typeface="Andale Mono"/>
              </a:rPr>
              <a:t>3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333395" y="4394970"/>
            <a:ext cx="800219" cy="36933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black"/>
                </a:solidFill>
                <a:latin typeface="Calibri"/>
              </a:rPr>
              <a:t>…</a:t>
            </a:r>
            <a:endParaRPr lang="en-US" sz="4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Abgerundetes Rechteck 144"/>
          <p:cNvSpPr/>
          <p:nvPr/>
        </p:nvSpPr>
        <p:spPr>
          <a:xfrm>
            <a:off x="1949158" y="2312763"/>
            <a:ext cx="723514" cy="29242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79000"/>
                </a:schemeClr>
              </a:gs>
              <a:gs pos="35000">
                <a:schemeClr val="accent6">
                  <a:tint val="37000"/>
                  <a:satMod val="300000"/>
                  <a:alpha val="79000"/>
                </a:schemeClr>
              </a:gs>
              <a:gs pos="100000">
                <a:schemeClr val="accent6">
                  <a:tint val="15000"/>
                  <a:satMod val="350000"/>
                  <a:alpha val="79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prstClr val="black"/>
              </a:solidFill>
              <a:latin typeface="Apple Chancery"/>
              <a:cs typeface="Apple Chancery"/>
            </a:endParaRPr>
          </a:p>
        </p:txBody>
      </p:sp>
      <p:sp>
        <p:nvSpPr>
          <p:cNvPr id="20" name="Abgerundetes Rechteck 144"/>
          <p:cNvSpPr/>
          <p:nvPr/>
        </p:nvSpPr>
        <p:spPr>
          <a:xfrm>
            <a:off x="1908302" y="2814850"/>
            <a:ext cx="723514" cy="29242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79000"/>
                </a:schemeClr>
              </a:gs>
              <a:gs pos="35000">
                <a:schemeClr val="accent6">
                  <a:tint val="37000"/>
                  <a:satMod val="300000"/>
                  <a:alpha val="79000"/>
                </a:schemeClr>
              </a:gs>
              <a:gs pos="100000">
                <a:schemeClr val="accent6">
                  <a:tint val="15000"/>
                  <a:satMod val="350000"/>
                  <a:alpha val="79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prstClr val="black"/>
              </a:solidFill>
              <a:latin typeface="Apple Chancery"/>
              <a:cs typeface="Apple Chancery"/>
            </a:endParaRPr>
          </a:p>
        </p:txBody>
      </p:sp>
      <p:sp>
        <p:nvSpPr>
          <p:cNvPr id="21" name="Abgerundetes Rechteck 144"/>
          <p:cNvSpPr/>
          <p:nvPr/>
        </p:nvSpPr>
        <p:spPr>
          <a:xfrm>
            <a:off x="1917505" y="3311773"/>
            <a:ext cx="723514" cy="29242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79000"/>
                </a:schemeClr>
              </a:gs>
              <a:gs pos="35000">
                <a:schemeClr val="accent6">
                  <a:tint val="37000"/>
                  <a:satMod val="300000"/>
                  <a:alpha val="79000"/>
                </a:schemeClr>
              </a:gs>
              <a:gs pos="100000">
                <a:schemeClr val="accent6">
                  <a:tint val="15000"/>
                  <a:satMod val="350000"/>
                  <a:alpha val="79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prstClr val="black"/>
              </a:solidFill>
              <a:latin typeface="Apple Chancery"/>
              <a:cs typeface="Apple Chancery"/>
            </a:endParaRPr>
          </a:p>
        </p:txBody>
      </p:sp>
      <p:sp>
        <p:nvSpPr>
          <p:cNvPr id="22" name="Abgerundetes Rechteck 144"/>
          <p:cNvSpPr/>
          <p:nvPr/>
        </p:nvSpPr>
        <p:spPr>
          <a:xfrm>
            <a:off x="1889896" y="3817898"/>
            <a:ext cx="723514" cy="29242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79000"/>
                </a:schemeClr>
              </a:gs>
              <a:gs pos="35000">
                <a:schemeClr val="accent6">
                  <a:tint val="37000"/>
                  <a:satMod val="300000"/>
                  <a:alpha val="79000"/>
                </a:schemeClr>
              </a:gs>
              <a:gs pos="100000">
                <a:schemeClr val="accent6">
                  <a:tint val="15000"/>
                  <a:satMod val="350000"/>
                  <a:alpha val="79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prstClr val="black"/>
              </a:solidFill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259114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59 0.00208 L 0.26015 0.00208 C 0.36567 0.00208 0.50052 0.00023 0.50052 -0.00116 L 0.50052 -0.00417 " pathEditMode="relative" rAng="0" ptsTypes="FfFF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8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59 0.00208 L 0.26015 0.00208 C 0.36567 0.00208 0.50052 0.00023 0.50052 -0.00116 L 0.50052 -0.00417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8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59 0.00208 L 0.26015 0.00208 C 0.36567 0.00208 0.50052 0.00023 0.50052 -0.00116 L 0.50052 -0.00417 " pathEditMode="relative" rAng="0" ptsTypes="FfFF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8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59 0.00208 L 0.26015 0.00208 C 0.36567 0.00208 0.50052 0.00023 0.50052 -0.00116 L 0.50052 -0.00417 " pathEditMode="relative" rAng="0" ptsTypes="FfFF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8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13" grpId="0"/>
      <p:bldP spid="14" grpId="0"/>
      <p:bldP spid="15" grpId="0"/>
      <p:bldP spid="7" grpId="0"/>
      <p:bldP spid="16" grpId="0" animBg="1"/>
      <p:bldP spid="16" grpId="1" animBg="1"/>
      <p:bldP spid="16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2100" y="102058"/>
            <a:ext cx="8229600" cy="729011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Main </a:t>
            </a:r>
            <a:r>
              <a:rPr lang="de-DE" dirty="0" err="1" smtClean="0"/>
              <a:t>idea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47804" y="2412476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 smtClean="0">
                <a:solidFill>
                  <a:prstClr val="black"/>
                </a:solidFill>
                <a:latin typeface="Andale Mono"/>
                <a:cs typeface="Andale Mono"/>
              </a:rPr>
              <a:t>0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23272" y="1197731"/>
            <a:ext cx="5373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Process multiple similar sequences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1465508" y="2902001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 smtClean="0">
                <a:solidFill>
                  <a:prstClr val="black"/>
                </a:solidFill>
                <a:latin typeface="Andale Mono"/>
                <a:cs typeface="Andale Mono"/>
              </a:rPr>
              <a:t>1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450114" y="3369976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>
                <a:solidFill>
                  <a:prstClr val="black"/>
                </a:solidFill>
                <a:latin typeface="Andale Mono"/>
                <a:cs typeface="Andale Mono"/>
              </a:rPr>
              <a:t>2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467818" y="3859501"/>
            <a:ext cx="7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s</a:t>
            </a:r>
            <a:r>
              <a:rPr lang="en-US" baseline="30000" dirty="0">
                <a:solidFill>
                  <a:prstClr val="black"/>
                </a:solidFill>
                <a:latin typeface="Andale Mono"/>
                <a:cs typeface="Andale Mono"/>
              </a:rPr>
              <a:t>3</a:t>
            </a:r>
            <a:r>
              <a:rPr lang="en-US" dirty="0" smtClean="0">
                <a:solidFill>
                  <a:prstClr val="black"/>
                </a:solidFill>
                <a:latin typeface="Andale Mono"/>
                <a:cs typeface="Andale Mono"/>
              </a:rPr>
              <a:t>:</a:t>
            </a:r>
            <a:endParaRPr lang="en-US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1998137" y="2523558"/>
            <a:ext cx="972893" cy="2078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white"/>
                </a:solidFill>
                <a:latin typeface="Calibri"/>
              </a:rPr>
              <a:t>	</a:t>
            </a:r>
          </a:p>
        </p:txBody>
      </p:sp>
      <p:sp>
        <p:nvSpPr>
          <p:cNvPr id="16" name="Rechteck 15"/>
          <p:cNvSpPr/>
          <p:nvPr/>
        </p:nvSpPr>
        <p:spPr>
          <a:xfrm>
            <a:off x="1998137" y="3006685"/>
            <a:ext cx="972893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998137" y="3469273"/>
            <a:ext cx="972893" cy="2078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1998137" y="3974715"/>
            <a:ext cx="972893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3543689" y="2523558"/>
            <a:ext cx="1705645" cy="2078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  <a:latin typeface="Calibri"/>
              </a:rPr>
              <a:t>	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3543688" y="3006685"/>
            <a:ext cx="1705645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543689" y="3469273"/>
            <a:ext cx="1705644" cy="2078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3543689" y="3974715"/>
            <a:ext cx="1705644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3092641" y="3006685"/>
            <a:ext cx="332511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3092641" y="3974715"/>
            <a:ext cx="332511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6" name="Gerade Verbindung 5"/>
          <p:cNvCxnSpPr>
            <a:stCxn id="3" idx="3"/>
            <a:endCxn id="22" idx="1"/>
          </p:cNvCxnSpPr>
          <p:nvPr/>
        </p:nvCxnSpPr>
        <p:spPr>
          <a:xfrm>
            <a:off x="2971030" y="2627467"/>
            <a:ext cx="57265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>
            <a:stCxn id="16" idx="3"/>
            <a:endCxn id="26" idx="1"/>
          </p:cNvCxnSpPr>
          <p:nvPr/>
        </p:nvCxnSpPr>
        <p:spPr>
          <a:xfrm>
            <a:off x="2971030" y="3110594"/>
            <a:ext cx="12161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28"/>
          <p:cNvCxnSpPr>
            <a:stCxn id="26" idx="3"/>
            <a:endCxn id="23" idx="1"/>
          </p:cNvCxnSpPr>
          <p:nvPr/>
        </p:nvCxnSpPr>
        <p:spPr>
          <a:xfrm>
            <a:off x="3425152" y="3110594"/>
            <a:ext cx="11853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>
            <a:stCxn id="21" idx="3"/>
            <a:endCxn id="27" idx="1"/>
          </p:cNvCxnSpPr>
          <p:nvPr/>
        </p:nvCxnSpPr>
        <p:spPr>
          <a:xfrm>
            <a:off x="2971030" y="4078624"/>
            <a:ext cx="12161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33"/>
          <p:cNvCxnSpPr>
            <a:stCxn id="27" idx="3"/>
            <a:endCxn id="25" idx="1"/>
          </p:cNvCxnSpPr>
          <p:nvPr/>
        </p:nvCxnSpPr>
        <p:spPr>
          <a:xfrm>
            <a:off x="3425152" y="4078624"/>
            <a:ext cx="118537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36"/>
          <p:cNvCxnSpPr>
            <a:stCxn id="20" idx="3"/>
            <a:endCxn id="24" idx="1"/>
          </p:cNvCxnSpPr>
          <p:nvPr/>
        </p:nvCxnSpPr>
        <p:spPr>
          <a:xfrm>
            <a:off x="2971030" y="3573182"/>
            <a:ext cx="57265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hteck 42"/>
          <p:cNvSpPr/>
          <p:nvPr/>
        </p:nvSpPr>
        <p:spPr>
          <a:xfrm>
            <a:off x="5442708" y="3469273"/>
            <a:ext cx="155120" cy="2078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5434952" y="3974715"/>
            <a:ext cx="170632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696709" y="3006685"/>
            <a:ext cx="155120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6049823" y="2523558"/>
            <a:ext cx="1390072" cy="2078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6049823" y="3006685"/>
            <a:ext cx="1390071" cy="207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6049823" y="3469273"/>
            <a:ext cx="1390071" cy="2078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6049823" y="3974715"/>
            <a:ext cx="1390071" cy="207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50" name="Gerade Verbindung 49"/>
          <p:cNvCxnSpPr>
            <a:stCxn id="22" idx="3"/>
            <a:endCxn id="85" idx="1"/>
          </p:cNvCxnSpPr>
          <p:nvPr/>
        </p:nvCxnSpPr>
        <p:spPr>
          <a:xfrm>
            <a:off x="5249334" y="2627467"/>
            <a:ext cx="44737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52"/>
          <p:cNvCxnSpPr>
            <a:stCxn id="23" idx="3"/>
            <a:endCxn id="45" idx="1"/>
          </p:cNvCxnSpPr>
          <p:nvPr/>
        </p:nvCxnSpPr>
        <p:spPr>
          <a:xfrm>
            <a:off x="5249333" y="3110594"/>
            <a:ext cx="4473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55"/>
          <p:cNvCxnSpPr>
            <a:stCxn id="45" idx="3"/>
            <a:endCxn id="47" idx="1"/>
          </p:cNvCxnSpPr>
          <p:nvPr/>
        </p:nvCxnSpPr>
        <p:spPr>
          <a:xfrm>
            <a:off x="5851829" y="3110594"/>
            <a:ext cx="197994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58"/>
          <p:cNvCxnSpPr>
            <a:stCxn id="43" idx="3"/>
            <a:endCxn id="48" idx="1"/>
          </p:cNvCxnSpPr>
          <p:nvPr/>
        </p:nvCxnSpPr>
        <p:spPr>
          <a:xfrm>
            <a:off x="5597828" y="3573182"/>
            <a:ext cx="45199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Gerade Verbindung 61"/>
          <p:cNvCxnSpPr>
            <a:stCxn id="24" idx="3"/>
            <a:endCxn id="43" idx="1"/>
          </p:cNvCxnSpPr>
          <p:nvPr/>
        </p:nvCxnSpPr>
        <p:spPr>
          <a:xfrm>
            <a:off x="5249333" y="3573182"/>
            <a:ext cx="19337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64"/>
          <p:cNvCxnSpPr>
            <a:stCxn id="25" idx="3"/>
            <a:endCxn id="44" idx="1"/>
          </p:cNvCxnSpPr>
          <p:nvPr/>
        </p:nvCxnSpPr>
        <p:spPr>
          <a:xfrm>
            <a:off x="5249333" y="4078624"/>
            <a:ext cx="18561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Gerade Verbindung 67"/>
          <p:cNvCxnSpPr>
            <a:stCxn id="44" idx="3"/>
            <a:endCxn id="49" idx="1"/>
          </p:cNvCxnSpPr>
          <p:nvPr/>
        </p:nvCxnSpPr>
        <p:spPr>
          <a:xfrm>
            <a:off x="5605584" y="4078624"/>
            <a:ext cx="44423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Rechteck 84"/>
          <p:cNvSpPr/>
          <p:nvPr/>
        </p:nvSpPr>
        <p:spPr>
          <a:xfrm>
            <a:off x="5696709" y="2523558"/>
            <a:ext cx="155120" cy="2078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88" name="Gerade Verbindung 87"/>
          <p:cNvCxnSpPr>
            <a:stCxn id="85" idx="3"/>
            <a:endCxn id="46" idx="1"/>
          </p:cNvCxnSpPr>
          <p:nvPr/>
        </p:nvCxnSpPr>
        <p:spPr>
          <a:xfrm>
            <a:off x="5851829" y="2627467"/>
            <a:ext cx="197994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Rechteck 90"/>
          <p:cNvSpPr/>
          <p:nvPr/>
        </p:nvSpPr>
        <p:spPr>
          <a:xfrm>
            <a:off x="1998136" y="2523558"/>
            <a:ext cx="972893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white"/>
                </a:solidFill>
                <a:latin typeface="Calibri"/>
              </a:rPr>
              <a:t>	</a:t>
            </a:r>
          </a:p>
        </p:txBody>
      </p:sp>
      <p:sp>
        <p:nvSpPr>
          <p:cNvPr id="92" name="Rechteck 91"/>
          <p:cNvSpPr/>
          <p:nvPr/>
        </p:nvSpPr>
        <p:spPr>
          <a:xfrm>
            <a:off x="1998136" y="3006685"/>
            <a:ext cx="972893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" name="Rechteck 92"/>
          <p:cNvSpPr/>
          <p:nvPr/>
        </p:nvSpPr>
        <p:spPr>
          <a:xfrm>
            <a:off x="1998136" y="3469273"/>
            <a:ext cx="972893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" name="Rechteck 93"/>
          <p:cNvSpPr/>
          <p:nvPr/>
        </p:nvSpPr>
        <p:spPr>
          <a:xfrm>
            <a:off x="1998136" y="3974715"/>
            <a:ext cx="972893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3543688" y="2523558"/>
            <a:ext cx="1705645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  <a:latin typeface="Calibri"/>
              </a:rPr>
              <a:t>	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543687" y="3006685"/>
            <a:ext cx="1705645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3543688" y="3469273"/>
            <a:ext cx="1705644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" name="Rechteck 97"/>
          <p:cNvSpPr/>
          <p:nvPr/>
        </p:nvSpPr>
        <p:spPr>
          <a:xfrm>
            <a:off x="3543688" y="3974715"/>
            <a:ext cx="1705644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" name="Rechteck 98"/>
          <p:cNvSpPr/>
          <p:nvPr/>
        </p:nvSpPr>
        <p:spPr>
          <a:xfrm>
            <a:off x="3092640" y="3006685"/>
            <a:ext cx="332511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0" name="Rechteck 99"/>
          <p:cNvSpPr/>
          <p:nvPr/>
        </p:nvSpPr>
        <p:spPr>
          <a:xfrm>
            <a:off x="3092640" y="3974715"/>
            <a:ext cx="332511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01" name="Gerade Verbindung 100"/>
          <p:cNvCxnSpPr>
            <a:stCxn id="91" idx="3"/>
            <a:endCxn id="95" idx="1"/>
          </p:cNvCxnSpPr>
          <p:nvPr/>
        </p:nvCxnSpPr>
        <p:spPr>
          <a:xfrm>
            <a:off x="2971029" y="2627467"/>
            <a:ext cx="57265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Gerade Verbindung 101"/>
          <p:cNvCxnSpPr>
            <a:stCxn id="92" idx="3"/>
            <a:endCxn id="99" idx="1"/>
          </p:cNvCxnSpPr>
          <p:nvPr/>
        </p:nvCxnSpPr>
        <p:spPr>
          <a:xfrm>
            <a:off x="2971029" y="3110594"/>
            <a:ext cx="12161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102"/>
          <p:cNvCxnSpPr>
            <a:stCxn id="99" idx="3"/>
            <a:endCxn id="96" idx="1"/>
          </p:cNvCxnSpPr>
          <p:nvPr/>
        </p:nvCxnSpPr>
        <p:spPr>
          <a:xfrm>
            <a:off x="3425151" y="3110594"/>
            <a:ext cx="11853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Gerade Verbindung 103"/>
          <p:cNvCxnSpPr>
            <a:stCxn id="94" idx="3"/>
            <a:endCxn id="100" idx="1"/>
          </p:cNvCxnSpPr>
          <p:nvPr/>
        </p:nvCxnSpPr>
        <p:spPr>
          <a:xfrm>
            <a:off x="2971029" y="4078624"/>
            <a:ext cx="12161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Gerade Verbindung 104"/>
          <p:cNvCxnSpPr>
            <a:stCxn id="100" idx="3"/>
            <a:endCxn id="98" idx="1"/>
          </p:cNvCxnSpPr>
          <p:nvPr/>
        </p:nvCxnSpPr>
        <p:spPr>
          <a:xfrm>
            <a:off x="3425151" y="4078624"/>
            <a:ext cx="118537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Gerade Verbindung 105"/>
          <p:cNvCxnSpPr>
            <a:stCxn id="93" idx="3"/>
            <a:endCxn id="97" idx="1"/>
          </p:cNvCxnSpPr>
          <p:nvPr/>
        </p:nvCxnSpPr>
        <p:spPr>
          <a:xfrm>
            <a:off x="2971029" y="3573182"/>
            <a:ext cx="57265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Rechteck 106"/>
          <p:cNvSpPr/>
          <p:nvPr/>
        </p:nvSpPr>
        <p:spPr>
          <a:xfrm>
            <a:off x="5442707" y="3469273"/>
            <a:ext cx="155120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8" name="Rechteck 107"/>
          <p:cNvSpPr/>
          <p:nvPr/>
        </p:nvSpPr>
        <p:spPr>
          <a:xfrm>
            <a:off x="5434951" y="3974715"/>
            <a:ext cx="170632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" name="Rechteck 108"/>
          <p:cNvSpPr/>
          <p:nvPr/>
        </p:nvSpPr>
        <p:spPr>
          <a:xfrm>
            <a:off x="5696708" y="3006685"/>
            <a:ext cx="155120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" name="Rechteck 109"/>
          <p:cNvSpPr/>
          <p:nvPr/>
        </p:nvSpPr>
        <p:spPr>
          <a:xfrm>
            <a:off x="6049822" y="2523558"/>
            <a:ext cx="1390072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1" name="Rechteck 110"/>
          <p:cNvSpPr/>
          <p:nvPr/>
        </p:nvSpPr>
        <p:spPr>
          <a:xfrm>
            <a:off x="6049822" y="3006685"/>
            <a:ext cx="1390071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" name="Rechteck 111"/>
          <p:cNvSpPr/>
          <p:nvPr/>
        </p:nvSpPr>
        <p:spPr>
          <a:xfrm>
            <a:off x="6049822" y="3469273"/>
            <a:ext cx="1390071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" name="Rechteck 112"/>
          <p:cNvSpPr/>
          <p:nvPr/>
        </p:nvSpPr>
        <p:spPr>
          <a:xfrm>
            <a:off x="6049822" y="3974715"/>
            <a:ext cx="1390071" cy="207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14" name="Gerade Verbindung 113"/>
          <p:cNvCxnSpPr>
            <a:stCxn id="95" idx="3"/>
            <a:endCxn id="121" idx="1"/>
          </p:cNvCxnSpPr>
          <p:nvPr/>
        </p:nvCxnSpPr>
        <p:spPr>
          <a:xfrm>
            <a:off x="5249333" y="2627467"/>
            <a:ext cx="44737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Gerade Verbindung 114"/>
          <p:cNvCxnSpPr>
            <a:stCxn id="96" idx="3"/>
            <a:endCxn id="109" idx="1"/>
          </p:cNvCxnSpPr>
          <p:nvPr/>
        </p:nvCxnSpPr>
        <p:spPr>
          <a:xfrm>
            <a:off x="5249332" y="3110594"/>
            <a:ext cx="4473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Gerade Verbindung 115"/>
          <p:cNvCxnSpPr>
            <a:stCxn id="109" idx="3"/>
            <a:endCxn id="111" idx="1"/>
          </p:cNvCxnSpPr>
          <p:nvPr/>
        </p:nvCxnSpPr>
        <p:spPr>
          <a:xfrm>
            <a:off x="5851828" y="3110594"/>
            <a:ext cx="197994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Gerade Verbindung 116"/>
          <p:cNvCxnSpPr>
            <a:stCxn id="107" idx="3"/>
            <a:endCxn id="112" idx="1"/>
          </p:cNvCxnSpPr>
          <p:nvPr/>
        </p:nvCxnSpPr>
        <p:spPr>
          <a:xfrm>
            <a:off x="5597827" y="3573182"/>
            <a:ext cx="45199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117"/>
          <p:cNvCxnSpPr>
            <a:stCxn id="97" idx="3"/>
            <a:endCxn id="107" idx="1"/>
          </p:cNvCxnSpPr>
          <p:nvPr/>
        </p:nvCxnSpPr>
        <p:spPr>
          <a:xfrm>
            <a:off x="5249332" y="3573182"/>
            <a:ext cx="19337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Gerade Verbindung 118"/>
          <p:cNvCxnSpPr>
            <a:stCxn id="98" idx="3"/>
            <a:endCxn id="108" idx="1"/>
          </p:cNvCxnSpPr>
          <p:nvPr/>
        </p:nvCxnSpPr>
        <p:spPr>
          <a:xfrm>
            <a:off x="5249332" y="4078624"/>
            <a:ext cx="18561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Gerade Verbindung 119"/>
          <p:cNvCxnSpPr>
            <a:stCxn id="108" idx="3"/>
            <a:endCxn id="113" idx="1"/>
          </p:cNvCxnSpPr>
          <p:nvPr/>
        </p:nvCxnSpPr>
        <p:spPr>
          <a:xfrm>
            <a:off x="5605583" y="4078624"/>
            <a:ext cx="44423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Rechteck 120"/>
          <p:cNvSpPr/>
          <p:nvPr/>
        </p:nvSpPr>
        <p:spPr>
          <a:xfrm>
            <a:off x="5696708" y="2523558"/>
            <a:ext cx="155120" cy="207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22" name="Gerade Verbindung 121"/>
          <p:cNvCxnSpPr>
            <a:stCxn id="121" idx="3"/>
            <a:endCxn id="110" idx="1"/>
          </p:cNvCxnSpPr>
          <p:nvPr/>
        </p:nvCxnSpPr>
        <p:spPr>
          <a:xfrm>
            <a:off x="5851828" y="2627467"/>
            <a:ext cx="197994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Abgerundetes Rechteck 9"/>
          <p:cNvSpPr/>
          <p:nvPr/>
        </p:nvSpPr>
        <p:spPr>
          <a:xfrm>
            <a:off x="1990439" y="2481255"/>
            <a:ext cx="723514" cy="292424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50000"/>
                </a:schemeClr>
              </a:gs>
              <a:gs pos="35000">
                <a:schemeClr val="dk1">
                  <a:tint val="37000"/>
                  <a:satMod val="300000"/>
                  <a:alpha val="50000"/>
                </a:schemeClr>
              </a:gs>
              <a:gs pos="100000">
                <a:schemeClr val="dk1">
                  <a:tint val="15000"/>
                  <a:satMod val="350000"/>
                  <a:alpha val="50000"/>
                </a:schemeClr>
              </a:gs>
            </a:gsLst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prstClr val="black"/>
              </a:solidFill>
              <a:latin typeface="Apple Chancery"/>
              <a:cs typeface="Apple Chancery"/>
            </a:endParaRPr>
          </a:p>
        </p:txBody>
      </p:sp>
      <p:sp>
        <p:nvSpPr>
          <p:cNvPr id="136" name="Freihandform 135"/>
          <p:cNvSpPr/>
          <p:nvPr/>
        </p:nvSpPr>
        <p:spPr>
          <a:xfrm>
            <a:off x="2971030" y="2454978"/>
            <a:ext cx="572659" cy="68579"/>
          </a:xfrm>
          <a:custGeom>
            <a:avLst/>
            <a:gdLst>
              <a:gd name="connsiteX0" fmla="*/ 0 w 915939"/>
              <a:gd name="connsiteY0" fmla="*/ 315595 h 315595"/>
              <a:gd name="connsiteX1" fmla="*/ 461818 w 915939"/>
              <a:gd name="connsiteY1" fmla="*/ 19 h 315595"/>
              <a:gd name="connsiteX2" fmla="*/ 915939 w 915939"/>
              <a:gd name="connsiteY2" fmla="*/ 300201 h 315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5939" h="315595">
                <a:moveTo>
                  <a:pt x="0" y="315595"/>
                </a:moveTo>
                <a:cubicBezTo>
                  <a:pt x="154581" y="159090"/>
                  <a:pt x="309162" y="2585"/>
                  <a:pt x="461818" y="19"/>
                </a:cubicBezTo>
                <a:cubicBezTo>
                  <a:pt x="614474" y="-2547"/>
                  <a:pt x="841535" y="248888"/>
                  <a:pt x="915939" y="300201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8" name="Freihandform 137"/>
          <p:cNvSpPr/>
          <p:nvPr/>
        </p:nvSpPr>
        <p:spPr>
          <a:xfrm>
            <a:off x="2947940" y="2755515"/>
            <a:ext cx="144701" cy="323273"/>
          </a:xfrm>
          <a:custGeom>
            <a:avLst/>
            <a:gdLst>
              <a:gd name="connsiteX0" fmla="*/ 0 w 277091"/>
              <a:gd name="connsiteY0" fmla="*/ 0 h 323273"/>
              <a:gd name="connsiteX1" fmla="*/ 130849 w 277091"/>
              <a:gd name="connsiteY1" fmla="*/ 230909 h 323273"/>
              <a:gd name="connsiteX2" fmla="*/ 277091 w 277091"/>
              <a:gd name="connsiteY2" fmla="*/ 323273 h 32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091" h="323273">
                <a:moveTo>
                  <a:pt x="0" y="0"/>
                </a:moveTo>
                <a:cubicBezTo>
                  <a:pt x="42333" y="88515"/>
                  <a:pt x="84667" y="177030"/>
                  <a:pt x="130849" y="230909"/>
                </a:cubicBezTo>
                <a:cubicBezTo>
                  <a:pt x="177031" y="284788"/>
                  <a:pt x="277091" y="323273"/>
                  <a:pt x="277091" y="323273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9" name="Freihandform 138"/>
          <p:cNvSpPr/>
          <p:nvPr/>
        </p:nvSpPr>
        <p:spPr>
          <a:xfrm>
            <a:off x="3417455" y="2747818"/>
            <a:ext cx="132273" cy="258867"/>
          </a:xfrm>
          <a:custGeom>
            <a:avLst/>
            <a:gdLst>
              <a:gd name="connsiteX0" fmla="*/ 0 w 132273"/>
              <a:gd name="connsiteY0" fmla="*/ 230909 h 230909"/>
              <a:gd name="connsiteX1" fmla="*/ 123151 w 132273"/>
              <a:gd name="connsiteY1" fmla="*/ 84667 h 230909"/>
              <a:gd name="connsiteX2" fmla="*/ 123151 w 132273"/>
              <a:gd name="connsiteY2" fmla="*/ 0 h 23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73" h="230909">
                <a:moveTo>
                  <a:pt x="0" y="230909"/>
                </a:moveTo>
                <a:cubicBezTo>
                  <a:pt x="51313" y="177030"/>
                  <a:pt x="102626" y="123152"/>
                  <a:pt x="123151" y="84667"/>
                </a:cubicBezTo>
                <a:cubicBezTo>
                  <a:pt x="143676" y="46182"/>
                  <a:pt x="123151" y="0"/>
                  <a:pt x="123151" y="0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0" name="Freihandform 139"/>
          <p:cNvSpPr/>
          <p:nvPr/>
        </p:nvSpPr>
        <p:spPr>
          <a:xfrm>
            <a:off x="5249333" y="2432321"/>
            <a:ext cx="447376" cy="94653"/>
          </a:xfrm>
          <a:custGeom>
            <a:avLst/>
            <a:gdLst>
              <a:gd name="connsiteX0" fmla="*/ 0 w 915939"/>
              <a:gd name="connsiteY0" fmla="*/ 315595 h 315595"/>
              <a:gd name="connsiteX1" fmla="*/ 461818 w 915939"/>
              <a:gd name="connsiteY1" fmla="*/ 19 h 315595"/>
              <a:gd name="connsiteX2" fmla="*/ 915939 w 915939"/>
              <a:gd name="connsiteY2" fmla="*/ 300201 h 315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5939" h="315595">
                <a:moveTo>
                  <a:pt x="0" y="315595"/>
                </a:moveTo>
                <a:cubicBezTo>
                  <a:pt x="154581" y="159090"/>
                  <a:pt x="309162" y="2585"/>
                  <a:pt x="461818" y="19"/>
                </a:cubicBezTo>
                <a:cubicBezTo>
                  <a:pt x="614474" y="-2547"/>
                  <a:pt x="841535" y="248888"/>
                  <a:pt x="915939" y="300201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1" name="Freihandform 140"/>
          <p:cNvSpPr/>
          <p:nvPr/>
        </p:nvSpPr>
        <p:spPr>
          <a:xfrm>
            <a:off x="5851829" y="2454978"/>
            <a:ext cx="197994" cy="71996"/>
          </a:xfrm>
          <a:custGeom>
            <a:avLst/>
            <a:gdLst>
              <a:gd name="connsiteX0" fmla="*/ 0 w 915939"/>
              <a:gd name="connsiteY0" fmla="*/ 315595 h 315595"/>
              <a:gd name="connsiteX1" fmla="*/ 461818 w 915939"/>
              <a:gd name="connsiteY1" fmla="*/ 19 h 315595"/>
              <a:gd name="connsiteX2" fmla="*/ 915939 w 915939"/>
              <a:gd name="connsiteY2" fmla="*/ 300201 h 315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5939" h="315595">
                <a:moveTo>
                  <a:pt x="0" y="315595"/>
                </a:moveTo>
                <a:cubicBezTo>
                  <a:pt x="154581" y="159090"/>
                  <a:pt x="309162" y="2585"/>
                  <a:pt x="461818" y="19"/>
                </a:cubicBezTo>
                <a:cubicBezTo>
                  <a:pt x="614474" y="-2547"/>
                  <a:pt x="841535" y="248888"/>
                  <a:pt x="915939" y="300201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2" name="Freihandform 141"/>
          <p:cNvSpPr/>
          <p:nvPr/>
        </p:nvSpPr>
        <p:spPr>
          <a:xfrm>
            <a:off x="5249332" y="2718048"/>
            <a:ext cx="193376" cy="751225"/>
          </a:xfrm>
          <a:custGeom>
            <a:avLst/>
            <a:gdLst>
              <a:gd name="connsiteX0" fmla="*/ 0 w 277091"/>
              <a:gd name="connsiteY0" fmla="*/ 0 h 323273"/>
              <a:gd name="connsiteX1" fmla="*/ 130849 w 277091"/>
              <a:gd name="connsiteY1" fmla="*/ 230909 h 323273"/>
              <a:gd name="connsiteX2" fmla="*/ 277091 w 277091"/>
              <a:gd name="connsiteY2" fmla="*/ 323273 h 32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091" h="323273">
                <a:moveTo>
                  <a:pt x="0" y="0"/>
                </a:moveTo>
                <a:cubicBezTo>
                  <a:pt x="42333" y="88515"/>
                  <a:pt x="84667" y="177030"/>
                  <a:pt x="130849" y="230909"/>
                </a:cubicBezTo>
                <a:cubicBezTo>
                  <a:pt x="177031" y="284788"/>
                  <a:pt x="277091" y="323273"/>
                  <a:pt x="277091" y="323273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4" name="Freihandform 143"/>
          <p:cNvSpPr/>
          <p:nvPr/>
        </p:nvSpPr>
        <p:spPr>
          <a:xfrm>
            <a:off x="5603394" y="2763212"/>
            <a:ext cx="431030" cy="692727"/>
          </a:xfrm>
          <a:custGeom>
            <a:avLst/>
            <a:gdLst>
              <a:gd name="connsiteX0" fmla="*/ 0 w 431030"/>
              <a:gd name="connsiteY0" fmla="*/ 692727 h 692727"/>
              <a:gd name="connsiteX1" fmla="*/ 169333 w 431030"/>
              <a:gd name="connsiteY1" fmla="*/ 569576 h 692727"/>
              <a:gd name="connsiteX2" fmla="*/ 315576 w 431030"/>
              <a:gd name="connsiteY2" fmla="*/ 400243 h 692727"/>
              <a:gd name="connsiteX3" fmla="*/ 431030 w 431030"/>
              <a:gd name="connsiteY3" fmla="*/ 0 h 69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030" h="692727">
                <a:moveTo>
                  <a:pt x="0" y="692727"/>
                </a:moveTo>
                <a:cubicBezTo>
                  <a:pt x="58368" y="655525"/>
                  <a:pt x="116737" y="618323"/>
                  <a:pt x="169333" y="569576"/>
                </a:cubicBezTo>
                <a:cubicBezTo>
                  <a:pt x="221929" y="520829"/>
                  <a:pt x="271960" y="495172"/>
                  <a:pt x="315576" y="400243"/>
                </a:cubicBezTo>
                <a:cubicBezTo>
                  <a:pt x="359192" y="305314"/>
                  <a:pt x="431030" y="0"/>
                  <a:pt x="431030" y="0"/>
                </a:cubicBezTo>
              </a:path>
            </a:pathLst>
          </a:custGeom>
          <a:ln>
            <a:solidFill>
              <a:srgbClr val="00000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5" name="Abgerundetes Rechteck 144"/>
          <p:cNvSpPr/>
          <p:nvPr/>
        </p:nvSpPr>
        <p:spPr>
          <a:xfrm>
            <a:off x="2262049" y="2478404"/>
            <a:ext cx="723514" cy="29242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79000"/>
                </a:schemeClr>
              </a:gs>
              <a:gs pos="35000">
                <a:schemeClr val="accent6">
                  <a:tint val="37000"/>
                  <a:satMod val="300000"/>
                  <a:alpha val="79000"/>
                </a:schemeClr>
              </a:gs>
              <a:gs pos="100000">
                <a:schemeClr val="accent6">
                  <a:tint val="15000"/>
                  <a:satMod val="350000"/>
                  <a:alpha val="79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prstClr val="black"/>
              </a:solidFill>
              <a:latin typeface="Apple Chancery"/>
              <a:cs typeface="Apple Chancery"/>
            </a:endParaRPr>
          </a:p>
        </p:txBody>
      </p:sp>
      <p:sp>
        <p:nvSpPr>
          <p:cNvPr id="146" name="Textfeld 145"/>
          <p:cNvSpPr txBox="1"/>
          <p:nvPr/>
        </p:nvSpPr>
        <p:spPr>
          <a:xfrm>
            <a:off x="2483093" y="2869193"/>
            <a:ext cx="843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ndale Mono"/>
                <a:cs typeface="Andale Mono"/>
              </a:rPr>
              <a:t>1: 245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ndale Mono"/>
                <a:cs typeface="Andale Mono"/>
              </a:rPr>
              <a:t>3: 245</a:t>
            </a:r>
            <a:endParaRPr lang="en-US" sz="1200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2512374" y="2957062"/>
            <a:ext cx="723514" cy="29242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prstClr val="black"/>
              </a:solidFill>
              <a:latin typeface="Apple Chancery"/>
              <a:cs typeface="Apple Chancery"/>
            </a:endParaRPr>
          </a:p>
        </p:txBody>
      </p:sp>
      <p:sp>
        <p:nvSpPr>
          <p:cNvPr id="86" name="Textfeld 85"/>
          <p:cNvSpPr txBox="1"/>
          <p:nvPr/>
        </p:nvSpPr>
        <p:spPr>
          <a:xfrm>
            <a:off x="3941413" y="2432321"/>
            <a:ext cx="843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latin typeface="Andale Mono"/>
                <a:cs typeface="Andale Mono"/>
              </a:rPr>
              <a:t>0</a:t>
            </a:r>
            <a:r>
              <a:rPr lang="en-US" sz="1200" dirty="0" smtClean="0">
                <a:solidFill>
                  <a:prstClr val="black"/>
                </a:solidFill>
                <a:latin typeface="Andale Mono"/>
                <a:cs typeface="Andale Mono"/>
              </a:rPr>
              <a:t>: 53</a:t>
            </a:r>
            <a:r>
              <a:rPr lang="en-US" sz="1200" dirty="0">
                <a:solidFill>
                  <a:prstClr val="black"/>
                </a:solidFill>
                <a:latin typeface="Andale Mono"/>
                <a:cs typeface="Andale Mono"/>
              </a:rPr>
              <a:t>1</a:t>
            </a:r>
            <a:endParaRPr lang="en-US" sz="1200" dirty="0" smtClean="0">
              <a:solidFill>
                <a:prstClr val="black"/>
              </a:solidFill>
              <a:latin typeface="Andale Mono"/>
              <a:cs typeface="Andale Mono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latin typeface="Andale Mono"/>
                <a:cs typeface="Andale Mono"/>
              </a:rPr>
              <a:t>1</a:t>
            </a:r>
            <a:r>
              <a:rPr lang="en-US" sz="1200" dirty="0" smtClean="0">
                <a:solidFill>
                  <a:prstClr val="black"/>
                </a:solidFill>
                <a:latin typeface="Andale Mono"/>
                <a:cs typeface="Andale Mono"/>
              </a:rPr>
              <a:t>: 545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ndale Mono"/>
                <a:cs typeface="Andale Mono"/>
              </a:rPr>
              <a:t>2: 531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ndale Mono"/>
                <a:cs typeface="Andale Mono"/>
              </a:rPr>
              <a:t>3: 545</a:t>
            </a:r>
            <a:endParaRPr lang="en-US" sz="1200" dirty="0">
              <a:solidFill>
                <a:prstClr val="black"/>
              </a:solidFill>
              <a:latin typeface="Andale Mono"/>
              <a:cs typeface="Andale Mono"/>
            </a:endParaRPr>
          </a:p>
        </p:txBody>
      </p:sp>
      <p:sp>
        <p:nvSpPr>
          <p:cNvPr id="83" name="Abgerundetes Rechteck 82"/>
          <p:cNvSpPr/>
          <p:nvPr/>
        </p:nvSpPr>
        <p:spPr>
          <a:xfrm>
            <a:off x="3934798" y="2481255"/>
            <a:ext cx="723514" cy="29242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prstClr val="black"/>
              </a:solidFill>
              <a:latin typeface="Apple Chancery"/>
              <a:cs typeface="Apple Chancery"/>
            </a:endParaRPr>
          </a:p>
        </p:txBody>
      </p:sp>
      <p:sp>
        <p:nvSpPr>
          <p:cNvPr id="87" name="Interaktive Schaltfläche: Anpassen 86">
            <a:hlinkClick r:id="" action="ppaction://hlinkshowjump?jump=nextslide" highlightClick="1"/>
          </p:cNvPr>
          <p:cNvSpPr/>
          <p:nvPr/>
        </p:nvSpPr>
        <p:spPr>
          <a:xfrm>
            <a:off x="8818746" y="6542569"/>
            <a:ext cx="312285" cy="307075"/>
          </a:xfrm>
          <a:prstGeom prst="actionButtonBlank">
            <a:avLst/>
          </a:prstGeom>
          <a:solidFill>
            <a:srgbClr val="FFFFFF"/>
          </a:solidFill>
          <a:ln>
            <a:solidFill>
              <a:srgbClr val="FFFFFF"/>
            </a:solidFill>
          </a:ln>
          <a:scene3d>
            <a:camera prst="orthographicFront"/>
            <a:lightRig rig="threePt" dir="t"/>
          </a:scene3d>
          <a:sp3d>
            <a:bevelT w="57150" h="31750" prst="hardEdg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495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9427E-6 -5.53369E-7 L 0.02985 -0.00023 " pathEditMode="relative" rAng="0" ptsTypes="AA">
                                      <p:cBhvr>
                                        <p:cTn id="1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23 L 0.00017 0.03494 C 0.00017 0.05045 0.00764 0.06989 0.01389 0.06989 L 0.0276 0.06989 " pathEditMode="relative" rAng="0" ptsTypes="FfFF">
                                      <p:cBhvr>
                                        <p:cTn id="17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34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016E-6 -1.56445E-6 L 0.00018 0.29183 " pathEditMode="relative" rAng="0" ptsTypes="AA">
                                      <p:cBhvr>
                                        <p:cTn id="18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5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1 0.06989 L 0.08162 0.06989 C 0.10611 0.06989 0.1372 0.05068 0.1372 0.03518 L 0.1372 0.00116 " pathEditMode="relative" rAng="0" ptsTypes="FfFF">
                                      <p:cBhvr>
                                        <p:cTn id="190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1" y="-34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87 -0.00023 L 0.21275 -0.00023 " pathEditMode="relative" rAng="0" ptsTypes="AA">
                                      <p:cBhvr>
                                        <p:cTn id="19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18826E-6 2.62208E-6 L -2.18826E-6 0.32909 " pathEditMode="relative" rAng="0" ptsTypes="AA">
                                      <p:cBhvr>
                                        <p:cTn id="20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4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275 -0.00023 L 0.27718 -0.00023 " pathEditMode="relative" rAng="0" ptsTypes="AA">
                                      <p:cBhvr>
                                        <p:cTn id="2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3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85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21" grpId="0" animBg="1"/>
      <p:bldP spid="10" grpId="0" animBg="1"/>
      <p:bldP spid="10" grpId="1" animBg="1"/>
      <p:bldP spid="10" grpId="2" animBg="1"/>
      <p:bldP spid="10" grpId="3" animBg="1"/>
      <p:bldP spid="136" grpId="0" animBg="1"/>
      <p:bldP spid="138" grpId="0" animBg="1"/>
      <p:bldP spid="139" grpId="0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5" grpId="0" animBg="1"/>
      <p:bldP spid="145" grpId="1" animBg="1"/>
      <p:bldP spid="145" grpId="2" animBg="1"/>
      <p:bldP spid="145" grpId="3" animBg="1"/>
      <p:bldP spid="146" grpId="0"/>
      <p:bldP spid="146" grpId="1"/>
      <p:bldP spid="11" grpId="0" animBg="1"/>
      <p:bldP spid="11" grpId="1" animBg="1"/>
      <p:bldP spid="86" grpId="0"/>
      <p:bldP spid="86" grpId="1"/>
      <p:bldP spid="83" grpId="0" animBg="1"/>
      <p:bldP spid="83" grpId="1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bgerundetes Rechteck 31"/>
          <p:cNvSpPr/>
          <p:nvPr/>
        </p:nvSpPr>
        <p:spPr>
          <a:xfrm>
            <a:off x="927445" y="2648780"/>
            <a:ext cx="7264761" cy="3175194"/>
          </a:xfrm>
          <a:prstGeom prst="roundRect">
            <a:avLst>
              <a:gd name="adj" fmla="val 485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Referential Compression</a:t>
            </a:r>
            <a:endParaRPr lang="en-US"/>
          </a:p>
        </p:txBody>
      </p:sp>
      <p:sp>
        <p:nvSpPr>
          <p:cNvPr id="3" name="Textfeld 2"/>
          <p:cNvSpPr txBox="1"/>
          <p:nvPr/>
        </p:nvSpPr>
        <p:spPr>
          <a:xfrm>
            <a:off x="2769382" y="1376865"/>
            <a:ext cx="4449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Courier"/>
                <a:cs typeface="Courier"/>
              </a:rPr>
              <a:t>TAGCGTAGCAGCTATGAGGAGG-ACCGAGTT</a:t>
            </a:r>
          </a:p>
        </p:txBody>
      </p:sp>
      <p:sp>
        <p:nvSpPr>
          <p:cNvPr id="5" name="Abgerundetes Rechteck 4"/>
          <p:cNvSpPr/>
          <p:nvPr/>
        </p:nvSpPr>
        <p:spPr bwMode="auto">
          <a:xfrm>
            <a:off x="4861088" y="2847354"/>
            <a:ext cx="1728192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ourier"/>
                <a:cs typeface="Courier"/>
              </a:rPr>
              <a:t>(19,1,1,1)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"/>
                <a:cs typeface="Courier"/>
              </a:rPr>
              <a:t>G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Courier"/>
              <a:cs typeface="Courier"/>
            </a:endParaRPr>
          </a:p>
        </p:txBody>
      </p:sp>
      <p:sp>
        <p:nvSpPr>
          <p:cNvPr id="6" name="Abgerundetes Rechteck 5"/>
          <p:cNvSpPr/>
          <p:nvPr/>
        </p:nvSpPr>
        <p:spPr bwMode="auto">
          <a:xfrm>
            <a:off x="4861088" y="5079602"/>
            <a:ext cx="1728192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ourier"/>
                <a:cs typeface="Courier"/>
              </a:rPr>
              <a:t>(18,0,1,1)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rgbClr val="3366FF"/>
                </a:solidFill>
                <a:latin typeface="Courier"/>
                <a:cs typeface="Courier"/>
              </a:rPr>
              <a:t>C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3366FF"/>
              </a:solidFill>
              <a:effectLst/>
              <a:latin typeface="Courier"/>
              <a:cs typeface="Courier"/>
            </a:endParaRPr>
          </a:p>
        </p:txBody>
      </p:sp>
      <p:sp>
        <p:nvSpPr>
          <p:cNvPr id="7" name="Abgerundetes Rechteck 6"/>
          <p:cNvSpPr/>
          <p:nvPr/>
        </p:nvSpPr>
        <p:spPr bwMode="auto">
          <a:xfrm>
            <a:off x="2196792" y="5079602"/>
            <a:ext cx="1728192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ourier"/>
                <a:cs typeface="Courier"/>
              </a:rPr>
              <a:t>(0,0,12,0)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urier"/>
                <a:cs typeface="Courier"/>
              </a:rPr>
              <a:t>TAGCGTAGCAGC</a:t>
            </a:r>
          </a:p>
        </p:txBody>
      </p:sp>
      <p:sp>
        <p:nvSpPr>
          <p:cNvPr id="8" name="Abgerundetes Rechteck 7"/>
          <p:cNvSpPr/>
          <p:nvPr/>
        </p:nvSpPr>
        <p:spPr bwMode="auto">
          <a:xfrm>
            <a:off x="3564944" y="3927474"/>
            <a:ext cx="1728192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ourier"/>
                <a:cs typeface="Courier"/>
              </a:rPr>
              <a:t>(12,15,6,0)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urier"/>
                <a:cs typeface="Courier"/>
              </a:rPr>
              <a:t>GAGGAG</a:t>
            </a:r>
          </a:p>
        </p:txBody>
      </p:sp>
      <p:sp>
        <p:nvSpPr>
          <p:cNvPr id="9" name="Abgerundetes Rechteck 8"/>
          <p:cNvSpPr/>
          <p:nvPr/>
        </p:nvSpPr>
        <p:spPr bwMode="auto">
          <a:xfrm>
            <a:off x="6229240" y="3927474"/>
            <a:ext cx="1728192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ourier"/>
                <a:cs typeface="Courier"/>
              </a:rPr>
              <a:t>(20,22,8,0)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urier"/>
                <a:cs typeface="Courier"/>
              </a:rPr>
              <a:t>ACCGAGTT</a:t>
            </a:r>
          </a:p>
        </p:txBody>
      </p:sp>
      <p:cxnSp>
        <p:nvCxnSpPr>
          <p:cNvPr id="10" name="Gerade Verbindung 9"/>
          <p:cNvCxnSpPr>
            <a:stCxn id="5" idx="2"/>
            <a:endCxn id="8" idx="0"/>
          </p:cNvCxnSpPr>
          <p:nvPr/>
        </p:nvCxnSpPr>
        <p:spPr bwMode="auto">
          <a:xfrm flipH="1">
            <a:off x="4429040" y="3495426"/>
            <a:ext cx="1296144" cy="43204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Gerade Verbindung 10"/>
          <p:cNvCxnSpPr>
            <a:stCxn id="5" idx="2"/>
            <a:endCxn id="9" idx="0"/>
          </p:cNvCxnSpPr>
          <p:nvPr/>
        </p:nvCxnSpPr>
        <p:spPr bwMode="auto">
          <a:xfrm>
            <a:off x="5725184" y="3495426"/>
            <a:ext cx="1368152" cy="43204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Gerade Verbindung 11"/>
          <p:cNvCxnSpPr>
            <a:stCxn id="8" idx="2"/>
            <a:endCxn id="7" idx="0"/>
          </p:cNvCxnSpPr>
          <p:nvPr/>
        </p:nvCxnSpPr>
        <p:spPr bwMode="auto">
          <a:xfrm flipH="1">
            <a:off x="3060888" y="4575546"/>
            <a:ext cx="1368152" cy="50405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Gerade Verbindung 12"/>
          <p:cNvCxnSpPr>
            <a:stCxn id="8" idx="2"/>
            <a:endCxn id="6" idx="0"/>
          </p:cNvCxnSpPr>
          <p:nvPr/>
        </p:nvCxnSpPr>
        <p:spPr bwMode="auto">
          <a:xfrm>
            <a:off x="4429040" y="4575546"/>
            <a:ext cx="1296144" cy="50405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feld 13"/>
          <p:cNvSpPr txBox="1"/>
          <p:nvPr/>
        </p:nvSpPr>
        <p:spPr>
          <a:xfrm>
            <a:off x="4573056" y="298891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3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3295225" y="403051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1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933819" y="5178451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ndale Mono"/>
                <a:cs typeface="Andale Mono"/>
              </a:rPr>
              <a:t>0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4573056" y="5178451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2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5920596" y="403051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4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2769382" y="1874039"/>
            <a:ext cx="4449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Courier"/>
                <a:cs typeface="Courier"/>
              </a:rPr>
              <a:t>TAGCGTAGCAGC</a:t>
            </a:r>
            <a:r>
              <a:rPr lang="de-DE" dirty="0">
                <a:latin typeface="Courier"/>
                <a:cs typeface="Courier"/>
              </a:rPr>
              <a:t>---</a:t>
            </a:r>
            <a:r>
              <a:rPr lang="de-DE" dirty="0" smtClean="0">
                <a:latin typeface="Courier"/>
                <a:cs typeface="Courier"/>
              </a:rPr>
              <a:t>GAGGAGCGACCGAGTT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1154562" y="3012011"/>
            <a:ext cx="954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ndale Mono"/>
                <a:cs typeface="Andale Mono"/>
              </a:rPr>
              <a:t> </a:t>
            </a:r>
            <a:r>
              <a:rPr lang="en-US" dirty="0" smtClean="0">
                <a:latin typeface="Andale Mono"/>
                <a:cs typeface="Andale Mono"/>
              </a:rPr>
              <a:t>    </a:t>
            </a:r>
            <a:endParaRPr lang="en-US" dirty="0">
              <a:latin typeface="Andale Mono"/>
              <a:cs typeface="Andale Mono"/>
            </a:endParaRPr>
          </a:p>
          <a:p>
            <a:r>
              <a:rPr lang="en-US" sz="1600" dirty="0" err="1" smtClean="0">
                <a:latin typeface="Courier"/>
                <a:cs typeface="Courier"/>
              </a:rPr>
              <a:t>ib</a:t>
            </a:r>
            <a:r>
              <a:rPr lang="en-US" sz="1600" dirty="0" smtClean="0">
                <a:latin typeface="Courier"/>
                <a:cs typeface="Courier"/>
              </a:rPr>
              <a:t>: </a:t>
            </a:r>
            <a:r>
              <a:rPr lang="en-US" dirty="0" smtClean="0">
                <a:solidFill>
                  <a:srgbClr val="3366FF"/>
                </a:solidFill>
                <a:latin typeface="Courier"/>
                <a:cs typeface="Courier"/>
              </a:rPr>
              <a:t>C</a:t>
            </a:r>
            <a:r>
              <a:rPr lang="en-US" dirty="0" smtClean="0">
                <a:solidFill>
                  <a:srgbClr val="008000"/>
                </a:solidFill>
                <a:latin typeface="Courier"/>
                <a:cs typeface="Courier"/>
              </a:rPr>
              <a:t>G</a:t>
            </a:r>
            <a:endParaRPr lang="en-US" dirty="0">
              <a:solidFill>
                <a:srgbClr val="008000"/>
              </a:solidFill>
              <a:latin typeface="Courier"/>
              <a:cs typeface="Courier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771392" y="1885010"/>
            <a:ext cx="444771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TAGCGTAGCAGC</a:t>
            </a:r>
            <a:r>
              <a:rPr lang="de-DE" b="1" dirty="0">
                <a:solidFill>
                  <a:srgbClr val="FF0000"/>
                </a:solidFill>
                <a:latin typeface="Courier"/>
                <a:cs typeface="Courier"/>
              </a:rPr>
              <a:t>---</a:t>
            </a:r>
            <a:r>
              <a:rPr lang="de-DE" dirty="0" smtClean="0">
                <a:solidFill>
                  <a:srgbClr val="A6A6A6"/>
                </a:solidFill>
                <a:latin typeface="Courier"/>
                <a:cs typeface="Courier"/>
              </a:rPr>
              <a:t>GAGGAG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C</a:t>
            </a:r>
            <a:r>
              <a:rPr lang="de-DE" b="1" dirty="0" smtClean="0">
                <a:solidFill>
                  <a:srgbClr val="008000"/>
                </a:solidFill>
                <a:latin typeface="Courier"/>
                <a:cs typeface="Courier"/>
              </a:rPr>
              <a:t>G</a:t>
            </a:r>
            <a:r>
              <a:rPr lang="de-DE" dirty="0" smtClean="0">
                <a:solidFill>
                  <a:srgbClr val="A6A6A6"/>
                </a:solidFill>
                <a:latin typeface="Courier"/>
                <a:cs typeface="Courier"/>
              </a:rPr>
              <a:t>ACCGAGTT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2771392" y="1612825"/>
            <a:ext cx="4606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Courier"/>
                <a:cs typeface="Courier"/>
              </a:rPr>
              <a:t>||||||||||||   ||||||  ||||||||</a:t>
            </a:r>
          </a:p>
        </p:txBody>
      </p:sp>
      <p:sp>
        <p:nvSpPr>
          <p:cNvPr id="28" name="Rechteck 27"/>
          <p:cNvSpPr/>
          <p:nvPr/>
        </p:nvSpPr>
        <p:spPr>
          <a:xfrm>
            <a:off x="1914499" y="1859621"/>
            <a:ext cx="73875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dirty="0" err="1" smtClean="0">
                <a:solidFill>
                  <a:srgbClr val="000000"/>
                </a:solidFill>
                <a:latin typeface="Courier"/>
                <a:cs typeface="Courier"/>
              </a:rPr>
              <a:t>tar</a:t>
            </a:r>
            <a:r>
              <a:rPr lang="de-DE" dirty="0" smtClean="0">
                <a:latin typeface="Courier"/>
                <a:cs typeface="Courier"/>
              </a:rPr>
              <a:t>: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914499" y="1366792"/>
            <a:ext cx="7387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 smtClean="0">
                <a:solidFill>
                  <a:srgbClr val="000000"/>
                </a:solidFill>
                <a:latin typeface="Courier"/>
                <a:cs typeface="Courier"/>
              </a:rPr>
              <a:t>src</a:t>
            </a:r>
            <a:r>
              <a:rPr lang="de-DE" dirty="0" smtClean="0">
                <a:latin typeface="Courier"/>
                <a:cs typeface="Courier"/>
              </a:rPr>
              <a:t>: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921127" y="1846893"/>
            <a:ext cx="8926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000000"/>
                </a:solidFill>
                <a:latin typeface="Courier"/>
                <a:cs typeface="Courier"/>
              </a:rPr>
              <a:t>tar</a:t>
            </a:r>
            <a:r>
              <a:rPr lang="de-DE" baseline="30000" dirty="0" err="1">
                <a:solidFill>
                  <a:srgbClr val="000000"/>
                </a:solidFill>
                <a:latin typeface="Courier"/>
                <a:cs typeface="Courier"/>
              </a:rPr>
              <a:t>Δ</a:t>
            </a:r>
            <a:r>
              <a:rPr lang="de-DE" dirty="0">
                <a:latin typeface="Courier"/>
                <a:cs typeface="Courier"/>
              </a:rPr>
              <a:t>: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1137852" y="2788862"/>
            <a:ext cx="1058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urier"/>
                <a:cs typeface="Courier"/>
              </a:rPr>
              <a:t>ref: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sz="2400" dirty="0" smtClean="0">
                <a:latin typeface="Courier"/>
                <a:cs typeface="Courier"/>
              </a:rPr>
              <a:t>*</a:t>
            </a:r>
            <a:endParaRPr lang="en-US" dirty="0">
              <a:solidFill>
                <a:srgbClr val="008000"/>
              </a:solidFill>
              <a:latin typeface="Courier"/>
              <a:cs typeface="Courier"/>
            </a:endParaRPr>
          </a:p>
        </p:txBody>
      </p:sp>
      <p:sp>
        <p:nvSpPr>
          <p:cNvPr id="35" name="Freihandform 34"/>
          <p:cNvSpPr/>
          <p:nvPr/>
        </p:nvSpPr>
        <p:spPr>
          <a:xfrm rot="20997385">
            <a:off x="1105849" y="1691045"/>
            <a:ext cx="1010826" cy="1294984"/>
          </a:xfrm>
          <a:custGeom>
            <a:avLst/>
            <a:gdLst>
              <a:gd name="connsiteX0" fmla="*/ 635091 w 1044508"/>
              <a:gd name="connsiteY0" fmla="*/ 1839519 h 1839519"/>
              <a:gd name="connsiteX1" fmla="*/ 175541 w 1044508"/>
              <a:gd name="connsiteY1" fmla="*/ 1329817 h 1839519"/>
              <a:gd name="connsiteX2" fmla="*/ 77 w 1044508"/>
              <a:gd name="connsiteY2" fmla="*/ 795047 h 1839519"/>
              <a:gd name="connsiteX3" fmla="*/ 158830 w 1044508"/>
              <a:gd name="connsiteY3" fmla="*/ 327124 h 1839519"/>
              <a:gd name="connsiteX4" fmla="*/ 534826 w 1044508"/>
              <a:gd name="connsiteY4" fmla="*/ 43028 h 1839519"/>
              <a:gd name="connsiteX5" fmla="*/ 1044508 w 1044508"/>
              <a:gd name="connsiteY5" fmla="*/ 1249 h 18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4508" h="1839519">
                <a:moveTo>
                  <a:pt x="635091" y="1839519"/>
                </a:moveTo>
                <a:cubicBezTo>
                  <a:pt x="458234" y="1671707"/>
                  <a:pt x="281377" y="1503896"/>
                  <a:pt x="175541" y="1329817"/>
                </a:cubicBezTo>
                <a:cubicBezTo>
                  <a:pt x="69705" y="1155738"/>
                  <a:pt x="2862" y="962162"/>
                  <a:pt x="77" y="795047"/>
                </a:cubicBezTo>
                <a:cubicBezTo>
                  <a:pt x="-2708" y="627932"/>
                  <a:pt x="69705" y="452460"/>
                  <a:pt x="158830" y="327124"/>
                </a:cubicBezTo>
                <a:cubicBezTo>
                  <a:pt x="247955" y="201788"/>
                  <a:pt x="387213" y="97340"/>
                  <a:pt x="534826" y="43028"/>
                </a:cubicBezTo>
                <a:cubicBezTo>
                  <a:pt x="682439" y="-11284"/>
                  <a:pt x="1044508" y="1249"/>
                  <a:pt x="1044508" y="1249"/>
                </a:cubicBezTo>
              </a:path>
            </a:pathLst>
          </a:custGeom>
          <a:ln w="38100">
            <a:solidFill>
              <a:schemeClr val="tx1"/>
            </a:solidFill>
            <a:prstDash val="dot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bgerundetes Rechteck 35"/>
          <p:cNvSpPr/>
          <p:nvPr/>
        </p:nvSpPr>
        <p:spPr>
          <a:xfrm>
            <a:off x="1213047" y="2847354"/>
            <a:ext cx="957313" cy="403173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bgerundetes Rechteck 36"/>
          <p:cNvSpPr/>
          <p:nvPr/>
        </p:nvSpPr>
        <p:spPr>
          <a:xfrm>
            <a:off x="1213047" y="3292307"/>
            <a:ext cx="957313" cy="403173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hteck 3"/>
          <p:cNvSpPr/>
          <p:nvPr/>
        </p:nvSpPr>
        <p:spPr>
          <a:xfrm>
            <a:off x="5741894" y="1973801"/>
            <a:ext cx="131989" cy="181988"/>
          </a:xfrm>
          <a:prstGeom prst="rect">
            <a:avLst/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hteck 32"/>
          <p:cNvSpPr/>
          <p:nvPr/>
        </p:nvSpPr>
        <p:spPr>
          <a:xfrm>
            <a:off x="5894294" y="1975793"/>
            <a:ext cx="131989" cy="181988"/>
          </a:xfrm>
          <a:prstGeom prst="rect">
            <a:avLst/>
          </a:prstGeom>
          <a:noFill/>
          <a:ln w="12700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nteraktive Schaltfläche: Anpassen 33">
            <a:hlinkClick r:id="" action="ppaction://hlinkshowjump?jump=nextslide" highlightClick="1"/>
          </p:cNvPr>
          <p:cNvSpPr/>
          <p:nvPr/>
        </p:nvSpPr>
        <p:spPr>
          <a:xfrm>
            <a:off x="8818746" y="6542569"/>
            <a:ext cx="312285" cy="307075"/>
          </a:xfrm>
          <a:prstGeom prst="actionButtonBlank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feld 19"/>
          <p:cNvSpPr txBox="1"/>
          <p:nvPr/>
        </p:nvSpPr>
        <p:spPr>
          <a:xfrm>
            <a:off x="984547" y="4021944"/>
            <a:ext cx="1396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Journal Entry</a:t>
            </a:r>
            <a:endParaRPr lang="en-US" dirty="0"/>
          </a:p>
        </p:txBody>
      </p:sp>
      <p:cxnSp>
        <p:nvCxnSpPr>
          <p:cNvPr id="40" name="Gerade Verbindung mit Pfeil 39"/>
          <p:cNvCxnSpPr/>
          <p:nvPr/>
        </p:nvCxnSpPr>
        <p:spPr>
          <a:xfrm>
            <a:off x="1881912" y="4358494"/>
            <a:ext cx="629759" cy="721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feld 48"/>
          <p:cNvSpPr txBox="1"/>
          <p:nvPr/>
        </p:nvSpPr>
        <p:spPr>
          <a:xfrm>
            <a:off x="1426882" y="2282551"/>
            <a:ext cx="6765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Journaled</a:t>
            </a:r>
            <a:r>
              <a:rPr lang="en-US" dirty="0" smtClean="0"/>
              <a:t> String</a:t>
            </a:r>
            <a:endParaRPr lang="en-US" dirty="0"/>
          </a:p>
        </p:txBody>
      </p:sp>
      <p:sp>
        <p:nvSpPr>
          <p:cNvPr id="50" name="Textfeld 49"/>
          <p:cNvSpPr txBox="1"/>
          <p:nvPr/>
        </p:nvSpPr>
        <p:spPr>
          <a:xfrm>
            <a:off x="6647767" y="2847354"/>
            <a:ext cx="2144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Virtual Position</a:t>
            </a:r>
            <a:endParaRPr lang="en-US" dirty="0"/>
          </a:p>
        </p:txBody>
      </p:sp>
      <p:cxnSp>
        <p:nvCxnSpPr>
          <p:cNvPr id="52" name="Gerade Verbindung mit Pfeil 51"/>
          <p:cNvCxnSpPr/>
          <p:nvPr/>
        </p:nvCxnSpPr>
        <p:spPr>
          <a:xfrm flipH="1">
            <a:off x="6647768" y="3227270"/>
            <a:ext cx="730087" cy="7946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/>
          <p:nvPr/>
        </p:nvCxnSpPr>
        <p:spPr>
          <a:xfrm flipH="1" flipV="1">
            <a:off x="6107837" y="2157781"/>
            <a:ext cx="1270018" cy="710596"/>
          </a:xfrm>
          <a:prstGeom prst="straightConnector1">
            <a:avLst/>
          </a:prstGeom>
          <a:ln>
            <a:prstDash val="dot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feld 58"/>
          <p:cNvSpPr txBox="1"/>
          <p:nvPr/>
        </p:nvSpPr>
        <p:spPr>
          <a:xfrm>
            <a:off x="2511670" y="2932174"/>
            <a:ext cx="1917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Physical Position</a:t>
            </a:r>
            <a:endParaRPr lang="en-US" dirty="0"/>
          </a:p>
        </p:txBody>
      </p:sp>
      <p:cxnSp>
        <p:nvCxnSpPr>
          <p:cNvPr id="60" name="Gerade Verbindung mit Pfeil 59"/>
          <p:cNvCxnSpPr>
            <a:stCxn id="59" idx="2"/>
          </p:cNvCxnSpPr>
          <p:nvPr/>
        </p:nvCxnSpPr>
        <p:spPr>
          <a:xfrm>
            <a:off x="3470355" y="3301506"/>
            <a:ext cx="841059" cy="729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Gerade Verbindung mit Pfeil 60"/>
          <p:cNvCxnSpPr>
            <a:stCxn id="59" idx="0"/>
          </p:cNvCxnSpPr>
          <p:nvPr/>
        </p:nvCxnSpPr>
        <p:spPr>
          <a:xfrm flipV="1">
            <a:off x="3470355" y="1736125"/>
            <a:ext cx="1451007" cy="1196049"/>
          </a:xfrm>
          <a:prstGeom prst="straightConnector1">
            <a:avLst/>
          </a:prstGeom>
          <a:ln>
            <a:prstDash val="dot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 flipV="1">
            <a:off x="4169372" y="3064250"/>
            <a:ext cx="1403716" cy="608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8" name="Gerade Verbindung mit Pfeil 67"/>
          <p:cNvCxnSpPr/>
          <p:nvPr/>
        </p:nvCxnSpPr>
        <p:spPr>
          <a:xfrm flipH="1">
            <a:off x="2022021" y="3250527"/>
            <a:ext cx="568170" cy="203379"/>
          </a:xfrm>
          <a:prstGeom prst="straightConnector1">
            <a:avLst/>
          </a:prstGeom>
          <a:ln>
            <a:prstDash val="dot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7" name="Textfeld 76"/>
          <p:cNvSpPr txBox="1"/>
          <p:nvPr/>
        </p:nvSpPr>
        <p:spPr>
          <a:xfrm>
            <a:off x="2579904" y="4337499"/>
            <a:ext cx="987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Length</a:t>
            </a:r>
            <a:endParaRPr lang="en-US" dirty="0"/>
          </a:p>
        </p:txBody>
      </p:sp>
      <p:cxnSp>
        <p:nvCxnSpPr>
          <p:cNvPr id="78" name="Gerade Verbindung mit Pfeil 77"/>
          <p:cNvCxnSpPr>
            <a:stCxn id="77" idx="2"/>
          </p:cNvCxnSpPr>
          <p:nvPr/>
        </p:nvCxnSpPr>
        <p:spPr>
          <a:xfrm>
            <a:off x="3073431" y="4706831"/>
            <a:ext cx="135063" cy="4716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Textfeld 80"/>
          <p:cNvSpPr txBox="1"/>
          <p:nvPr/>
        </p:nvSpPr>
        <p:spPr>
          <a:xfrm>
            <a:off x="7266913" y="4750627"/>
            <a:ext cx="92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</a:t>
            </a:r>
            <a:endParaRPr lang="en-US" dirty="0"/>
          </a:p>
        </p:txBody>
      </p:sp>
      <p:cxnSp>
        <p:nvCxnSpPr>
          <p:cNvPr id="82" name="Gerade Verbindung mit Pfeil 81"/>
          <p:cNvCxnSpPr/>
          <p:nvPr/>
        </p:nvCxnSpPr>
        <p:spPr>
          <a:xfrm flipH="1">
            <a:off x="6308369" y="5090186"/>
            <a:ext cx="958544" cy="2240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3" name="Gerade Verbindung mit Pfeil 82"/>
          <p:cNvCxnSpPr/>
          <p:nvPr/>
        </p:nvCxnSpPr>
        <p:spPr>
          <a:xfrm flipV="1">
            <a:off x="7636886" y="4236377"/>
            <a:ext cx="0" cy="5727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46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4" grpId="0"/>
      <p:bldP spid="15" grpId="0"/>
      <p:bldP spid="16" grpId="0"/>
      <p:bldP spid="17" grpId="0"/>
      <p:bldP spid="18" grpId="0"/>
      <p:bldP spid="19" grpId="0"/>
      <p:bldP spid="21" grpId="0"/>
      <p:bldP spid="27" grpId="0" animBg="1"/>
      <p:bldP spid="22" grpId="0"/>
      <p:bldP spid="28" grpId="0" animBg="1"/>
      <p:bldP spid="29" grpId="0"/>
      <p:bldP spid="30" grpId="0" animBg="1"/>
      <p:bldP spid="31" grpId="0"/>
      <p:bldP spid="35" grpId="0" animBg="1"/>
      <p:bldP spid="36" grpId="0" animBg="1"/>
      <p:bldP spid="37" grpId="0" animBg="1"/>
      <p:bldP spid="4" grpId="0" animBg="1"/>
      <p:bldP spid="33" grpId="0" animBg="1"/>
      <p:bldP spid="20" grpId="0"/>
      <p:bldP spid="20" grpId="1"/>
      <p:bldP spid="49" grpId="0"/>
      <p:bldP spid="50" grpId="0"/>
      <p:bldP spid="50" grpId="1"/>
      <p:bldP spid="59" grpId="0"/>
      <p:bldP spid="59" grpId="1"/>
      <p:bldP spid="77" grpId="0"/>
      <p:bldP spid="77" grpId="1"/>
      <p:bldP spid="81" grpId="0"/>
      <p:bldP spid="81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Journaled</a:t>
            </a:r>
            <a:r>
              <a:rPr lang="en-US" dirty="0" smtClean="0"/>
              <a:t> String Tree (JST)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104617" y="1593965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Courier"/>
                <a:cs typeface="Courier"/>
              </a:rPr>
              <a:t>ref</a:t>
            </a:r>
            <a:r>
              <a:rPr lang="de-DE" dirty="0" smtClean="0">
                <a:latin typeface="Courier"/>
                <a:cs typeface="Courier"/>
              </a:rPr>
              <a:t>: TAGCGTAGCAGCTATGAGGAGG-ACCGAGTT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135432" y="2255264"/>
            <a:ext cx="40085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Courier"/>
              <a:cs typeface="Courier"/>
            </a:endParaRPr>
          </a:p>
          <a:p>
            <a:r>
              <a:rPr lang="en-US" u="dbl" dirty="0" smtClean="0">
                <a:latin typeface="Courier"/>
                <a:cs typeface="Courier"/>
              </a:rPr>
              <a:t>r-</a:t>
            </a:r>
            <a:r>
              <a:rPr lang="en-US" u="dbl" dirty="0" err="1" smtClean="0">
                <a:latin typeface="Courier"/>
                <a:cs typeface="Courier"/>
              </a:rPr>
              <a:t>pos</a:t>
            </a:r>
            <a:r>
              <a:rPr lang="en-US" u="dbl" dirty="0">
                <a:latin typeface="Courier"/>
                <a:cs typeface="Courier"/>
              </a:rPr>
              <a:t>	</a:t>
            </a:r>
            <a:r>
              <a:rPr lang="en-US" u="dbl" dirty="0" smtClean="0">
                <a:latin typeface="Courier"/>
                <a:cs typeface="Courier"/>
              </a:rPr>
              <a:t>	Delta         </a:t>
            </a:r>
            <a:r>
              <a:rPr lang="en-US" u="dbl" dirty="0" smtClean="0">
                <a:solidFill>
                  <a:srgbClr val="FFFFFF"/>
                </a:solidFill>
                <a:latin typeface="Courier"/>
                <a:cs typeface="Courier"/>
              </a:rPr>
              <a:t>a</a:t>
            </a:r>
          </a:p>
          <a:p>
            <a:r>
              <a:rPr lang="en-US" dirty="0" smtClean="0">
                <a:latin typeface="Courier"/>
                <a:cs typeface="Courier"/>
              </a:rPr>
              <a:t>  6	</a:t>
            </a:r>
            <a:r>
              <a:rPr lang="en-US" dirty="0" smtClean="0">
                <a:latin typeface="Courier"/>
                <a:ea typeface="Wingdings"/>
                <a:cs typeface="Courier"/>
                <a:sym typeface="Wingdings"/>
              </a:rPr>
              <a:t>	</a:t>
            </a:r>
            <a:r>
              <a:rPr lang="en-US" dirty="0" smtClean="0">
                <a:latin typeface="Courier"/>
                <a:cs typeface="Courier"/>
              </a:rPr>
              <a:t>R-(‘G’,{2,3})</a:t>
            </a:r>
          </a:p>
          <a:p>
            <a:r>
              <a:rPr lang="en-US" dirty="0">
                <a:latin typeface="Courier"/>
                <a:cs typeface="Courier"/>
              </a:rPr>
              <a:t> </a:t>
            </a:r>
            <a:r>
              <a:rPr lang="en-US" dirty="0" smtClean="0">
                <a:latin typeface="Courier"/>
                <a:cs typeface="Courier"/>
              </a:rPr>
              <a:t>12	</a:t>
            </a:r>
            <a:r>
              <a:rPr lang="en-US" dirty="0" smtClean="0">
                <a:latin typeface="Courier"/>
                <a:ea typeface="Wingdings"/>
                <a:cs typeface="Courier"/>
                <a:sym typeface="Wingdings"/>
              </a:rPr>
              <a:t>	D-(‘TAT’{1,2})</a:t>
            </a:r>
          </a:p>
          <a:p>
            <a:r>
              <a:rPr lang="en-US" dirty="0" smtClean="0">
                <a:latin typeface="Courier"/>
                <a:ea typeface="Wingdings"/>
                <a:cs typeface="Courier"/>
                <a:sym typeface="Wingdings"/>
              </a:rPr>
              <a:t> 21		R-(‘C’{1,2,3})</a:t>
            </a:r>
          </a:p>
          <a:p>
            <a:r>
              <a:rPr lang="en-US" dirty="0" smtClean="0">
                <a:latin typeface="Courier"/>
                <a:ea typeface="Wingdings"/>
                <a:cs typeface="Courier"/>
                <a:sym typeface="Wingdings"/>
              </a:rPr>
              <a:t> 22	</a:t>
            </a:r>
            <a:r>
              <a:rPr lang="en-US" dirty="0">
                <a:latin typeface="Courier"/>
                <a:ea typeface="Wingdings"/>
                <a:cs typeface="Courier"/>
                <a:sym typeface="Wingdings"/>
              </a:rPr>
              <a:t></a:t>
            </a:r>
            <a:r>
              <a:rPr lang="en-US" dirty="0" smtClean="0">
                <a:latin typeface="Courier"/>
                <a:ea typeface="Wingdings"/>
                <a:cs typeface="Courier"/>
                <a:sym typeface="Wingdings"/>
              </a:rPr>
              <a:t>	I-(‘G’,{1})</a:t>
            </a:r>
          </a:p>
          <a:p>
            <a:endParaRPr lang="en-US" dirty="0">
              <a:latin typeface="Courier"/>
              <a:cs typeface="Courier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291662" y="2111837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Delta Map</a:t>
            </a:r>
            <a:endParaRPr lang="en-US" dirty="0"/>
          </a:p>
        </p:txBody>
      </p:sp>
      <p:sp>
        <p:nvSpPr>
          <p:cNvPr id="9" name="Textfeld 8"/>
          <p:cNvSpPr txBox="1"/>
          <p:nvPr/>
        </p:nvSpPr>
        <p:spPr>
          <a:xfrm>
            <a:off x="199415" y="4141457"/>
            <a:ext cx="4950433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j</a:t>
            </a:r>
            <a:r>
              <a:rPr lang="de-DE" baseline="30000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1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: 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TAGCGTAGCAGC</a:t>
            </a:r>
            <a:r>
              <a:rPr lang="de-DE" b="1" dirty="0">
                <a:solidFill>
                  <a:srgbClr val="FF0000"/>
                </a:solidFill>
                <a:latin typeface="Courier"/>
                <a:cs typeface="Courier"/>
              </a:rPr>
              <a:t>---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GAGGAG</a:t>
            </a:r>
            <a:r>
              <a:rPr lang="de-DE" b="1" dirty="0">
                <a:solidFill>
                  <a:srgbClr val="3366FF"/>
                </a:solidFill>
                <a:latin typeface="Courier"/>
                <a:cs typeface="Courier"/>
              </a:rPr>
              <a:t>C</a:t>
            </a:r>
            <a:r>
              <a:rPr lang="de-DE" b="1" dirty="0">
                <a:solidFill>
                  <a:srgbClr val="008000"/>
                </a:solidFill>
                <a:latin typeface="Courier"/>
                <a:cs typeface="Courier"/>
              </a:rPr>
              <a:t>G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ACCGAGTT </a:t>
            </a: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j</a:t>
            </a:r>
            <a:r>
              <a:rPr lang="de-DE" baseline="30000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2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: 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TAGCGT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G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GCAGC</a:t>
            </a:r>
            <a:r>
              <a:rPr lang="de-DE" b="1" dirty="0">
                <a:solidFill>
                  <a:srgbClr val="FF0000"/>
                </a:solidFill>
                <a:latin typeface="Courier"/>
                <a:cs typeface="Courier"/>
              </a:rPr>
              <a:t>---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GAGGAG</a:t>
            </a:r>
            <a:r>
              <a:rPr lang="de-DE" b="1" dirty="0">
                <a:solidFill>
                  <a:srgbClr val="3366FF"/>
                </a:solidFill>
                <a:latin typeface="Courier"/>
                <a:cs typeface="Courier"/>
              </a:rPr>
              <a:t>C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-ACCGAGTT </a:t>
            </a: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j</a:t>
            </a:r>
            <a:r>
              <a:rPr lang="de-DE" baseline="30000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3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: 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TAGCGT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G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GCAGCTATGAGGAG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C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Courier"/>
                <a:cs typeface="Courier"/>
              </a:rPr>
              <a:t>-ACCGAGTT </a:t>
            </a:r>
          </a:p>
        </p:txBody>
      </p:sp>
      <p:sp>
        <p:nvSpPr>
          <p:cNvPr id="10" name="Rechteck 9"/>
          <p:cNvSpPr/>
          <p:nvPr/>
        </p:nvSpPr>
        <p:spPr>
          <a:xfrm>
            <a:off x="297100" y="1963297"/>
            <a:ext cx="5475934" cy="131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latin typeface="Courier"/>
                <a:cs typeface="Courier"/>
              </a:rPr>
              <a:t>s</a:t>
            </a:r>
            <a:r>
              <a:rPr lang="de-DE" baseline="30000" dirty="0">
                <a:latin typeface="Courier"/>
                <a:cs typeface="Courier"/>
              </a:rPr>
              <a:t>1</a:t>
            </a:r>
            <a:r>
              <a:rPr lang="de-DE" dirty="0">
                <a:latin typeface="Courier"/>
                <a:cs typeface="Courier"/>
              </a:rPr>
              <a:t>: </a:t>
            </a:r>
            <a:r>
              <a:rPr lang="de-DE" dirty="0" smtClean="0">
                <a:latin typeface="Courier"/>
                <a:cs typeface="Courier"/>
              </a:rPr>
              <a:t>TAGCGTAGCAGC---GAGGAGCGACCGAGTT </a:t>
            </a:r>
            <a:endParaRPr lang="de-DE" dirty="0">
              <a:latin typeface="Courier"/>
              <a:cs typeface="Courier"/>
            </a:endParaRPr>
          </a:p>
          <a:p>
            <a:pPr>
              <a:lnSpc>
                <a:spcPct val="150000"/>
              </a:lnSpc>
            </a:pPr>
            <a:r>
              <a:rPr lang="de-DE" dirty="0">
                <a:latin typeface="Courier"/>
                <a:cs typeface="Courier"/>
              </a:rPr>
              <a:t>s</a:t>
            </a:r>
            <a:r>
              <a:rPr lang="de-DE" baseline="30000" dirty="0">
                <a:latin typeface="Courier"/>
                <a:cs typeface="Courier"/>
              </a:rPr>
              <a:t>2</a:t>
            </a:r>
            <a:r>
              <a:rPr lang="de-DE" dirty="0">
                <a:latin typeface="Courier"/>
                <a:cs typeface="Courier"/>
              </a:rPr>
              <a:t>: </a:t>
            </a:r>
            <a:r>
              <a:rPr lang="de-DE" dirty="0" smtClean="0">
                <a:latin typeface="Courier"/>
                <a:cs typeface="Courier"/>
              </a:rPr>
              <a:t>TAGCGTGGCAGC---GAGGAGC-ACCGAGTT </a:t>
            </a:r>
            <a:endParaRPr lang="de-DE" dirty="0">
              <a:latin typeface="Courier"/>
              <a:cs typeface="Courier"/>
            </a:endParaRPr>
          </a:p>
          <a:p>
            <a:pPr>
              <a:lnSpc>
                <a:spcPct val="150000"/>
              </a:lnSpc>
            </a:pPr>
            <a:r>
              <a:rPr lang="de-DE" dirty="0">
                <a:latin typeface="Courier"/>
                <a:cs typeface="Courier"/>
              </a:rPr>
              <a:t>s</a:t>
            </a:r>
            <a:r>
              <a:rPr lang="de-DE" baseline="30000" dirty="0">
                <a:latin typeface="Courier"/>
                <a:cs typeface="Courier"/>
              </a:rPr>
              <a:t>3</a:t>
            </a:r>
            <a:r>
              <a:rPr lang="de-DE" dirty="0">
                <a:latin typeface="Courier"/>
                <a:cs typeface="Courier"/>
              </a:rPr>
              <a:t>: </a:t>
            </a:r>
            <a:r>
              <a:rPr lang="de-DE" dirty="0" smtClean="0">
                <a:latin typeface="Courier"/>
                <a:cs typeface="Courier"/>
              </a:rPr>
              <a:t>TAGCGTGGCAGCTATGAGGAGC-ACCGAGTT </a:t>
            </a:r>
            <a:endParaRPr lang="de-DE" dirty="0">
              <a:latin typeface="Courier"/>
              <a:cs typeface="Courier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192176" y="3807529"/>
            <a:ext cx="2319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Journaled</a:t>
            </a:r>
            <a:r>
              <a:rPr lang="en-US" dirty="0" smtClean="0"/>
              <a:t> String Set</a:t>
            </a:r>
            <a:endParaRPr lang="en-US" dirty="0"/>
          </a:p>
        </p:txBody>
      </p:sp>
      <p:sp>
        <p:nvSpPr>
          <p:cNvPr id="12" name="Textfeld 11"/>
          <p:cNvSpPr txBox="1"/>
          <p:nvPr/>
        </p:nvSpPr>
        <p:spPr>
          <a:xfrm>
            <a:off x="104617" y="1580455"/>
            <a:ext cx="5184576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Courier"/>
                <a:cs typeface="Courier"/>
              </a:rPr>
              <a:t>ref</a:t>
            </a:r>
            <a:r>
              <a:rPr lang="de-DE" dirty="0" smtClean="0">
                <a:latin typeface="Courier"/>
                <a:cs typeface="Courier"/>
              </a:rPr>
              <a:t>: TAGCGTAGCAGCTATGAGGAGGACCGAGTT</a:t>
            </a:r>
          </a:p>
        </p:txBody>
      </p:sp>
      <p:sp>
        <p:nvSpPr>
          <p:cNvPr id="23" name="Freihandform 22"/>
          <p:cNvSpPr/>
          <p:nvPr/>
        </p:nvSpPr>
        <p:spPr>
          <a:xfrm>
            <a:off x="3007965" y="3223420"/>
            <a:ext cx="2297750" cy="1079803"/>
          </a:xfrm>
          <a:custGeom>
            <a:avLst/>
            <a:gdLst>
              <a:gd name="connsiteX0" fmla="*/ 1604247 w 1604247"/>
              <a:gd name="connsiteY0" fmla="*/ 26975 h 1079803"/>
              <a:gd name="connsiteX1" fmla="*/ 618304 w 1604247"/>
              <a:gd name="connsiteY1" fmla="*/ 43687 h 1079803"/>
              <a:gd name="connsiteX2" fmla="*/ 100265 w 1604247"/>
              <a:gd name="connsiteY2" fmla="*/ 436408 h 1079803"/>
              <a:gd name="connsiteX3" fmla="*/ 0 w 1604247"/>
              <a:gd name="connsiteY3" fmla="*/ 1079803 h 107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4247" h="1079803">
                <a:moveTo>
                  <a:pt x="1604247" y="26975"/>
                </a:moveTo>
                <a:cubicBezTo>
                  <a:pt x="1236607" y="1211"/>
                  <a:pt x="868968" y="-24552"/>
                  <a:pt x="618304" y="43687"/>
                </a:cubicBezTo>
                <a:cubicBezTo>
                  <a:pt x="367640" y="111926"/>
                  <a:pt x="203316" y="263722"/>
                  <a:pt x="100265" y="436408"/>
                </a:cubicBezTo>
                <a:cubicBezTo>
                  <a:pt x="-2786" y="609094"/>
                  <a:pt x="18103" y="980926"/>
                  <a:pt x="0" y="1079803"/>
                </a:cubicBezTo>
              </a:path>
            </a:pathLst>
          </a:custGeom>
          <a:ln w="57150" cmpd="sng">
            <a:solidFill>
              <a:srgbClr val="000000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Gerade Verbindung 24"/>
          <p:cNvCxnSpPr/>
          <p:nvPr/>
        </p:nvCxnSpPr>
        <p:spPr>
          <a:xfrm>
            <a:off x="3024675" y="2111837"/>
            <a:ext cx="0" cy="2015664"/>
          </a:xfrm>
          <a:prstGeom prst="line">
            <a:avLst/>
          </a:prstGeom>
          <a:ln w="571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Interaktive Schaltfläche: Anpassen 12">
            <a:hlinkClick r:id="" action="ppaction://hlinkshowjump?jump=nextslide" highlightClick="1"/>
          </p:cNvPr>
          <p:cNvSpPr/>
          <p:nvPr/>
        </p:nvSpPr>
        <p:spPr>
          <a:xfrm>
            <a:off x="8818746" y="6542569"/>
            <a:ext cx="312285" cy="307075"/>
          </a:xfrm>
          <a:prstGeom prst="actionButtonBlank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auto">
          <a:xfrm>
            <a:off x="1699648" y="1491589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2518220" y="1491589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3752963" y="1493033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3911987" y="1490277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616969" y="1176053"/>
            <a:ext cx="386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6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387007" y="1185997"/>
            <a:ext cx="637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12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3502272" y="1182331"/>
            <a:ext cx="55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21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3896979" y="1176053"/>
            <a:ext cx="615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22</a:t>
            </a:r>
            <a:endParaRPr lang="en-US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352895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7034E-7 2.52025E-6 L 0.41664 0.076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23" y="381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0" grpId="1"/>
      <p:bldP spid="10" grpId="2"/>
      <p:bldP spid="11" grpId="0"/>
      <p:bldP spid="12" grpId="0" animBg="1"/>
      <p:bldP spid="23" grpId="0" animBg="1"/>
      <p:bldP spid="14" grpId="0" animBg="1"/>
      <p:bldP spid="15" grpId="0" animBg="1"/>
      <p:bldP spid="16" grpId="0" animBg="1"/>
      <p:bldP spid="17" grpId="0" animBg="1"/>
      <p:bldP spid="3" grpId="0"/>
      <p:bldP spid="18" grpId="0"/>
      <p:bldP spid="19" grpId="0"/>
      <p:bldP spid="20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Abgerundetes Rechteck 62"/>
          <p:cNvSpPr/>
          <p:nvPr/>
        </p:nvSpPr>
        <p:spPr>
          <a:xfrm>
            <a:off x="4428385" y="1263029"/>
            <a:ext cx="4258416" cy="4148550"/>
          </a:xfrm>
          <a:prstGeom prst="roundRect">
            <a:avLst>
              <a:gd name="adj" fmla="val 11833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bgerundetes Rechteck 61"/>
          <p:cNvSpPr/>
          <p:nvPr/>
        </p:nvSpPr>
        <p:spPr>
          <a:xfrm>
            <a:off x="250664" y="1263029"/>
            <a:ext cx="2648679" cy="4148550"/>
          </a:xfrm>
          <a:prstGeom prst="roundRect">
            <a:avLst>
              <a:gd name="adj" fmla="val 1609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JST-Traversal</a:t>
            </a:r>
            <a:endParaRPr lang="en-US" dirty="0"/>
          </a:p>
        </p:txBody>
      </p:sp>
      <p:grpSp>
        <p:nvGrpSpPr>
          <p:cNvPr id="4" name="Gruppierung 3"/>
          <p:cNvGrpSpPr/>
          <p:nvPr/>
        </p:nvGrpSpPr>
        <p:grpSpPr>
          <a:xfrm>
            <a:off x="7380571" y="2772620"/>
            <a:ext cx="1174195" cy="1544550"/>
            <a:chOff x="3109575" y="1162304"/>
            <a:chExt cx="1439334" cy="1654240"/>
          </a:xfrm>
        </p:grpSpPr>
        <p:sp>
          <p:nvSpPr>
            <p:cNvPr id="5" name="Eine Ecke des Rechtecks schneiden 4"/>
            <p:cNvSpPr/>
            <p:nvPr/>
          </p:nvSpPr>
          <p:spPr>
            <a:xfrm>
              <a:off x="3144215" y="1215574"/>
              <a:ext cx="1404694" cy="1600970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  <p:cxnSp>
          <p:nvCxnSpPr>
            <p:cNvPr id="6" name="Gerade Verbindung 5"/>
            <p:cNvCxnSpPr/>
            <p:nvPr/>
          </p:nvCxnSpPr>
          <p:spPr>
            <a:xfrm>
              <a:off x="3144215" y="1493212"/>
              <a:ext cx="140469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feld 6"/>
            <p:cNvSpPr txBox="1"/>
            <p:nvPr/>
          </p:nvSpPr>
          <p:spPr>
            <a:xfrm>
              <a:off x="3488654" y="1162304"/>
              <a:ext cx="7215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latin typeface="+mj-lt"/>
                  <a:cs typeface="Apple Chancery"/>
                </a:rPr>
                <a:t>State</a:t>
              </a:r>
              <a:endParaRPr lang="en-US" dirty="0">
                <a:latin typeface="+mj-lt"/>
              </a:endParaRPr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3109575" y="1662545"/>
              <a:ext cx="1417587" cy="992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4" indent="-285750">
                <a:buSzPct val="100000"/>
                <a:buFont typeface="Wingdings" charset="2"/>
                <a:buChar char="§"/>
              </a:pPr>
              <a:r>
                <a:rPr lang="en-US" sz="1400" dirty="0" smtClean="0"/>
                <a:t>counter</a:t>
              </a:r>
            </a:p>
            <a:p>
              <a:pPr marL="9144" indent="-285750">
                <a:buSzPct val="100000"/>
                <a:buFont typeface="Wingdings" charset="2"/>
                <a:buChar char="§"/>
              </a:pPr>
              <a:r>
                <a:rPr lang="en-US" sz="1400" dirty="0" smtClean="0"/>
                <a:t>position</a:t>
              </a:r>
            </a:p>
            <a:p>
              <a:pPr marL="9144" indent="-285750">
                <a:buSzPct val="100000"/>
                <a:buFont typeface="Wingdings" charset="2"/>
                <a:buChar char="§"/>
              </a:pPr>
              <a:r>
                <a:rPr lang="en-US" sz="1400" dirty="0" smtClean="0"/>
                <a:t>bit mask</a:t>
              </a:r>
            </a:p>
            <a:p>
              <a:pPr marL="9144" indent="-285750">
                <a:buSzPct val="100000"/>
                <a:buFont typeface="Wingdings" charset="2"/>
                <a:buChar char="§"/>
              </a:pPr>
              <a:r>
                <a:rPr lang="en-US" sz="1400" dirty="0" smtClean="0"/>
                <a:t>…</a:t>
              </a:r>
              <a:endParaRPr lang="en-US" sz="1400" dirty="0"/>
            </a:p>
          </p:txBody>
        </p:sp>
      </p:grpSp>
      <p:cxnSp>
        <p:nvCxnSpPr>
          <p:cNvPr id="9" name="Gewinkelte Verbindung 8"/>
          <p:cNvCxnSpPr>
            <a:stCxn id="16" idx="2"/>
            <a:endCxn id="17" idx="3"/>
          </p:cNvCxnSpPr>
          <p:nvPr/>
        </p:nvCxnSpPr>
        <p:spPr>
          <a:xfrm rot="5400000">
            <a:off x="5860729" y="4684149"/>
            <a:ext cx="648415" cy="80644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sp>
        <p:nvSpPr>
          <p:cNvPr id="10" name="Raute 9"/>
          <p:cNvSpPr/>
          <p:nvPr/>
        </p:nvSpPr>
        <p:spPr>
          <a:xfrm>
            <a:off x="4785735" y="2409879"/>
            <a:ext cx="785091" cy="746606"/>
          </a:xfrm>
          <a:prstGeom prst="diamon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aute 10"/>
          <p:cNvSpPr/>
          <p:nvPr/>
        </p:nvSpPr>
        <p:spPr>
          <a:xfrm>
            <a:off x="4778039" y="4245606"/>
            <a:ext cx="785091" cy="746606"/>
          </a:xfrm>
          <a:prstGeom prst="diamon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hteck 11"/>
          <p:cNvSpPr/>
          <p:nvPr/>
        </p:nvSpPr>
        <p:spPr>
          <a:xfrm>
            <a:off x="4563097" y="1824909"/>
            <a:ext cx="1223810" cy="2920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i</a:t>
            </a:r>
            <a:r>
              <a:rPr lang="en-US" sz="1400" dirty="0" smtClean="0"/>
              <a:t>nitialize</a:t>
            </a:r>
            <a:endParaRPr lang="en-US" sz="1400" dirty="0"/>
          </a:p>
        </p:txBody>
      </p:sp>
      <p:sp>
        <p:nvSpPr>
          <p:cNvPr id="13" name="Abgerundetes Rechteck 12"/>
          <p:cNvSpPr/>
          <p:nvPr/>
        </p:nvSpPr>
        <p:spPr>
          <a:xfrm>
            <a:off x="4747821" y="1263029"/>
            <a:ext cx="854361" cy="292486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</a:t>
            </a:r>
            <a:r>
              <a:rPr lang="en-US" sz="1600" dirty="0" smtClean="0"/>
              <a:t>tart</a:t>
            </a:r>
            <a:endParaRPr lang="en-US" dirty="0"/>
          </a:p>
        </p:txBody>
      </p:sp>
      <p:sp>
        <p:nvSpPr>
          <p:cNvPr id="14" name="Abgerundetes Rechteck 13"/>
          <p:cNvSpPr/>
          <p:nvPr/>
        </p:nvSpPr>
        <p:spPr>
          <a:xfrm>
            <a:off x="6115775" y="2640788"/>
            <a:ext cx="854361" cy="292486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</a:t>
            </a:r>
            <a:r>
              <a:rPr lang="en-US" sz="1600" dirty="0" smtClean="0"/>
              <a:t>top</a:t>
            </a:r>
            <a:endParaRPr lang="en-US" dirty="0"/>
          </a:p>
        </p:txBody>
      </p:sp>
      <p:sp>
        <p:nvSpPr>
          <p:cNvPr id="15" name="Rechteck 14"/>
          <p:cNvSpPr/>
          <p:nvPr/>
        </p:nvSpPr>
        <p:spPr>
          <a:xfrm>
            <a:off x="4563097" y="3472061"/>
            <a:ext cx="1223810" cy="45079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p</a:t>
            </a:r>
            <a:r>
              <a:rPr lang="en-US" sz="1400" dirty="0" smtClean="0"/>
              <a:t>rocess</a:t>
            </a:r>
          </a:p>
          <a:p>
            <a:pPr algn="ctr"/>
            <a:r>
              <a:rPr lang="en-US" sz="1400" dirty="0"/>
              <a:t>c</a:t>
            </a:r>
            <a:r>
              <a:rPr lang="en-US" sz="1400" dirty="0" smtClean="0"/>
              <a:t>ontext</a:t>
            </a:r>
            <a:endParaRPr lang="en-US" sz="1400" dirty="0"/>
          </a:p>
        </p:txBody>
      </p:sp>
      <p:sp>
        <p:nvSpPr>
          <p:cNvPr id="16" name="Rechteck 15"/>
          <p:cNvSpPr/>
          <p:nvPr/>
        </p:nvSpPr>
        <p:spPr>
          <a:xfrm>
            <a:off x="5976252" y="4471077"/>
            <a:ext cx="1223810" cy="2920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r</a:t>
            </a:r>
            <a:r>
              <a:rPr lang="en-US" sz="1400" dirty="0" smtClean="0"/>
              <a:t>eport</a:t>
            </a:r>
            <a:endParaRPr lang="en-US" sz="1400" dirty="0"/>
          </a:p>
        </p:txBody>
      </p:sp>
      <p:sp>
        <p:nvSpPr>
          <p:cNvPr id="17" name="Rechteck 16"/>
          <p:cNvSpPr/>
          <p:nvPr/>
        </p:nvSpPr>
        <p:spPr>
          <a:xfrm>
            <a:off x="4557905" y="5265535"/>
            <a:ext cx="1223810" cy="2920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move forward</a:t>
            </a:r>
            <a:endParaRPr lang="en-US" sz="1400" dirty="0"/>
          </a:p>
        </p:txBody>
      </p:sp>
      <p:cxnSp>
        <p:nvCxnSpPr>
          <p:cNvPr id="18" name="Gerade Verbindung mit Pfeil 17"/>
          <p:cNvCxnSpPr>
            <a:stCxn id="13" idx="2"/>
            <a:endCxn id="12" idx="0"/>
          </p:cNvCxnSpPr>
          <p:nvPr/>
        </p:nvCxnSpPr>
        <p:spPr>
          <a:xfrm>
            <a:off x="5175002" y="1555515"/>
            <a:ext cx="0" cy="2693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cxnSp>
        <p:nvCxnSpPr>
          <p:cNvPr id="19" name="Gerade Verbindung mit Pfeil 18"/>
          <p:cNvCxnSpPr>
            <a:stCxn id="12" idx="2"/>
            <a:endCxn id="10" idx="0"/>
          </p:cNvCxnSpPr>
          <p:nvPr/>
        </p:nvCxnSpPr>
        <p:spPr>
          <a:xfrm>
            <a:off x="5175002" y="2116995"/>
            <a:ext cx="3279" cy="292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cxnSp>
        <p:nvCxnSpPr>
          <p:cNvPr id="20" name="Gerade Verbindung mit Pfeil 19"/>
          <p:cNvCxnSpPr>
            <a:stCxn id="10" idx="3"/>
            <a:endCxn id="14" idx="1"/>
          </p:cNvCxnSpPr>
          <p:nvPr/>
        </p:nvCxnSpPr>
        <p:spPr>
          <a:xfrm>
            <a:off x="5570826" y="2783182"/>
            <a:ext cx="544949" cy="38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cxnSp>
        <p:nvCxnSpPr>
          <p:cNvPr id="21" name="Gerade Verbindung mit Pfeil 20"/>
          <p:cNvCxnSpPr>
            <a:stCxn id="10" idx="2"/>
            <a:endCxn id="15" idx="0"/>
          </p:cNvCxnSpPr>
          <p:nvPr/>
        </p:nvCxnSpPr>
        <p:spPr>
          <a:xfrm flipH="1">
            <a:off x="5175002" y="3156485"/>
            <a:ext cx="3279" cy="3155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cxnSp>
        <p:nvCxnSpPr>
          <p:cNvPr id="22" name="Gerade Verbindung mit Pfeil 21"/>
          <p:cNvCxnSpPr>
            <a:stCxn id="15" idx="2"/>
            <a:endCxn id="11" idx="0"/>
          </p:cNvCxnSpPr>
          <p:nvPr/>
        </p:nvCxnSpPr>
        <p:spPr>
          <a:xfrm flipH="1">
            <a:off x="5170585" y="3922853"/>
            <a:ext cx="4417" cy="3227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cxnSp>
        <p:nvCxnSpPr>
          <p:cNvPr id="23" name="Gerade Verbindung mit Pfeil 22"/>
          <p:cNvCxnSpPr>
            <a:stCxn id="11" idx="3"/>
            <a:endCxn id="16" idx="1"/>
          </p:cNvCxnSpPr>
          <p:nvPr/>
        </p:nvCxnSpPr>
        <p:spPr>
          <a:xfrm flipV="1">
            <a:off x="5563130" y="4617120"/>
            <a:ext cx="413122" cy="1789"/>
          </a:xfrm>
          <a:prstGeom prst="straightConnector1">
            <a:avLst/>
          </a:prstGeom>
          <a:ln>
            <a:tailEnd type="arrow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cxnSp>
        <p:nvCxnSpPr>
          <p:cNvPr id="24" name="Gerade Verbindung mit Pfeil 23"/>
          <p:cNvCxnSpPr>
            <a:stCxn id="11" idx="2"/>
            <a:endCxn id="17" idx="0"/>
          </p:cNvCxnSpPr>
          <p:nvPr/>
        </p:nvCxnSpPr>
        <p:spPr>
          <a:xfrm flipH="1">
            <a:off x="5169810" y="4992212"/>
            <a:ext cx="775" cy="2733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cxnSp>
        <p:nvCxnSpPr>
          <p:cNvPr id="25" name="Gewinkelte Verbindung 24"/>
          <p:cNvCxnSpPr>
            <a:stCxn id="17" idx="1"/>
            <a:endCxn id="10" idx="1"/>
          </p:cNvCxnSpPr>
          <p:nvPr/>
        </p:nvCxnSpPr>
        <p:spPr>
          <a:xfrm rot="10800000" flipH="1">
            <a:off x="4557905" y="2783182"/>
            <a:ext cx="227830" cy="2628396"/>
          </a:xfrm>
          <a:prstGeom prst="bentConnector3">
            <a:avLst>
              <a:gd name="adj1" fmla="val -100338"/>
            </a:avLst>
          </a:prstGeom>
          <a:ln>
            <a:tailEnd type="arrow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cxnSp>
        <p:nvCxnSpPr>
          <p:cNvPr id="26" name="Gerade Verbindung mit Pfeil 25"/>
          <p:cNvCxnSpPr>
            <a:stCxn id="15" idx="3"/>
            <a:endCxn id="8" idx="1"/>
          </p:cNvCxnSpPr>
          <p:nvPr/>
        </p:nvCxnSpPr>
        <p:spPr>
          <a:xfrm>
            <a:off x="5786907" y="3697457"/>
            <a:ext cx="1593664" cy="5572"/>
          </a:xfrm>
          <a:prstGeom prst="straightConnector1">
            <a:avLst/>
          </a:prstGeom>
          <a:ln>
            <a:tailEnd type="arrow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cxnSp>
      <p:sp>
        <p:nvSpPr>
          <p:cNvPr id="27" name="Textfeld 26"/>
          <p:cNvSpPr txBox="1"/>
          <p:nvPr/>
        </p:nvSpPr>
        <p:spPr>
          <a:xfrm>
            <a:off x="6144034" y="3422724"/>
            <a:ext cx="84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</a:t>
            </a:r>
            <a:r>
              <a:rPr lang="en-US" sz="1400" dirty="0" smtClean="0"/>
              <a:t>ead</a:t>
            </a:r>
          </a:p>
          <a:p>
            <a:r>
              <a:rPr lang="en-US" sz="1400" dirty="0" smtClean="0"/>
              <a:t>update</a:t>
            </a:r>
            <a:endParaRPr lang="en-US" dirty="0"/>
          </a:p>
        </p:txBody>
      </p:sp>
      <p:sp>
        <p:nvSpPr>
          <p:cNvPr id="28" name="Textfeld 27"/>
          <p:cNvSpPr txBox="1"/>
          <p:nvPr/>
        </p:nvSpPr>
        <p:spPr>
          <a:xfrm>
            <a:off x="5581596" y="2499187"/>
            <a:ext cx="487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yes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5112641" y="3076462"/>
            <a:ext cx="487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5501342" y="4357262"/>
            <a:ext cx="487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yes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5139022" y="4899286"/>
            <a:ext cx="487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4767835" y="2625445"/>
            <a:ext cx="818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at end?</a:t>
            </a:r>
            <a:endParaRPr lang="en-US" sz="1400" dirty="0"/>
          </a:p>
        </p:txBody>
      </p:sp>
      <p:sp>
        <p:nvSpPr>
          <p:cNvPr id="43" name="Textfeld 42"/>
          <p:cNvSpPr txBox="1"/>
          <p:nvPr/>
        </p:nvSpPr>
        <p:spPr>
          <a:xfrm>
            <a:off x="4721936" y="4441929"/>
            <a:ext cx="871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success?</a:t>
            </a:r>
            <a:endParaRPr lang="en-US" sz="1400" dirty="0"/>
          </a:p>
        </p:txBody>
      </p:sp>
      <p:sp>
        <p:nvSpPr>
          <p:cNvPr id="47" name="Textfeld 46"/>
          <p:cNvSpPr txBox="1"/>
          <p:nvPr/>
        </p:nvSpPr>
        <p:spPr>
          <a:xfrm>
            <a:off x="5722231" y="1263029"/>
            <a:ext cx="217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Scanning </a:t>
            </a:r>
            <a:r>
              <a:rPr lang="en-US" dirty="0" smtClean="0"/>
              <a:t>Algorithm </a:t>
            </a:r>
            <a:endParaRPr lang="en-US" dirty="0"/>
          </a:p>
        </p:txBody>
      </p:sp>
      <p:sp>
        <p:nvSpPr>
          <p:cNvPr id="48" name="Textfeld 47"/>
          <p:cNvSpPr txBox="1"/>
          <p:nvPr/>
        </p:nvSpPr>
        <p:spPr>
          <a:xfrm>
            <a:off x="1012545" y="1370849"/>
            <a:ext cx="1206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Traversal</a:t>
            </a:r>
            <a:endParaRPr lang="en-US" dirty="0"/>
          </a:p>
        </p:txBody>
      </p:sp>
      <p:grpSp>
        <p:nvGrpSpPr>
          <p:cNvPr id="61" name="Gruppierung 60"/>
          <p:cNvGrpSpPr/>
          <p:nvPr/>
        </p:nvGrpSpPr>
        <p:grpSpPr>
          <a:xfrm>
            <a:off x="687670" y="3730133"/>
            <a:ext cx="1641326" cy="1033030"/>
            <a:chOff x="800703" y="2476867"/>
            <a:chExt cx="1641326" cy="1033030"/>
          </a:xfrm>
        </p:grpSpPr>
        <p:sp>
          <p:nvSpPr>
            <p:cNvPr id="50" name="Rounded Rectangle 32"/>
            <p:cNvSpPr/>
            <p:nvPr/>
          </p:nvSpPr>
          <p:spPr>
            <a:xfrm>
              <a:off x="800703" y="2476867"/>
              <a:ext cx="1641326" cy="1033030"/>
            </a:xfrm>
            <a:prstGeom prst="round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961740" y="3165553"/>
              <a:ext cx="113550" cy="139889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1533623" y="2812601"/>
              <a:ext cx="113550" cy="139889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1762789" y="2612452"/>
              <a:ext cx="113550" cy="139889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1773112" y="2999839"/>
              <a:ext cx="113550" cy="139889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2157116" y="3165553"/>
              <a:ext cx="113550" cy="139889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15"/>
            <p:cNvCxnSpPr>
              <a:stCxn id="51" idx="6"/>
              <a:endCxn id="55" idx="2"/>
            </p:cNvCxnSpPr>
            <p:nvPr/>
          </p:nvCxnSpPr>
          <p:spPr>
            <a:xfrm>
              <a:off x="1075290" y="3235498"/>
              <a:ext cx="1081825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Elbow Connector 24"/>
            <p:cNvCxnSpPr>
              <a:stCxn id="51" idx="0"/>
              <a:endCxn id="52" idx="2"/>
            </p:cNvCxnSpPr>
            <p:nvPr/>
          </p:nvCxnSpPr>
          <p:spPr>
            <a:xfrm rot="5400000" flipH="1" flipV="1">
              <a:off x="1134566" y="2766496"/>
              <a:ext cx="283007" cy="515107"/>
            </a:xfrm>
            <a:prstGeom prst="bentConnector2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Elbow Connector 27"/>
            <p:cNvCxnSpPr>
              <a:stCxn id="52" idx="0"/>
            </p:cNvCxnSpPr>
            <p:nvPr/>
          </p:nvCxnSpPr>
          <p:spPr>
            <a:xfrm rot="5400000" flipH="1" flipV="1">
              <a:off x="1605035" y="2654848"/>
              <a:ext cx="143117" cy="172390"/>
            </a:xfrm>
            <a:prstGeom prst="bentConnector2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Elbow Connector 29"/>
            <p:cNvCxnSpPr>
              <a:stCxn id="52" idx="4"/>
              <a:endCxn id="54" idx="2"/>
            </p:cNvCxnSpPr>
            <p:nvPr/>
          </p:nvCxnSpPr>
          <p:spPr>
            <a:xfrm rot="16200000" flipH="1">
              <a:off x="1623108" y="2919780"/>
              <a:ext cx="117295" cy="182713"/>
            </a:xfrm>
            <a:prstGeom prst="bentConnector2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Mehrere Dokumente 59"/>
          <p:cNvSpPr/>
          <p:nvPr/>
        </p:nvSpPr>
        <p:spPr>
          <a:xfrm>
            <a:off x="993224" y="2025321"/>
            <a:ext cx="1076758" cy="1200247"/>
          </a:xfrm>
          <a:prstGeom prst="flowChartMultidocumen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feld 64"/>
          <p:cNvSpPr txBox="1"/>
          <p:nvPr/>
        </p:nvSpPr>
        <p:spPr>
          <a:xfrm>
            <a:off x="905483" y="3199573"/>
            <a:ext cx="1480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Stack</a:t>
            </a:r>
            <a:endParaRPr lang="en-US" dirty="0"/>
          </a:p>
        </p:txBody>
      </p:sp>
      <p:sp>
        <p:nvSpPr>
          <p:cNvPr id="66" name="Textfeld 65"/>
          <p:cNvSpPr txBox="1"/>
          <p:nvPr/>
        </p:nvSpPr>
        <p:spPr>
          <a:xfrm>
            <a:off x="384358" y="4714620"/>
            <a:ext cx="2381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Journaled</a:t>
            </a:r>
            <a:r>
              <a:rPr lang="en-US" dirty="0" smtClean="0"/>
              <a:t> String Tree</a:t>
            </a:r>
            <a:endParaRPr lang="en-US" dirty="0"/>
          </a:p>
        </p:txBody>
      </p:sp>
      <p:cxnSp>
        <p:nvCxnSpPr>
          <p:cNvPr id="68" name="Gekrümmte Verbindung 67"/>
          <p:cNvCxnSpPr>
            <a:endCxn id="7" idx="0"/>
          </p:cNvCxnSpPr>
          <p:nvPr/>
        </p:nvCxnSpPr>
        <p:spPr>
          <a:xfrm>
            <a:off x="2899343" y="1824909"/>
            <a:ext cx="5084810" cy="947711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Textfeld 68"/>
          <p:cNvSpPr txBox="1"/>
          <p:nvPr/>
        </p:nvSpPr>
        <p:spPr>
          <a:xfrm>
            <a:off x="3015649" y="1463763"/>
            <a:ext cx="1955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setState</a:t>
            </a:r>
            <a:r>
              <a:rPr lang="en-US" dirty="0" smtClean="0"/>
              <a:t>(state s)</a:t>
            </a:r>
            <a:endParaRPr lang="en-US" dirty="0"/>
          </a:p>
        </p:txBody>
      </p:sp>
      <p:sp>
        <p:nvSpPr>
          <p:cNvPr id="70" name="Textfeld 69"/>
          <p:cNvSpPr txBox="1"/>
          <p:nvPr/>
        </p:nvSpPr>
        <p:spPr>
          <a:xfrm>
            <a:off x="2767483" y="1824688"/>
            <a:ext cx="2012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: </a:t>
            </a:r>
            <a:r>
              <a:rPr lang="en-US" dirty="0" err="1" smtClean="0"/>
              <a:t>getState</a:t>
            </a:r>
            <a:r>
              <a:rPr lang="en-US" dirty="0" smtClean="0"/>
              <a:t>()</a:t>
            </a:r>
            <a:endParaRPr lang="en-US" dirty="0"/>
          </a:p>
        </p:txBody>
      </p:sp>
      <p:cxnSp>
        <p:nvCxnSpPr>
          <p:cNvPr id="72" name="Gerade Verbindung mit Pfeil 71"/>
          <p:cNvCxnSpPr/>
          <p:nvPr/>
        </p:nvCxnSpPr>
        <p:spPr>
          <a:xfrm>
            <a:off x="2899343" y="3568905"/>
            <a:ext cx="1529042" cy="32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2849206" y="3202785"/>
            <a:ext cx="1890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int</a:t>
            </a:r>
            <a:r>
              <a:rPr lang="en-US" dirty="0" smtClean="0"/>
              <a:t> : execute(…)</a:t>
            </a:r>
            <a:endParaRPr lang="en-US" dirty="0"/>
          </a:p>
        </p:txBody>
      </p:sp>
      <p:cxnSp>
        <p:nvCxnSpPr>
          <p:cNvPr id="76" name="Gerade Verbindung mit Pfeil 75"/>
          <p:cNvCxnSpPr/>
          <p:nvPr/>
        </p:nvCxnSpPr>
        <p:spPr>
          <a:xfrm flipH="1">
            <a:off x="2899343" y="3730133"/>
            <a:ext cx="15290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Textfeld 76"/>
          <p:cNvSpPr txBox="1"/>
          <p:nvPr/>
        </p:nvSpPr>
        <p:spPr>
          <a:xfrm>
            <a:off x="2866940" y="3658308"/>
            <a:ext cx="200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: </a:t>
            </a:r>
            <a:r>
              <a:rPr lang="en-US" dirty="0" err="1" smtClean="0"/>
              <a:t>getContext</a:t>
            </a:r>
            <a:r>
              <a:rPr lang="en-US" dirty="0" smtClean="0"/>
              <a:t>(…)</a:t>
            </a:r>
            <a:endParaRPr lang="en-US" dirty="0"/>
          </a:p>
        </p:txBody>
      </p:sp>
      <p:cxnSp>
        <p:nvCxnSpPr>
          <p:cNvPr id="81" name="Gekrümmte Verbindung 80"/>
          <p:cNvCxnSpPr>
            <a:stCxn id="16" idx="2"/>
          </p:cNvCxnSpPr>
          <p:nvPr/>
        </p:nvCxnSpPr>
        <p:spPr>
          <a:xfrm rot="5400000">
            <a:off x="4496732" y="3115638"/>
            <a:ext cx="443900" cy="3738951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feld 81"/>
          <p:cNvSpPr txBox="1"/>
          <p:nvPr/>
        </p:nvSpPr>
        <p:spPr>
          <a:xfrm rot="21386389">
            <a:off x="3330634" y="5101537"/>
            <a:ext cx="2110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vec</a:t>
            </a:r>
            <a:r>
              <a:rPr lang="en-US" dirty="0" smtClean="0"/>
              <a:t> : </a:t>
            </a:r>
            <a:r>
              <a:rPr lang="en-US" dirty="0" err="1" smtClean="0"/>
              <a:t>getPositions</a:t>
            </a:r>
            <a:r>
              <a:rPr lang="en-US" dirty="0" smtClean="0"/>
              <a:t>(…)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07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2" grpId="0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7" grpId="0" animBg="1"/>
      <p:bldP spid="17" grpId="1" animBg="1"/>
      <p:bldP spid="27" grpId="0"/>
      <p:bldP spid="28" grpId="0"/>
      <p:bldP spid="28" grpId="1"/>
      <p:bldP spid="28" grpId="2"/>
      <p:bldP spid="29" grpId="0"/>
      <p:bldP spid="29" grpId="1"/>
      <p:bldP spid="30" grpId="0"/>
      <p:bldP spid="31" grpId="0"/>
      <p:bldP spid="31" grpId="1"/>
      <p:bldP spid="35" grpId="0"/>
      <p:bldP spid="35" grpId="1"/>
      <p:bldP spid="43" grpId="0"/>
      <p:bldP spid="48" grpId="0"/>
      <p:bldP spid="60" grpId="0" animBg="1"/>
      <p:bldP spid="65" grpId="0"/>
      <p:bldP spid="66" grpId="0"/>
      <p:bldP spid="69" grpId="0"/>
      <p:bldP spid="70" grpId="0"/>
      <p:bldP spid="74" grpId="0"/>
      <p:bldP spid="77" grpId="0"/>
      <p:bldP spid="8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Reduce Memory Footprint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323528" y="1008492"/>
            <a:ext cx="2304256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Process in blocks</a:t>
            </a:r>
          </a:p>
        </p:txBody>
      </p:sp>
      <p:cxnSp>
        <p:nvCxnSpPr>
          <p:cNvPr id="6" name="Gerade Verbindung 5"/>
          <p:cNvCxnSpPr/>
          <p:nvPr/>
        </p:nvCxnSpPr>
        <p:spPr bwMode="auto">
          <a:xfrm>
            <a:off x="611560" y="2544954"/>
            <a:ext cx="792088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Oval 7"/>
          <p:cNvSpPr/>
          <p:nvPr/>
        </p:nvSpPr>
        <p:spPr bwMode="auto">
          <a:xfrm>
            <a:off x="899592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1468425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238356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483768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843808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3635896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3923928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4499992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580112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6084168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6588224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7092280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7452320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7884368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8244408" y="2472946"/>
            <a:ext cx="144016" cy="144016"/>
          </a:xfrm>
          <a:prstGeom prst="ellipse">
            <a:avLst/>
          </a:prstGeom>
          <a:solidFill>
            <a:srgbClr val="43424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Geschweifte Klammer links 28"/>
          <p:cNvSpPr/>
          <p:nvPr/>
        </p:nvSpPr>
        <p:spPr bwMode="auto">
          <a:xfrm rot="5400000">
            <a:off x="1511660" y="1284814"/>
            <a:ext cx="216024" cy="216024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Geschweifte Klammer links 29"/>
          <p:cNvSpPr/>
          <p:nvPr/>
        </p:nvSpPr>
        <p:spPr bwMode="auto">
          <a:xfrm rot="5400000">
            <a:off x="3743908" y="1212806"/>
            <a:ext cx="216024" cy="2304256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Geschweifte Klammer links 30"/>
          <p:cNvSpPr/>
          <p:nvPr/>
        </p:nvSpPr>
        <p:spPr bwMode="auto">
          <a:xfrm rot="5400000">
            <a:off x="6048164" y="1212806"/>
            <a:ext cx="216024" cy="2304256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Geschweifte Klammer links 31"/>
          <p:cNvSpPr/>
          <p:nvPr/>
        </p:nvSpPr>
        <p:spPr bwMode="auto">
          <a:xfrm rot="5400000">
            <a:off x="7776356" y="1788870"/>
            <a:ext cx="216024" cy="1152128"/>
          </a:xfrm>
          <a:prstGeom prst="leftBrace">
            <a:avLst>
              <a:gd name="adj1" fmla="val 13737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1115616" y="1656564"/>
            <a:ext cx="1080120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Block 1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7864" y="1656564"/>
            <a:ext cx="1080120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Block 2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5652120" y="1656564"/>
            <a:ext cx="1080120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Block 3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7380312" y="1656564"/>
            <a:ext cx="1080120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Block 4</a:t>
            </a:r>
          </a:p>
        </p:txBody>
      </p:sp>
      <p:sp>
        <p:nvSpPr>
          <p:cNvPr id="74" name="Textfeld 73"/>
          <p:cNvSpPr txBox="1"/>
          <p:nvPr/>
        </p:nvSpPr>
        <p:spPr>
          <a:xfrm>
            <a:off x="278592" y="3731325"/>
            <a:ext cx="6152662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FF0000"/>
                </a:solidFill>
                <a:latin typeface="Courier"/>
                <a:cs typeface="Courier"/>
              </a:rPr>
              <a:t>        ---</a:t>
            </a:r>
            <a:r>
              <a:rPr lang="de-DE" b="1" dirty="0">
                <a:solidFill>
                  <a:srgbClr val="FF0000"/>
                </a:solidFill>
                <a:latin typeface="Courier"/>
                <a:cs typeface="Courier"/>
              </a:rPr>
              <a:t>	 </a:t>
            </a:r>
            <a:r>
              <a:rPr lang="de-DE" b="1" dirty="0" smtClean="0">
                <a:solidFill>
                  <a:srgbClr val="008000"/>
                </a:solidFill>
                <a:latin typeface="Courier"/>
                <a:cs typeface="Courier"/>
              </a:rPr>
              <a:t>GA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 	G			</a:t>
            </a:r>
            <a:r>
              <a:rPr lang="de-DE" b="1" dirty="0">
                <a:solidFill>
                  <a:srgbClr val="FF0000"/>
                </a:solidFill>
                <a:latin typeface="Courier"/>
                <a:cs typeface="Courier"/>
              </a:rPr>
              <a:t>	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C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	G</a:t>
            </a:r>
            <a:r>
              <a:rPr lang="de-DE" b="1" dirty="0">
                <a:solidFill>
                  <a:srgbClr val="3366FF"/>
                </a:solidFill>
                <a:latin typeface="Courier"/>
                <a:cs typeface="Courier"/>
              </a:rPr>
              <a:t>	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		 </a:t>
            </a:r>
            <a:r>
              <a:rPr lang="de-DE" b="1" dirty="0" smtClean="0">
                <a:solidFill>
                  <a:srgbClr val="008000"/>
                </a:solidFill>
                <a:latin typeface="Courier"/>
                <a:cs typeface="Courier"/>
              </a:rPr>
              <a:t>GA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 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</p:txBody>
      </p:sp>
      <p:sp>
        <p:nvSpPr>
          <p:cNvPr id="3" name="Abgerundetes Rechteck 2"/>
          <p:cNvSpPr/>
          <p:nvPr/>
        </p:nvSpPr>
        <p:spPr>
          <a:xfrm>
            <a:off x="361212" y="3945384"/>
            <a:ext cx="1076759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75" name="Abgerundetes Rechteck 74"/>
          <p:cNvSpPr/>
          <p:nvPr/>
        </p:nvSpPr>
        <p:spPr>
          <a:xfrm>
            <a:off x="354698" y="4304683"/>
            <a:ext cx="437253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76" name="Abgerundetes Rechteck 75"/>
          <p:cNvSpPr/>
          <p:nvPr/>
        </p:nvSpPr>
        <p:spPr>
          <a:xfrm>
            <a:off x="361212" y="4721058"/>
            <a:ext cx="437253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77" name="Abgerundetes Rechteck 76"/>
          <p:cNvSpPr/>
          <p:nvPr/>
        </p:nvSpPr>
        <p:spPr>
          <a:xfrm>
            <a:off x="1055330" y="4297549"/>
            <a:ext cx="1572454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78" name="Abgerundetes Rechteck 77"/>
          <p:cNvSpPr/>
          <p:nvPr/>
        </p:nvSpPr>
        <p:spPr>
          <a:xfrm>
            <a:off x="1905101" y="3926557"/>
            <a:ext cx="385135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79" name="Abgerundetes Rechteck 78"/>
          <p:cNvSpPr/>
          <p:nvPr/>
        </p:nvSpPr>
        <p:spPr>
          <a:xfrm>
            <a:off x="1049469" y="4723634"/>
            <a:ext cx="1292885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80" name="Abgerundetes Rechteck 79"/>
          <p:cNvSpPr/>
          <p:nvPr/>
        </p:nvSpPr>
        <p:spPr>
          <a:xfrm>
            <a:off x="2843807" y="4304683"/>
            <a:ext cx="5538755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81" name="Abgerundetes Rechteck 80"/>
          <p:cNvSpPr/>
          <p:nvPr/>
        </p:nvSpPr>
        <p:spPr>
          <a:xfrm>
            <a:off x="2699792" y="4723634"/>
            <a:ext cx="5825619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82" name="Abgerundetes Rechteck 81"/>
          <p:cNvSpPr/>
          <p:nvPr/>
        </p:nvSpPr>
        <p:spPr>
          <a:xfrm>
            <a:off x="2699792" y="3945384"/>
            <a:ext cx="5538755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cxnSp>
        <p:nvCxnSpPr>
          <p:cNvPr id="84" name="Gerade Verbindung mit Pfeil 83"/>
          <p:cNvCxnSpPr/>
          <p:nvPr/>
        </p:nvCxnSpPr>
        <p:spPr>
          <a:xfrm>
            <a:off x="1605306" y="2703963"/>
            <a:ext cx="7135" cy="1027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feld 84"/>
          <p:cNvSpPr txBox="1"/>
          <p:nvPr/>
        </p:nvSpPr>
        <p:spPr>
          <a:xfrm>
            <a:off x="2382372" y="3731325"/>
            <a:ext cx="6152662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FF0000"/>
                </a:solidFill>
                <a:latin typeface="Courier"/>
                <a:cs typeface="Courier"/>
              </a:rPr>
              <a:t>        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C  T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 	</a:t>
            </a:r>
            <a:r>
              <a:rPr lang="de-DE" b="1" dirty="0">
                <a:solidFill>
                  <a:srgbClr val="FF0000"/>
                </a:solidFill>
                <a:latin typeface="Courier"/>
                <a:cs typeface="Courier"/>
              </a:rPr>
              <a:t>--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	</a:t>
            </a:r>
            <a:r>
              <a:rPr lang="de-DE" b="1" dirty="0">
                <a:solidFill>
                  <a:srgbClr val="FF0000"/>
                </a:solidFill>
                <a:latin typeface="Courier"/>
                <a:cs typeface="Courier"/>
              </a:rPr>
              <a:t>	</a:t>
            </a:r>
            <a:r>
              <a:rPr lang="de-DE" b="1" dirty="0" smtClean="0">
                <a:solidFill>
                  <a:srgbClr val="FF0000"/>
                </a:solidFill>
                <a:latin typeface="Courier"/>
                <a:cs typeface="Courier"/>
              </a:rPr>
              <a:t> </a:t>
            </a:r>
            <a:r>
              <a:rPr lang="de-DE" b="1" dirty="0">
                <a:solidFill>
                  <a:srgbClr val="3366FF"/>
                </a:solidFill>
                <a:latin typeface="Courier"/>
                <a:cs typeface="Courier"/>
              </a:rPr>
              <a:t>T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	</a:t>
            </a:r>
            <a:r>
              <a:rPr lang="de-DE" b="1" dirty="0">
                <a:solidFill>
                  <a:srgbClr val="FF0000"/>
                </a:solidFill>
                <a:latin typeface="Courier"/>
                <a:cs typeface="Courier"/>
              </a:rPr>
              <a:t>--</a:t>
            </a:r>
            <a:r>
              <a:rPr lang="de-DE" b="1" dirty="0">
                <a:solidFill>
                  <a:srgbClr val="3366FF"/>
                </a:solidFill>
                <a:latin typeface="Courier"/>
                <a:cs typeface="Courier"/>
              </a:rPr>
              <a:t>	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		 G 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</p:txBody>
      </p:sp>
      <p:sp>
        <p:nvSpPr>
          <p:cNvPr id="89" name="Abgerundetes Rechteck 88"/>
          <p:cNvSpPr/>
          <p:nvPr/>
        </p:nvSpPr>
        <p:spPr>
          <a:xfrm>
            <a:off x="361212" y="4321953"/>
            <a:ext cx="2511161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90" name="Abgerundetes Rechteck 89"/>
          <p:cNvSpPr/>
          <p:nvPr/>
        </p:nvSpPr>
        <p:spPr>
          <a:xfrm>
            <a:off x="398089" y="3936693"/>
            <a:ext cx="3106248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91" name="Abgerundetes Rechteck 90"/>
          <p:cNvSpPr/>
          <p:nvPr/>
        </p:nvSpPr>
        <p:spPr>
          <a:xfrm>
            <a:off x="363663" y="4748038"/>
            <a:ext cx="2517022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92" name="Abgerundetes Rechteck 91"/>
          <p:cNvSpPr/>
          <p:nvPr/>
        </p:nvSpPr>
        <p:spPr>
          <a:xfrm>
            <a:off x="4196404" y="4321953"/>
            <a:ext cx="3988292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93" name="Abgerundetes Rechteck 92"/>
          <p:cNvSpPr/>
          <p:nvPr/>
        </p:nvSpPr>
        <p:spPr>
          <a:xfrm>
            <a:off x="4680886" y="4748038"/>
            <a:ext cx="3500736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94" name="Abgerundetes Rechteck 93"/>
          <p:cNvSpPr/>
          <p:nvPr/>
        </p:nvSpPr>
        <p:spPr>
          <a:xfrm>
            <a:off x="4165537" y="3950961"/>
            <a:ext cx="4223036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95" name="Abgerundetes Rechteck 94"/>
          <p:cNvSpPr/>
          <p:nvPr/>
        </p:nvSpPr>
        <p:spPr>
          <a:xfrm>
            <a:off x="3247489" y="4321953"/>
            <a:ext cx="713316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96" name="Abgerundetes Rechteck 95"/>
          <p:cNvSpPr/>
          <p:nvPr/>
        </p:nvSpPr>
        <p:spPr>
          <a:xfrm>
            <a:off x="3247489" y="4748038"/>
            <a:ext cx="1120146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97" name="Abgerundetes Rechteck 96"/>
          <p:cNvSpPr/>
          <p:nvPr/>
        </p:nvSpPr>
        <p:spPr>
          <a:xfrm>
            <a:off x="3792588" y="3950961"/>
            <a:ext cx="168217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cxnSp>
        <p:nvCxnSpPr>
          <p:cNvPr id="98" name="Gerade Verbindung mit Pfeil 97"/>
          <p:cNvCxnSpPr/>
          <p:nvPr/>
        </p:nvCxnSpPr>
        <p:spPr>
          <a:xfrm>
            <a:off x="3897961" y="2703963"/>
            <a:ext cx="7135" cy="1027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Textfeld 98"/>
          <p:cNvSpPr txBox="1"/>
          <p:nvPr/>
        </p:nvSpPr>
        <p:spPr>
          <a:xfrm>
            <a:off x="5021230" y="3731325"/>
            <a:ext cx="2633018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FF0000"/>
                </a:solidFill>
                <a:latin typeface="Courier"/>
                <a:cs typeface="Courier"/>
              </a:rPr>
              <a:t>       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G       T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 		</a:t>
            </a:r>
            <a:r>
              <a:rPr lang="de-DE" b="1" dirty="0" smtClean="0">
                <a:solidFill>
                  <a:srgbClr val="FF0000"/>
                </a:solidFill>
                <a:latin typeface="Courier"/>
                <a:cs typeface="Courier"/>
              </a:rPr>
              <a:t>	</a:t>
            </a:r>
            <a:r>
              <a:rPr lang="de-DE" b="1" dirty="0" smtClean="0">
                <a:solidFill>
                  <a:srgbClr val="008000"/>
                </a:solidFill>
                <a:latin typeface="Courier"/>
                <a:cs typeface="Courier"/>
              </a:rPr>
              <a:t>C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A			  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</p:txBody>
      </p:sp>
      <p:cxnSp>
        <p:nvCxnSpPr>
          <p:cNvPr id="109" name="Gerade Verbindung mit Pfeil 108"/>
          <p:cNvCxnSpPr/>
          <p:nvPr/>
        </p:nvCxnSpPr>
        <p:spPr>
          <a:xfrm>
            <a:off x="6162636" y="2739633"/>
            <a:ext cx="7135" cy="1027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Abgerundetes Rechteck 99"/>
          <p:cNvSpPr/>
          <p:nvPr/>
        </p:nvSpPr>
        <p:spPr>
          <a:xfrm>
            <a:off x="226825" y="4321953"/>
            <a:ext cx="6224561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01" name="Abgerundetes Rechteck 100"/>
          <p:cNvSpPr/>
          <p:nvPr/>
        </p:nvSpPr>
        <p:spPr>
          <a:xfrm>
            <a:off x="226824" y="3943827"/>
            <a:ext cx="5798973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02" name="Abgerundetes Rechteck 101"/>
          <p:cNvSpPr/>
          <p:nvPr/>
        </p:nvSpPr>
        <p:spPr>
          <a:xfrm>
            <a:off x="217860" y="4748038"/>
            <a:ext cx="5225414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03" name="Abgerundetes Rechteck 102"/>
          <p:cNvSpPr/>
          <p:nvPr/>
        </p:nvSpPr>
        <p:spPr>
          <a:xfrm>
            <a:off x="7368858" y="4321953"/>
            <a:ext cx="1181104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05" name="Abgerundetes Rechteck 104"/>
          <p:cNvSpPr/>
          <p:nvPr/>
        </p:nvSpPr>
        <p:spPr>
          <a:xfrm>
            <a:off x="7413521" y="3950961"/>
            <a:ext cx="975052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06" name="Abgerundetes Rechteck 105"/>
          <p:cNvSpPr/>
          <p:nvPr/>
        </p:nvSpPr>
        <p:spPr>
          <a:xfrm>
            <a:off x="6831806" y="4321953"/>
            <a:ext cx="267652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07" name="Abgerundetes Rechteck 106"/>
          <p:cNvSpPr/>
          <p:nvPr/>
        </p:nvSpPr>
        <p:spPr>
          <a:xfrm>
            <a:off x="5806361" y="4748038"/>
            <a:ext cx="2582212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08" name="Abgerundetes Rechteck 107"/>
          <p:cNvSpPr/>
          <p:nvPr/>
        </p:nvSpPr>
        <p:spPr>
          <a:xfrm>
            <a:off x="6283169" y="3950961"/>
            <a:ext cx="816289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10" name="Textfeld 109"/>
          <p:cNvSpPr txBox="1"/>
          <p:nvPr/>
        </p:nvSpPr>
        <p:spPr>
          <a:xfrm>
            <a:off x="6549155" y="3714007"/>
            <a:ext cx="2461961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FF0000"/>
                </a:solidFill>
                <a:latin typeface="Courier"/>
                <a:cs typeface="Courier"/>
              </a:rPr>
              <a:t>      -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 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  <a:p>
            <a:pPr>
              <a:lnSpc>
                <a:spcPct val="150000"/>
              </a:lnSpc>
            </a:pP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 		</a:t>
            </a:r>
            <a:r>
              <a:rPr lang="de-DE" b="1" dirty="0">
                <a:solidFill>
                  <a:srgbClr val="FF0000"/>
                </a:solidFill>
                <a:latin typeface="Courier"/>
                <a:cs typeface="Courier"/>
              </a:rPr>
              <a:t>	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A</a:t>
            </a:r>
            <a:r>
              <a:rPr lang="de-DE" dirty="0">
                <a:solidFill>
                  <a:srgbClr val="008000"/>
                </a:solidFill>
                <a:latin typeface="Courier"/>
                <a:cs typeface="Courier"/>
              </a:rPr>
              <a:t>  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C</a:t>
            </a:r>
            <a:r>
              <a:rPr lang="de-DE" b="1" dirty="0">
                <a:solidFill>
                  <a:srgbClr val="3366FF"/>
                </a:solidFill>
                <a:latin typeface="Courier"/>
                <a:cs typeface="Courier"/>
              </a:rPr>
              <a:t>	</a:t>
            </a:r>
            <a:r>
              <a:rPr lang="de-DE" b="1" dirty="0" smtClean="0">
                <a:solidFill>
                  <a:srgbClr val="3366FF"/>
                </a:solidFill>
                <a:latin typeface="Courier"/>
                <a:cs typeface="Courier"/>
              </a:rPr>
              <a:t>		  </a:t>
            </a:r>
            <a:endParaRPr lang="de-DE" dirty="0">
              <a:solidFill>
                <a:schemeClr val="bg1">
                  <a:lumMod val="65000"/>
                </a:schemeClr>
              </a:solidFill>
              <a:latin typeface="Courier"/>
              <a:cs typeface="Courier"/>
            </a:endParaRPr>
          </a:p>
        </p:txBody>
      </p:sp>
      <p:cxnSp>
        <p:nvCxnSpPr>
          <p:cNvPr id="111" name="Gerade Verbindung mit Pfeil 110"/>
          <p:cNvCxnSpPr/>
          <p:nvPr/>
        </p:nvCxnSpPr>
        <p:spPr>
          <a:xfrm>
            <a:off x="7900492" y="2703963"/>
            <a:ext cx="7135" cy="1027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" name="Abgerundetes Rechteck 111"/>
          <p:cNvSpPr/>
          <p:nvPr/>
        </p:nvSpPr>
        <p:spPr>
          <a:xfrm>
            <a:off x="208646" y="4321953"/>
            <a:ext cx="7761874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13" name="Abgerundetes Rechteck 112"/>
          <p:cNvSpPr/>
          <p:nvPr/>
        </p:nvSpPr>
        <p:spPr>
          <a:xfrm>
            <a:off x="199682" y="3936693"/>
            <a:ext cx="7234460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14" name="Abgerundetes Rechteck 113"/>
          <p:cNvSpPr/>
          <p:nvPr/>
        </p:nvSpPr>
        <p:spPr>
          <a:xfrm>
            <a:off x="199682" y="4728814"/>
            <a:ext cx="8600620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15" name="Abgerundetes Rechteck 114"/>
          <p:cNvSpPr/>
          <p:nvPr/>
        </p:nvSpPr>
        <p:spPr>
          <a:xfrm>
            <a:off x="8623138" y="4321953"/>
            <a:ext cx="177164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16" name="Abgerundetes Rechteck 115"/>
          <p:cNvSpPr/>
          <p:nvPr/>
        </p:nvSpPr>
        <p:spPr>
          <a:xfrm>
            <a:off x="7694424" y="3950961"/>
            <a:ext cx="974198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  <p:sp>
        <p:nvSpPr>
          <p:cNvPr id="117" name="Abgerundetes Rechteck 116"/>
          <p:cNvSpPr/>
          <p:nvPr/>
        </p:nvSpPr>
        <p:spPr>
          <a:xfrm>
            <a:off x="8213319" y="4321953"/>
            <a:ext cx="192751" cy="19976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396639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74" grpId="0"/>
      <p:bldP spid="74" grpId="1"/>
      <p:bldP spid="3" grpId="0" animBg="1"/>
      <p:bldP spid="3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5" grpId="0"/>
      <p:bldP spid="85" grpId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9" grpId="0"/>
      <p:bldP spid="99" grpId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10" grpId="0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The UGM</a:t>
            </a:r>
            <a:endParaRPr lang="de-DE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48260"/>
              </p:ext>
            </p:extLst>
          </p:nvPr>
        </p:nvGraphicFramePr>
        <p:xfrm>
          <a:off x="45156" y="747919"/>
          <a:ext cx="8997244" cy="555650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6932"/>
                <a:gridCol w="2166459"/>
                <a:gridCol w="1575610"/>
                <a:gridCol w="1564819"/>
                <a:gridCol w="2403424"/>
              </a:tblGrid>
              <a:tr h="561714"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Time\Date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err="1">
                          <a:effectLst/>
                        </a:rPr>
                        <a:t>Wednesday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>
                          <a:effectLst/>
                        </a:rPr>
                        <a:t>30th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err="1">
                          <a:effectLst/>
                        </a:rPr>
                        <a:t>Thursday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>
                          <a:effectLst/>
                        </a:rPr>
                        <a:t>31st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err="1">
                          <a:effectLst/>
                        </a:rPr>
                        <a:t>Friday</a:t>
                      </a:r>
                      <a:r>
                        <a:rPr lang="de-DE" sz="1600" dirty="0">
                          <a:effectLst/>
                        </a:rPr>
                        <a:t> April</a:t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>
                          <a:effectLst/>
                        </a:rPr>
                        <a:t>1st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</a:tr>
              <a:tr h="1549309">
                <a:tc>
                  <a:txBody>
                    <a:bodyPr/>
                    <a:lstStyle/>
                    <a:p>
                      <a:r>
                        <a:rPr lang="is-IS" sz="1600" dirty="0">
                          <a:effectLst/>
                        </a:rPr>
                        <a:t>09:00-10:30</a:t>
                      </a:r>
                      <a:endParaRPr lang="is-IS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 err="1" smtClean="0">
                          <a:effectLst/>
                        </a:rPr>
                        <a:t>Introduction</a:t>
                      </a: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>Knut Reinert 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effectLst/>
                        </a:rPr>
                        <a:t>App </a:t>
                      </a:r>
                      <a:r>
                        <a:rPr lang="de-DE" sz="1600" dirty="0" err="1" smtClean="0">
                          <a:effectLst/>
                        </a:rPr>
                        <a:t>session</a:t>
                      </a:r>
                      <a:r>
                        <a:rPr lang="de-DE" sz="1600" dirty="0" smtClean="0">
                          <a:effectLst/>
                        </a:rPr>
                        <a:t> Mason</a:t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>App </a:t>
                      </a:r>
                      <a:r>
                        <a:rPr lang="de-DE" sz="1600" dirty="0" err="1" smtClean="0">
                          <a:effectLst/>
                        </a:rPr>
                        <a:t>session</a:t>
                      </a:r>
                      <a:r>
                        <a:rPr lang="de-DE" sz="1600" dirty="0" smtClean="0">
                          <a:effectLst/>
                        </a:rPr>
                        <a:t> </a:t>
                      </a:r>
                      <a:r>
                        <a:rPr lang="de-DE" sz="1600" dirty="0" err="1" smtClean="0">
                          <a:effectLst/>
                        </a:rPr>
                        <a:t>Imseq</a:t>
                      </a: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Tutorial </a:t>
                      </a:r>
                      <a:r>
                        <a:rPr lang="de-DE" sz="1600" dirty="0" smtClean="0">
                          <a:effectLst/>
                        </a:rPr>
                        <a:t>1:</a:t>
                      </a:r>
                      <a:r>
                        <a:rPr lang="de-DE" sz="1600" dirty="0">
                          <a:effectLst/>
                        </a:rPr>
                        <a:t>  </a:t>
                      </a: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>CLP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</a:endParaRPr>
                    </a:p>
                    <a:p>
                      <a:r>
                        <a:rPr lang="de-DE" sz="1600" dirty="0" smtClean="0">
                          <a:effectLst/>
                        </a:rPr>
                        <a:t>Tutorial</a:t>
                      </a:r>
                      <a:r>
                        <a:rPr lang="de-DE" sz="1600" baseline="0" dirty="0" smtClean="0">
                          <a:effectLst/>
                        </a:rPr>
                        <a:t> </a:t>
                      </a:r>
                      <a:r>
                        <a:rPr lang="de-DE" sz="1600" dirty="0" smtClean="0">
                          <a:effectLst/>
                        </a:rPr>
                        <a:t>2: </a:t>
                      </a:r>
                      <a:r>
                        <a:rPr lang="de-DE" sz="1600" dirty="0" err="1" smtClean="0">
                          <a:effectLst/>
                        </a:rPr>
                        <a:t>Sequences</a:t>
                      </a:r>
                      <a:r>
                        <a:rPr lang="de-DE" sz="1600" dirty="0" smtClean="0">
                          <a:effectLst/>
                        </a:rPr>
                        <a:t>/</a:t>
                      </a:r>
                    </a:p>
                    <a:p>
                      <a:r>
                        <a:rPr lang="de-DE" sz="1600" dirty="0" err="1" smtClean="0">
                          <a:effectLst/>
                        </a:rPr>
                        <a:t>Iterators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Tutorial 7: Basic File I/O</a:t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 smtClean="0">
                        <a:effectLst/>
                      </a:endParaRPr>
                    </a:p>
                    <a:p>
                      <a:endParaRPr lang="de-DE" sz="1600" dirty="0" smtClean="0">
                        <a:effectLst/>
                      </a:endParaRPr>
                    </a:p>
                    <a:p>
                      <a:r>
                        <a:rPr lang="de-DE" sz="1600" dirty="0" smtClean="0">
                          <a:effectLst/>
                        </a:rPr>
                        <a:t>Tutorial </a:t>
                      </a:r>
                      <a:r>
                        <a:rPr lang="de-DE" sz="1600" dirty="0">
                          <a:effectLst/>
                        </a:rPr>
                        <a:t>8: </a:t>
                      </a: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err="1" smtClean="0">
                          <a:effectLst/>
                        </a:rPr>
                        <a:t>Advanced</a:t>
                      </a:r>
                      <a:r>
                        <a:rPr lang="de-DE" sz="1600" dirty="0" smtClean="0">
                          <a:effectLst/>
                        </a:rPr>
                        <a:t> </a:t>
                      </a:r>
                      <a:r>
                        <a:rPr lang="de-DE" sz="1600" dirty="0">
                          <a:effectLst/>
                        </a:rPr>
                        <a:t>File I/O</a:t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</a:tr>
              <a:tr h="280858">
                <a:tc>
                  <a:txBody>
                    <a:bodyPr/>
                    <a:lstStyle/>
                    <a:p>
                      <a:r>
                        <a:rPr lang="is-IS" sz="1600">
                          <a:effectLst/>
                        </a:rPr>
                        <a:t>10:30-11:00</a:t>
                      </a:r>
                      <a:endParaRPr lang="is-IS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>
                          <a:effectLst/>
                        </a:rPr>
                        <a:t>Break</a:t>
                      </a:r>
                      <a:endParaRPr lang="de-DE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Break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Break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</a:tr>
              <a:tr h="2597809">
                <a:tc>
                  <a:txBody>
                    <a:bodyPr/>
                    <a:lstStyle/>
                    <a:p>
                      <a:r>
                        <a:rPr lang="is-IS" sz="1600">
                          <a:effectLst/>
                        </a:rPr>
                        <a:t>11:00-12:30</a:t>
                      </a:r>
                      <a:endParaRPr lang="is-IS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 err="1">
                          <a:effectLst/>
                        </a:rPr>
                        <a:t>Invited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talk</a:t>
                      </a:r>
                      <a:r>
                        <a:rPr lang="de-DE" sz="1600" dirty="0">
                          <a:effectLst/>
                        </a:rPr>
                        <a:t> 1</a:t>
                      </a:r>
                      <a:r>
                        <a:rPr lang="de-DE" sz="1600" dirty="0" smtClean="0">
                          <a:effectLst/>
                        </a:rPr>
                        <a:t>: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>
                          <a:effectLst/>
                        </a:rPr>
                        <a:t>Birte Kehr (</a:t>
                      </a:r>
                      <a:r>
                        <a:rPr lang="de-DE" sz="1600" dirty="0" err="1">
                          <a:effectLst/>
                        </a:rPr>
                        <a:t>deCode</a:t>
                      </a:r>
                      <a:r>
                        <a:rPr lang="de-DE" sz="1600" dirty="0" smtClean="0">
                          <a:effectLst/>
                        </a:rPr>
                        <a:t>)</a:t>
                      </a:r>
                      <a:br>
                        <a:rPr lang="de-DE" sz="1600" dirty="0" smtClean="0">
                          <a:effectLst/>
                        </a:rPr>
                      </a:br>
                      <a:endParaRPr lang="de-DE" sz="1600" dirty="0">
                        <a:effectLst/>
                      </a:endParaRPr>
                    </a:p>
                    <a:p>
                      <a:r>
                        <a:rPr lang="de-DE" sz="1600" dirty="0" err="1">
                          <a:effectLst/>
                        </a:rPr>
                        <a:t>Invited</a:t>
                      </a:r>
                      <a:r>
                        <a:rPr lang="de-DE" sz="1600" dirty="0">
                          <a:effectLst/>
                        </a:rPr>
                        <a:t> </a:t>
                      </a:r>
                      <a:r>
                        <a:rPr lang="de-DE" sz="1600" dirty="0" err="1">
                          <a:effectLst/>
                        </a:rPr>
                        <a:t>talk</a:t>
                      </a:r>
                      <a:r>
                        <a:rPr lang="de-DE" sz="1600" dirty="0">
                          <a:effectLst/>
                        </a:rPr>
                        <a:t> </a:t>
                      </a:r>
                      <a:r>
                        <a:rPr lang="de-DE" sz="1600" dirty="0" smtClean="0">
                          <a:effectLst/>
                        </a:rPr>
                        <a:t>2:</a:t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err="1" smtClean="0">
                          <a:effectLst/>
                        </a:rPr>
                        <a:t>Gianvito</a:t>
                      </a:r>
                      <a:r>
                        <a:rPr lang="de-DE" sz="1600" dirty="0" smtClean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Urgese</a:t>
                      </a:r>
                      <a:r>
                        <a:rPr lang="de-DE" sz="1600" dirty="0">
                          <a:effectLst/>
                        </a:rPr>
                        <a:t> (Turin)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App </a:t>
                      </a:r>
                      <a:r>
                        <a:rPr lang="de-DE" sz="1600" dirty="0" err="1" smtClean="0">
                          <a:effectLst/>
                        </a:rPr>
                        <a:t>session</a:t>
                      </a:r>
                      <a:r>
                        <a:rPr lang="de-DE" sz="1600" dirty="0" smtClean="0">
                          <a:effectLst/>
                        </a:rPr>
                        <a:t>:</a:t>
                      </a:r>
                      <a:r>
                        <a:rPr lang="de-DE" sz="1600" baseline="0" dirty="0" smtClean="0">
                          <a:effectLst/>
                        </a:rPr>
                        <a:t> </a:t>
                      </a:r>
                      <a:r>
                        <a:rPr lang="de-DE" sz="1600" dirty="0" smtClean="0">
                          <a:effectLst/>
                        </a:rPr>
                        <a:t>Lambda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</a:endParaRPr>
                    </a:p>
                    <a:p>
                      <a:r>
                        <a:rPr lang="de-DE" sz="1600" dirty="0">
                          <a:effectLst/>
                        </a:rPr>
                        <a:t>App </a:t>
                      </a:r>
                      <a:r>
                        <a:rPr lang="de-DE" sz="1600" dirty="0" err="1" smtClean="0">
                          <a:effectLst/>
                        </a:rPr>
                        <a:t>session</a:t>
                      </a:r>
                      <a:r>
                        <a:rPr lang="de-DE" sz="1600" dirty="0" smtClean="0">
                          <a:effectLst/>
                        </a:rPr>
                        <a:t>: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 err="1">
                          <a:effectLst/>
                        </a:rPr>
                        <a:t>deCode</a:t>
                      </a:r>
                      <a:r>
                        <a:rPr lang="de-DE" sz="1600" dirty="0">
                          <a:effectLst/>
                        </a:rPr>
                        <a:t> BAM </a:t>
                      </a:r>
                      <a:r>
                        <a:rPr lang="de-DE" sz="1600" dirty="0" err="1">
                          <a:effectLst/>
                        </a:rPr>
                        <a:t>tools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</a:endParaRPr>
                    </a:p>
                    <a:p>
                      <a:r>
                        <a:rPr lang="de-DE" sz="1600" dirty="0">
                          <a:effectLst/>
                        </a:rPr>
                        <a:t>App </a:t>
                      </a:r>
                      <a:r>
                        <a:rPr lang="de-DE" sz="1600" dirty="0" err="1" smtClean="0">
                          <a:effectLst/>
                        </a:rPr>
                        <a:t>session</a:t>
                      </a:r>
                      <a:r>
                        <a:rPr lang="de-DE" sz="1600" dirty="0" smtClean="0">
                          <a:effectLst/>
                        </a:rPr>
                        <a:t>:</a:t>
                      </a:r>
                    </a:p>
                    <a:p>
                      <a:r>
                        <a:rPr lang="de-DE" sz="1600" dirty="0" smtClean="0">
                          <a:effectLst/>
                        </a:rPr>
                        <a:t>Stellar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Tutorial 3:</a:t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Alignment </a:t>
                      </a:r>
                      <a:r>
                        <a:rPr lang="en-US" sz="1600" dirty="0" smtClean="0">
                          <a:effectLst/>
                        </a:rPr>
                        <a:t/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representation</a:t>
                      </a:r>
                      <a:r>
                        <a:rPr lang="en-US" sz="1600" dirty="0">
                          <a:effectLst/>
                        </a:rPr>
                        <a:t/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/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/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Tutorial 4:</a:t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Alignment algorithms</a:t>
                      </a:r>
                      <a:br>
                        <a:rPr lang="en-US" sz="1600" dirty="0">
                          <a:effectLst/>
                        </a:rPr>
                      </a:br>
                      <a:endParaRPr lang="en-US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Tutorial 9: </a:t>
                      </a: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>Q-Nexus </a:t>
                      </a:r>
                      <a:r>
                        <a:rPr lang="de-DE" sz="1600" dirty="0" err="1">
                          <a:effectLst/>
                        </a:rPr>
                        <a:t>workflow</a:t>
                      </a:r>
                      <a:r>
                        <a:rPr lang="de-DE" sz="1600" dirty="0">
                          <a:effectLst/>
                        </a:rPr>
                        <a:t>: </a:t>
                      </a:r>
                      <a:r>
                        <a:rPr lang="de-DE" sz="1600" dirty="0" err="1">
                          <a:effectLst/>
                        </a:rPr>
                        <a:t>Extending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with</a:t>
                      </a:r>
                      <a:r>
                        <a:rPr lang="de-DE" sz="1600" dirty="0">
                          <a:effectLst/>
                        </a:rPr>
                        <a:t> KNIME </a:t>
                      </a:r>
                      <a:r>
                        <a:rPr lang="de-DE" sz="1600" dirty="0" err="1">
                          <a:effectLst/>
                        </a:rPr>
                        <a:t>nodes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</a:endParaRPr>
                    </a:p>
                    <a:p>
                      <a:r>
                        <a:rPr lang="de-DE" sz="1600" dirty="0">
                          <a:effectLst/>
                        </a:rPr>
                        <a:t>Tutorial 10: </a:t>
                      </a: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>Q-Nexus </a:t>
                      </a:r>
                      <a:r>
                        <a:rPr lang="de-DE" sz="1600" dirty="0" err="1">
                          <a:effectLst/>
                        </a:rPr>
                        <a:t>workflow</a:t>
                      </a:r>
                      <a:r>
                        <a:rPr lang="de-DE" sz="1600" dirty="0">
                          <a:effectLst/>
                        </a:rPr>
                        <a:t>: </a:t>
                      </a:r>
                      <a:r>
                        <a:rPr lang="de-DE" sz="1600" dirty="0" err="1">
                          <a:effectLst/>
                        </a:rPr>
                        <a:t>Developing</a:t>
                      </a:r>
                      <a:r>
                        <a:rPr lang="de-DE" sz="1600" dirty="0">
                          <a:effectLst/>
                        </a:rPr>
                        <a:t> a </a:t>
                      </a:r>
                      <a:r>
                        <a:rPr lang="de-DE" sz="1600" dirty="0" err="1">
                          <a:effectLst/>
                        </a:rPr>
                        <a:t>new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SeqAn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node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</a:tr>
              <a:tr h="482381">
                <a:tc>
                  <a:txBody>
                    <a:bodyPr/>
                    <a:lstStyle/>
                    <a:p>
                      <a:r>
                        <a:rPr lang="cs-CZ" sz="1600">
                          <a:effectLst/>
                        </a:rPr>
                        <a:t>12:30-14:00</a:t>
                      </a:r>
                      <a:endParaRPr lang="cs-CZ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>
                          <a:effectLst/>
                        </a:rPr>
                        <a:t>Lunch</a:t>
                      </a:r>
                      <a:endParaRPr lang="de-DE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de-DE" sz="1600">
                          <a:effectLst/>
                        </a:rPr>
                        <a:t>Lunch</a:t>
                      </a:r>
                      <a:endParaRPr lang="de-DE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Lunch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9267394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6662" y="200444"/>
            <a:ext cx="5785710" cy="428625"/>
          </a:xfrm>
        </p:spPr>
        <p:txBody>
          <a:bodyPr/>
          <a:lstStyle/>
          <a:p>
            <a:r>
              <a:rPr lang="de-DE" b="0" dirty="0" err="1" smtClean="0"/>
              <a:t>Appr</a:t>
            </a:r>
            <a:r>
              <a:rPr lang="de-DE" b="0" dirty="0" smtClean="0"/>
              <a:t>. Pattern </a:t>
            </a:r>
            <a:r>
              <a:rPr lang="de-DE" b="0" dirty="0" err="1" smtClean="0"/>
              <a:t>search</a:t>
            </a:r>
            <a:r>
              <a:rPr lang="de-DE" b="0" dirty="0" smtClean="0"/>
              <a:t> in 1000 gen.</a:t>
            </a:r>
            <a:endParaRPr lang="de-DE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1945"/>
            <a:ext cx="9144000" cy="323293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71880" y="2574021"/>
            <a:ext cx="4451662" cy="27761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71880" y="3565137"/>
            <a:ext cx="4451662" cy="27761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71880" y="4319981"/>
            <a:ext cx="4451662" cy="27761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852758" y="1944252"/>
            <a:ext cx="2180423" cy="298020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9775" y="1532946"/>
            <a:ext cx="8951655" cy="3732016"/>
            <a:chOff x="85487" y="2604287"/>
            <a:chExt cx="8951655" cy="3732016"/>
          </a:xfrm>
        </p:grpSpPr>
        <p:sp>
          <p:nvSpPr>
            <p:cNvPr id="11" name="TextBox 10"/>
            <p:cNvSpPr txBox="1"/>
            <p:nvPr/>
          </p:nvSpPr>
          <p:spPr>
            <a:xfrm>
              <a:off x="1963989" y="2604287"/>
              <a:ext cx="5189054" cy="523220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/>
                <a:t>HitSeq</a:t>
              </a:r>
              <a:r>
                <a:rPr lang="en-US" sz="2800" dirty="0" smtClean="0"/>
                <a:t> 2014</a:t>
              </a: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487" y="3202230"/>
              <a:ext cx="8951655" cy="3134073"/>
            </a:xfrm>
            <a:prstGeom prst="rect">
              <a:avLst/>
            </a:prstGeom>
            <a:ln w="28575" cmpd="sng">
              <a:solidFill>
                <a:schemeClr val="accent2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9362397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3744" y="141294"/>
            <a:ext cx="5414671" cy="428625"/>
          </a:xfrm>
        </p:spPr>
        <p:txBody>
          <a:bodyPr/>
          <a:lstStyle/>
          <a:p>
            <a:r>
              <a:rPr lang="en-US" b="0" dirty="0" smtClean="0">
                <a:latin typeface="Calibri" charset="0"/>
                <a:ea typeface="ＭＳ Ｐゴシック" charset="0"/>
                <a:cs typeface="ＭＳ Ｐゴシック" charset="0"/>
              </a:rPr>
              <a:t>Fragment Store</a:t>
            </a:r>
            <a:endParaRPr lang="de-DE" b="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179390" y="836640"/>
            <a:ext cx="8785220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All-In-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One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Data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Structure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for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HTS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179390" y="1431211"/>
            <a:ext cx="8785220" cy="1925780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Designed to represent: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333333"/>
                </a:solidFill>
                <a:latin typeface="Arial"/>
              </a:rPr>
              <a:t>reads, mate-pairs, reference </a:t>
            </a:r>
            <a:r>
              <a:rPr lang="en-US" dirty="0" smtClean="0">
                <a:solidFill>
                  <a:srgbClr val="333333"/>
                </a:solidFill>
                <a:latin typeface="Arial"/>
              </a:rPr>
              <a:t>genomes</a:t>
            </a:r>
            <a:endParaRPr lang="en-US" dirty="0">
              <a:solidFill>
                <a:srgbClr val="333333"/>
              </a:solidFill>
              <a:latin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333333"/>
                </a:solidFill>
                <a:latin typeface="Arial"/>
              </a:rPr>
              <a:t>pairwise alignments</a:t>
            </a:r>
          </a:p>
          <a:p>
            <a:pPr marL="285750" indent="-285750">
              <a:buFont typeface="Arial"/>
              <a:buChar char="•"/>
            </a:pPr>
            <a:r>
              <a:rPr lang="nl-NL" dirty="0" err="1">
                <a:solidFill>
                  <a:srgbClr val="333333"/>
                </a:solidFill>
                <a:latin typeface="Arial"/>
              </a:rPr>
              <a:t>genome</a:t>
            </a:r>
            <a:r>
              <a:rPr lang="nl-NL" dirty="0">
                <a:solidFill>
                  <a:srgbClr val="333333"/>
                </a:solidFill>
                <a:latin typeface="Arial"/>
              </a:rPr>
              <a:t> </a:t>
            </a:r>
            <a:r>
              <a:rPr lang="nl-NL" dirty="0" err="1" smtClean="0">
                <a:solidFill>
                  <a:srgbClr val="333333"/>
                </a:solidFill>
                <a:latin typeface="Arial"/>
              </a:rPr>
              <a:t>annotations</a:t>
            </a:r>
            <a:endParaRPr lang="nl-NL" dirty="0" smtClean="0">
              <a:solidFill>
                <a:srgbClr val="333333"/>
              </a:solidFill>
              <a:latin typeface="Arial"/>
            </a:endParaRPr>
          </a:p>
          <a:p>
            <a:pPr marL="285750" indent="-285750">
              <a:buFont typeface="Arial"/>
              <a:buChar char="•"/>
            </a:pPr>
            <a:endParaRPr lang="nl-NL" dirty="0">
              <a:solidFill>
                <a:srgbClr val="333333"/>
              </a:solidFill>
              <a:latin typeface="Arial" charset="0"/>
            </a:endParaRPr>
          </a:p>
          <a:p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Easy-to-use interface and high-level functions for typical workflows.</a:t>
            </a:r>
            <a:endParaRPr lang="en-US" dirty="0">
              <a:solidFill>
                <a:srgbClr val="333333"/>
              </a:solidFill>
              <a:latin typeface="Arial" charset="0"/>
            </a:endParaRPr>
          </a:p>
          <a:p>
            <a:pPr marL="285750" indent="-285750" eaLnBrk="0" hangingPunct="0">
              <a:buFont typeface="Arial"/>
              <a:buChar char="•"/>
            </a:pPr>
            <a:endParaRPr lang="en-US" dirty="0" smtClean="0">
              <a:solidFill>
                <a:srgbClr val="333333"/>
              </a:solidFill>
              <a:latin typeface="Arial" charset="0"/>
            </a:endParaRPr>
          </a:p>
        </p:txBody>
      </p:sp>
      <p:grpSp>
        <p:nvGrpSpPr>
          <p:cNvPr id="6" name="Gruppierung 5"/>
          <p:cNvGrpSpPr/>
          <p:nvPr/>
        </p:nvGrpSpPr>
        <p:grpSpPr>
          <a:xfrm>
            <a:off x="179390" y="3601765"/>
            <a:ext cx="8785221" cy="2923664"/>
            <a:chOff x="179390" y="3601765"/>
            <a:chExt cx="8785221" cy="2923664"/>
          </a:xfrm>
        </p:grpSpPr>
        <p:grpSp>
          <p:nvGrpSpPr>
            <p:cNvPr id="4" name="Gruppierung 3"/>
            <p:cNvGrpSpPr/>
            <p:nvPr/>
          </p:nvGrpSpPr>
          <p:grpSpPr>
            <a:xfrm>
              <a:off x="179390" y="3601765"/>
              <a:ext cx="8785221" cy="2923664"/>
              <a:chOff x="179390" y="4149100"/>
              <a:chExt cx="8785221" cy="2923664"/>
            </a:xfrm>
          </p:grpSpPr>
          <p:grpSp>
            <p:nvGrpSpPr>
              <p:cNvPr id="36" name="Group 9"/>
              <p:cNvGrpSpPr/>
              <p:nvPr/>
            </p:nvGrpSpPr>
            <p:grpSpPr>
              <a:xfrm>
                <a:off x="179390" y="4725179"/>
                <a:ext cx="8785220" cy="2347585"/>
                <a:chOff x="144322" y="2392049"/>
                <a:chExt cx="8509865" cy="2920860"/>
              </a:xfrm>
            </p:grpSpPr>
            <p:sp>
              <p:nvSpPr>
                <p:cNvPr id="38" name="Rounded Rectangle 4"/>
                <p:cNvSpPr/>
                <p:nvPr/>
              </p:nvSpPr>
              <p:spPr bwMode="auto">
                <a:xfrm>
                  <a:off x="144322" y="2392049"/>
                  <a:ext cx="8509865" cy="2920860"/>
                </a:xfrm>
                <a:prstGeom prst="roundRect">
                  <a:avLst>
                    <a:gd name="adj" fmla="val 4274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hangingPunct="0"/>
                  <a:r>
                    <a:rPr lang="en-US" dirty="0" smtClean="0">
                      <a:solidFill>
                        <a:srgbClr val="333333"/>
                      </a:solidFill>
                      <a:latin typeface="Arial" charset="0"/>
                    </a:rPr>
                    <a:t>Annotation files </a:t>
                  </a:r>
                  <a:r>
                    <a:rPr lang="en-US" dirty="0">
                      <a:solidFill>
                        <a:srgbClr val="333333"/>
                      </a:solidFill>
                      <a:latin typeface="Arial" charset="0"/>
                    </a:rPr>
                    <a:t>can easily be </a:t>
                  </a:r>
                  <a:r>
                    <a:rPr lang="en-US" dirty="0" smtClean="0">
                      <a:solidFill>
                        <a:srgbClr val="333333"/>
                      </a:solidFill>
                      <a:latin typeface="Arial" charset="0"/>
                    </a:rPr>
                    <a:t>imported (GFF/GTF/UCSC):</a:t>
                  </a:r>
                </a:p>
                <a:p>
                  <a:pPr eaLnBrk="0" hangingPunct="0"/>
                  <a:endParaRPr lang="en-US" dirty="0">
                    <a:solidFill>
                      <a:srgbClr val="333333"/>
                    </a:solidFill>
                    <a:latin typeface="Arial" charset="0"/>
                  </a:endParaRPr>
                </a:p>
                <a:p>
                  <a:pPr eaLnBrk="0" hangingPunct="0"/>
                  <a:endParaRPr lang="en-US" dirty="0" smtClean="0">
                    <a:solidFill>
                      <a:srgbClr val="333333"/>
                    </a:solidFill>
                    <a:latin typeface="Arial" charset="0"/>
                  </a:endParaRPr>
                </a:p>
                <a:p>
                  <a:pPr eaLnBrk="0" hangingPunct="0"/>
                  <a:endParaRPr lang="en-US" dirty="0">
                    <a:solidFill>
                      <a:srgbClr val="333333"/>
                    </a:solidFill>
                    <a:latin typeface="Arial" charset="0"/>
                  </a:endParaRPr>
                </a:p>
                <a:p>
                  <a:pPr eaLnBrk="0" hangingPunct="0"/>
                  <a:r>
                    <a:rPr lang="en-US" dirty="0" smtClean="0">
                      <a:solidFill>
                        <a:srgbClr val="333333"/>
                      </a:solidFill>
                      <a:latin typeface="Arial" charset="0"/>
                    </a:rPr>
                    <a:t>The annotation tree can be traversed with iterators:</a:t>
                  </a:r>
                  <a:endParaRPr lang="en-US" dirty="0">
                    <a:solidFill>
                      <a:srgbClr val="333333"/>
                    </a:solidFill>
                    <a:latin typeface="Arial" charset="0"/>
                  </a:endParaRPr>
                </a:p>
                <a:p>
                  <a:pPr eaLnBrk="0" hangingPunct="0"/>
                  <a:endParaRPr lang="en-US" dirty="0" smtClean="0">
                    <a:solidFill>
                      <a:srgbClr val="333333"/>
                    </a:solidFill>
                    <a:latin typeface="Arial" charset="0"/>
                  </a:endParaRPr>
                </a:p>
              </p:txBody>
            </p:sp>
            <p:sp>
              <p:nvSpPr>
                <p:cNvPr id="39" name="TextBox 86"/>
                <p:cNvSpPr txBox="1"/>
                <p:nvPr/>
              </p:nvSpPr>
              <p:spPr>
                <a:xfrm>
                  <a:off x="298256" y="2832988"/>
                  <a:ext cx="8234294" cy="8041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eaLnBrk="0" hangingPunct="0">
                    <a:tabLst>
                      <a:tab pos="4489450" algn="l"/>
                    </a:tabLst>
                  </a:pPr>
                  <a:r>
                    <a:rPr lang="en-US" dirty="0" err="1" smtClean="0">
                      <a:solidFill>
                        <a:srgbClr val="333333"/>
                      </a:solidFill>
                      <a:latin typeface="Consolas" pitchFamily="49" charset="0"/>
                      <a:cs typeface="Consolas" pitchFamily="49" charset="0"/>
                    </a:rPr>
                    <a:t>FragmentStore</a:t>
                  </a:r>
                  <a:r>
                    <a:rPr lang="en-US" dirty="0" smtClean="0">
                      <a:solidFill>
                        <a:srgbClr val="333333"/>
                      </a:solidFill>
                      <a:latin typeface="Consolas" pitchFamily="49" charset="0"/>
                      <a:cs typeface="Consolas" pitchFamily="49" charset="0"/>
                    </a:rPr>
                    <a:t>&lt;&gt; store;</a:t>
                  </a:r>
                  <a:endParaRPr lang="da-DK" dirty="0" smtClean="0">
                    <a:solidFill>
                      <a:srgbClr val="333333"/>
                    </a:solidFill>
                    <a:latin typeface="Consolas" pitchFamily="49" charset="0"/>
                    <a:cs typeface="Consolas" pitchFamily="49" charset="0"/>
                  </a:endParaRPr>
                </a:p>
                <a:p>
                  <a:pPr eaLnBrk="0" hangingPunct="0">
                    <a:tabLst>
                      <a:tab pos="4489450" algn="l"/>
                    </a:tabLst>
                  </a:pPr>
                  <a:r>
                    <a:rPr lang="en-US" dirty="0">
                      <a:solidFill>
                        <a:srgbClr val="333333"/>
                      </a:solidFill>
                      <a:latin typeface="Consolas" pitchFamily="49" charset="0"/>
                      <a:cs typeface="Consolas" pitchFamily="49" charset="0"/>
                    </a:rPr>
                    <a:t>read(file, store, </a:t>
                  </a:r>
                  <a:r>
                    <a:rPr lang="en-US" dirty="0" err="1">
                      <a:solidFill>
                        <a:srgbClr val="333333"/>
                      </a:solidFill>
                      <a:latin typeface="Consolas" pitchFamily="49" charset="0"/>
                      <a:cs typeface="Consolas" pitchFamily="49" charset="0"/>
                    </a:rPr>
                    <a:t>Gff</a:t>
                  </a:r>
                  <a:r>
                    <a:rPr lang="en-US" dirty="0">
                      <a:solidFill>
                        <a:srgbClr val="333333"/>
                      </a:solidFill>
                      <a:latin typeface="Consolas" pitchFamily="49" charset="0"/>
                      <a:cs typeface="Consolas" pitchFamily="49" charset="0"/>
                    </a:rPr>
                    <a:t>())</a:t>
                  </a:r>
                  <a:r>
                    <a:rPr lang="en-US" dirty="0" smtClean="0">
                      <a:solidFill>
                        <a:srgbClr val="333333"/>
                      </a:solidFill>
                      <a:latin typeface="Consolas" pitchFamily="49" charset="0"/>
                      <a:cs typeface="Consolas" pitchFamily="49" charset="0"/>
                    </a:rPr>
                    <a:t>;</a:t>
                  </a:r>
                  <a:r>
                    <a:rPr lang="de-DE" dirty="0" smtClean="0">
                      <a:solidFill>
                        <a:srgbClr val="333333"/>
                      </a:solidFill>
                      <a:latin typeface="Consolas" pitchFamily="49" charset="0"/>
                      <a:cs typeface="Consolas" pitchFamily="49" charset="0"/>
                    </a:rPr>
                    <a:t>	</a:t>
                  </a:r>
                  <a:endParaRPr lang="de-DE" dirty="0">
                    <a:solidFill>
                      <a:srgbClr val="333333"/>
                    </a:solidFill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42" name="Rounded Rectangle 7"/>
              <p:cNvSpPr/>
              <p:nvPr/>
            </p:nvSpPr>
            <p:spPr bwMode="auto">
              <a:xfrm>
                <a:off x="179391" y="4149100"/>
                <a:ext cx="8785220" cy="406400"/>
              </a:xfrm>
              <a:prstGeom prst="roundRect">
                <a:avLst/>
              </a:prstGeom>
              <a:solidFill>
                <a:srgbClr val="008000"/>
              </a:solidFill>
              <a:ln>
                <a:headEnd type="none" w="med" len="med"/>
                <a:tailEnd type="none" w="med" len="med"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r>
                  <a:rPr lang="de-DE" b="1" i="1" dirty="0" smtClean="0">
                    <a:solidFill>
                      <a:srgbClr val="FFFFFF"/>
                    </a:solidFill>
                    <a:latin typeface="Arial" charset="0"/>
                  </a:rPr>
                  <a:t>Genome </a:t>
                </a:r>
                <a:r>
                  <a:rPr lang="de-DE" b="1" i="1" dirty="0" err="1" smtClean="0">
                    <a:solidFill>
                      <a:srgbClr val="FFFFFF"/>
                    </a:solidFill>
                    <a:latin typeface="Arial" charset="0"/>
                  </a:rPr>
                  <a:t>Annotations</a:t>
                </a:r>
                <a:endParaRPr lang="de-DE" b="1" i="1" dirty="0" smtClean="0">
                  <a:solidFill>
                    <a:srgbClr val="FFFFFF"/>
                  </a:solidFill>
                  <a:latin typeface="Arial" charset="0"/>
                </a:endParaRPr>
              </a:p>
            </p:txBody>
          </p:sp>
        </p:grpSp>
        <p:grpSp>
          <p:nvGrpSpPr>
            <p:cNvPr id="16" name="Group 78"/>
            <p:cNvGrpSpPr>
              <a:grpSpLocks/>
            </p:cNvGrpSpPr>
            <p:nvPr/>
          </p:nvGrpSpPr>
          <p:grpSpPr bwMode="auto">
            <a:xfrm>
              <a:off x="5756295" y="4278836"/>
              <a:ext cx="3064294" cy="2160301"/>
              <a:chOff x="4706938" y="542356"/>
              <a:chExt cx="2738415" cy="1963288"/>
            </a:xfrm>
          </p:grpSpPr>
          <p:sp>
            <p:nvSpPr>
              <p:cNvPr id="17" name="TextBox 4"/>
              <p:cNvSpPr txBox="1"/>
              <p:nvPr/>
            </p:nvSpPr>
            <p:spPr>
              <a:xfrm>
                <a:off x="4706938" y="1336701"/>
                <a:ext cx="421746" cy="26572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de-DE" sz="1300" dirty="0" err="1">
                    <a:solidFill>
                      <a:srgbClr val="333333"/>
                    </a:solidFill>
                    <a:latin typeface="Arial"/>
                  </a:rPr>
                  <a:t>root</a:t>
                </a:r>
                <a:endParaRPr lang="de-DE" sz="1300" dirty="0">
                  <a:solidFill>
                    <a:srgbClr val="333333"/>
                  </a:solidFill>
                  <a:latin typeface="Arial"/>
                </a:endParaRPr>
              </a:p>
            </p:txBody>
          </p:sp>
          <p:sp>
            <p:nvSpPr>
              <p:cNvPr id="18" name="TextBox 5"/>
              <p:cNvSpPr txBox="1"/>
              <p:nvPr/>
            </p:nvSpPr>
            <p:spPr>
              <a:xfrm>
                <a:off x="5321739" y="1066111"/>
                <a:ext cx="496456" cy="26572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de-DE" sz="1300" dirty="0" err="1">
                    <a:solidFill>
                      <a:srgbClr val="333333"/>
                    </a:solidFill>
                    <a:latin typeface="Arial"/>
                  </a:rPr>
                  <a:t>gene</a:t>
                </a:r>
                <a:endParaRPr lang="de-DE" sz="1300" dirty="0">
                  <a:solidFill>
                    <a:srgbClr val="333333"/>
                  </a:solidFill>
                  <a:latin typeface="Arial"/>
                </a:endParaRPr>
              </a:p>
            </p:txBody>
          </p:sp>
          <p:sp>
            <p:nvSpPr>
              <p:cNvPr id="19" name="TextBox 6"/>
              <p:cNvSpPr txBox="1"/>
              <p:nvPr/>
            </p:nvSpPr>
            <p:spPr>
              <a:xfrm>
                <a:off x="5321739" y="1598472"/>
                <a:ext cx="496456" cy="26572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de-DE" sz="1300" dirty="0" err="1">
                    <a:solidFill>
                      <a:srgbClr val="333333"/>
                    </a:solidFill>
                    <a:latin typeface="Arial"/>
                  </a:rPr>
                  <a:t>gene</a:t>
                </a:r>
                <a:endParaRPr lang="de-DE" sz="1300" dirty="0">
                  <a:solidFill>
                    <a:srgbClr val="333333"/>
                  </a:solidFill>
                  <a:latin typeface="Arial"/>
                </a:endParaRPr>
              </a:p>
            </p:txBody>
          </p:sp>
          <p:sp>
            <p:nvSpPr>
              <p:cNvPr id="20" name="TextBox 7"/>
              <p:cNvSpPr txBox="1"/>
              <p:nvPr/>
            </p:nvSpPr>
            <p:spPr>
              <a:xfrm>
                <a:off x="6027726" y="1218476"/>
                <a:ext cx="611976" cy="26572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de-DE" sz="1300" dirty="0" err="1">
                    <a:solidFill>
                      <a:srgbClr val="333333"/>
                    </a:solidFill>
                    <a:latin typeface="Arial"/>
                  </a:rPr>
                  <a:t>mRNA</a:t>
                </a:r>
                <a:endParaRPr lang="de-DE" sz="1300" dirty="0">
                  <a:solidFill>
                    <a:srgbClr val="333333"/>
                  </a:solidFill>
                  <a:latin typeface="Arial"/>
                </a:endParaRPr>
              </a:p>
            </p:txBody>
          </p:sp>
          <p:sp>
            <p:nvSpPr>
              <p:cNvPr id="21" name="TextBox 8"/>
              <p:cNvSpPr txBox="1"/>
              <p:nvPr/>
            </p:nvSpPr>
            <p:spPr>
              <a:xfrm>
                <a:off x="6019788" y="804128"/>
                <a:ext cx="611976" cy="26572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de-DE" sz="1300" dirty="0" err="1">
                    <a:solidFill>
                      <a:srgbClr val="333333"/>
                    </a:solidFill>
                    <a:latin typeface="Arial"/>
                  </a:rPr>
                  <a:t>mRNA</a:t>
                </a:r>
                <a:endParaRPr lang="de-DE" sz="1300" dirty="0">
                  <a:solidFill>
                    <a:srgbClr val="333333"/>
                  </a:solidFill>
                  <a:latin typeface="Arial"/>
                </a:endParaRPr>
              </a:p>
            </p:txBody>
          </p:sp>
          <p:sp>
            <p:nvSpPr>
              <p:cNvPr id="22" name="TextBox 10"/>
              <p:cNvSpPr txBox="1"/>
              <p:nvPr/>
            </p:nvSpPr>
            <p:spPr>
              <a:xfrm>
                <a:off x="6019788" y="1829524"/>
                <a:ext cx="611976" cy="26572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de-DE" sz="1300">
                    <a:solidFill>
                      <a:srgbClr val="333333"/>
                    </a:solidFill>
                    <a:latin typeface="Arial"/>
                  </a:rPr>
                  <a:t>mRNA</a:t>
                </a:r>
              </a:p>
            </p:txBody>
          </p:sp>
          <p:sp>
            <p:nvSpPr>
              <p:cNvPr id="23" name="TextBox 11"/>
              <p:cNvSpPr txBox="1"/>
              <p:nvPr/>
            </p:nvSpPr>
            <p:spPr>
              <a:xfrm>
                <a:off x="6937356" y="1227999"/>
                <a:ext cx="428622" cy="142842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r>
                  <a:rPr lang="de-DE" sz="800">
                    <a:solidFill>
                      <a:srgbClr val="333333"/>
                    </a:solidFill>
                    <a:latin typeface="Arial"/>
                  </a:rPr>
                  <a:t>exon</a:t>
                </a:r>
              </a:p>
            </p:txBody>
          </p:sp>
          <p:sp>
            <p:nvSpPr>
              <p:cNvPr id="24" name="TextBox 12"/>
              <p:cNvSpPr txBox="1"/>
              <p:nvPr/>
            </p:nvSpPr>
            <p:spPr>
              <a:xfrm>
                <a:off x="6934181" y="989928"/>
                <a:ext cx="431797" cy="14443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>
                <a:spAutoFit/>
              </a:bodyPr>
              <a:lstStyle/>
              <a:p>
                <a:pPr algn="ctr">
                  <a:defRPr/>
                </a:pPr>
                <a:r>
                  <a:rPr lang="de-DE" sz="800">
                    <a:solidFill>
                      <a:srgbClr val="333333"/>
                    </a:solidFill>
                    <a:latin typeface="Arial"/>
                  </a:rPr>
                  <a:t>exon</a:t>
                </a:r>
              </a:p>
            </p:txBody>
          </p:sp>
          <p:sp>
            <p:nvSpPr>
              <p:cNvPr id="25" name="TextBox 13"/>
              <p:cNvSpPr txBox="1"/>
              <p:nvPr/>
            </p:nvSpPr>
            <p:spPr>
              <a:xfrm>
                <a:off x="6934181" y="761381"/>
                <a:ext cx="431797" cy="14443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>
                <a:spAutoFit/>
              </a:bodyPr>
              <a:lstStyle/>
              <a:p>
                <a:pPr algn="ctr">
                  <a:defRPr/>
                </a:pPr>
                <a:r>
                  <a:rPr lang="de-DE" sz="800" dirty="0" err="1">
                    <a:solidFill>
                      <a:srgbClr val="333333"/>
                    </a:solidFill>
                    <a:latin typeface="Arial"/>
                  </a:rPr>
                  <a:t>exon</a:t>
                </a:r>
                <a:endParaRPr lang="de-DE" sz="800" dirty="0">
                  <a:solidFill>
                    <a:srgbClr val="333333"/>
                  </a:solidFill>
                  <a:latin typeface="Arial"/>
                </a:endParaRPr>
              </a:p>
            </p:txBody>
          </p:sp>
          <p:sp>
            <p:nvSpPr>
              <p:cNvPr id="26" name="TextBox 14"/>
              <p:cNvSpPr txBox="1"/>
              <p:nvPr/>
            </p:nvSpPr>
            <p:spPr>
              <a:xfrm>
                <a:off x="7016730" y="1913642"/>
                <a:ext cx="428622" cy="14443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r>
                  <a:rPr lang="de-DE" sz="800">
                    <a:solidFill>
                      <a:srgbClr val="333333"/>
                    </a:solidFill>
                    <a:latin typeface="Arial"/>
                  </a:rPr>
                  <a:t>exon</a:t>
                </a:r>
              </a:p>
            </p:txBody>
          </p:sp>
          <p:sp>
            <p:nvSpPr>
              <p:cNvPr id="27" name="TextBox 15"/>
              <p:cNvSpPr txBox="1"/>
              <p:nvPr/>
            </p:nvSpPr>
            <p:spPr>
              <a:xfrm>
                <a:off x="7016731" y="2142189"/>
                <a:ext cx="428622" cy="14443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r>
                  <a:rPr lang="de-DE" sz="800">
                    <a:solidFill>
                      <a:srgbClr val="333333"/>
                    </a:solidFill>
                    <a:latin typeface="Arial"/>
                  </a:rPr>
                  <a:t>exon</a:t>
                </a:r>
              </a:p>
            </p:txBody>
          </p:sp>
          <p:sp>
            <p:nvSpPr>
              <p:cNvPr id="28" name="TextBox 16"/>
              <p:cNvSpPr txBox="1"/>
              <p:nvPr/>
            </p:nvSpPr>
            <p:spPr>
              <a:xfrm>
                <a:off x="6934181" y="542356"/>
                <a:ext cx="380997" cy="142842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>
                <a:spAutoFit/>
              </a:bodyPr>
              <a:lstStyle/>
              <a:p>
                <a:pPr algn="ctr">
                  <a:defRPr/>
                </a:pPr>
                <a:r>
                  <a:rPr lang="de-DE" sz="800" dirty="0">
                    <a:solidFill>
                      <a:srgbClr val="333333"/>
                    </a:solidFill>
                    <a:latin typeface="Arial"/>
                  </a:rPr>
                  <a:t>CDS</a:t>
                </a:r>
              </a:p>
            </p:txBody>
          </p:sp>
          <p:sp>
            <p:nvSpPr>
              <p:cNvPr id="29" name="TextBox 17"/>
              <p:cNvSpPr txBox="1"/>
              <p:nvPr/>
            </p:nvSpPr>
            <p:spPr>
              <a:xfrm>
                <a:off x="7026255" y="2362802"/>
                <a:ext cx="365122" cy="142842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r>
                  <a:rPr lang="de-DE" sz="800">
                    <a:solidFill>
                      <a:srgbClr val="333333"/>
                    </a:solidFill>
                    <a:latin typeface="Arial"/>
                  </a:rPr>
                  <a:t>CDS</a:t>
                </a:r>
              </a:p>
            </p:txBody>
          </p:sp>
          <p:cxnSp>
            <p:nvCxnSpPr>
              <p:cNvPr id="30" name="Straight Connector 19"/>
              <p:cNvCxnSpPr>
                <a:stCxn id="17" idx="3"/>
                <a:endCxn id="18" idx="1"/>
              </p:cNvCxnSpPr>
              <p:nvPr/>
            </p:nvCxnSpPr>
            <p:spPr bwMode="auto">
              <a:xfrm flipV="1">
                <a:off x="5128684" y="1198973"/>
                <a:ext cx="193055" cy="27059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23"/>
              <p:cNvCxnSpPr>
                <a:stCxn id="17" idx="3"/>
                <a:endCxn id="19" idx="1"/>
              </p:cNvCxnSpPr>
              <p:nvPr/>
            </p:nvCxnSpPr>
            <p:spPr bwMode="auto">
              <a:xfrm>
                <a:off x="5128684" y="1469562"/>
                <a:ext cx="193055" cy="26177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24"/>
              <p:cNvCxnSpPr>
                <a:stCxn id="18" idx="3"/>
                <a:endCxn id="21" idx="1"/>
              </p:cNvCxnSpPr>
              <p:nvPr/>
            </p:nvCxnSpPr>
            <p:spPr bwMode="auto">
              <a:xfrm flipV="1">
                <a:off x="5818195" y="936989"/>
                <a:ext cx="201593" cy="26198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27"/>
              <p:cNvCxnSpPr>
                <a:stCxn id="18" idx="3"/>
                <a:endCxn id="20" idx="1"/>
              </p:cNvCxnSpPr>
              <p:nvPr/>
            </p:nvCxnSpPr>
            <p:spPr bwMode="auto">
              <a:xfrm>
                <a:off x="5818195" y="1198973"/>
                <a:ext cx="209530" cy="152365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0"/>
              <p:cNvCxnSpPr>
                <a:stCxn id="19" idx="3"/>
                <a:endCxn id="22" idx="1"/>
              </p:cNvCxnSpPr>
              <p:nvPr/>
            </p:nvCxnSpPr>
            <p:spPr bwMode="auto">
              <a:xfrm>
                <a:off x="5818195" y="1731334"/>
                <a:ext cx="201593" cy="231051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5"/>
              <p:cNvCxnSpPr>
                <a:stCxn id="22" idx="3"/>
                <a:endCxn id="26" idx="1"/>
              </p:cNvCxnSpPr>
              <p:nvPr/>
            </p:nvCxnSpPr>
            <p:spPr bwMode="auto">
              <a:xfrm>
                <a:off x="6631764" y="1962386"/>
                <a:ext cx="384966" cy="2347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38"/>
              <p:cNvCxnSpPr>
                <a:stCxn id="22" idx="3"/>
                <a:endCxn id="27" idx="1"/>
              </p:cNvCxnSpPr>
              <p:nvPr/>
            </p:nvCxnSpPr>
            <p:spPr bwMode="auto">
              <a:xfrm>
                <a:off x="6631764" y="1962386"/>
                <a:ext cx="384966" cy="252018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1"/>
              <p:cNvCxnSpPr>
                <a:stCxn id="22" idx="3"/>
                <a:endCxn id="29" idx="1"/>
              </p:cNvCxnSpPr>
              <p:nvPr/>
            </p:nvCxnSpPr>
            <p:spPr bwMode="auto">
              <a:xfrm>
                <a:off x="6631764" y="1962386"/>
                <a:ext cx="394491" cy="471837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4"/>
              <p:cNvCxnSpPr>
                <a:stCxn id="21" idx="3"/>
                <a:endCxn id="28" idx="1"/>
              </p:cNvCxnSpPr>
              <p:nvPr/>
            </p:nvCxnSpPr>
            <p:spPr bwMode="auto">
              <a:xfrm flipV="1">
                <a:off x="6631764" y="613777"/>
                <a:ext cx="302417" cy="32321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7"/>
              <p:cNvCxnSpPr>
                <a:stCxn id="21" idx="3"/>
                <a:endCxn id="25" idx="1"/>
              </p:cNvCxnSpPr>
              <p:nvPr/>
            </p:nvCxnSpPr>
            <p:spPr bwMode="auto">
              <a:xfrm flipV="1">
                <a:off x="6631764" y="833597"/>
                <a:ext cx="302417" cy="10339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50"/>
              <p:cNvCxnSpPr>
                <a:stCxn id="21" idx="3"/>
                <a:endCxn id="24" idx="1"/>
              </p:cNvCxnSpPr>
              <p:nvPr/>
            </p:nvCxnSpPr>
            <p:spPr bwMode="auto">
              <a:xfrm>
                <a:off x="6631764" y="936989"/>
                <a:ext cx="302417" cy="125154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53"/>
              <p:cNvCxnSpPr>
                <a:stCxn id="20" idx="3"/>
                <a:endCxn id="23" idx="1"/>
              </p:cNvCxnSpPr>
              <p:nvPr/>
            </p:nvCxnSpPr>
            <p:spPr bwMode="auto">
              <a:xfrm flipV="1">
                <a:off x="6639703" y="1299420"/>
                <a:ext cx="297653" cy="51917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48" name="TextBox 71"/>
              <p:cNvSpPr txBox="1"/>
              <p:nvPr/>
            </p:nvSpPr>
            <p:spPr>
              <a:xfrm>
                <a:off x="6934181" y="1685094"/>
                <a:ext cx="380997" cy="14443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>
                <a:spAutoFit/>
              </a:bodyPr>
              <a:lstStyle/>
              <a:p>
                <a:pPr algn="ctr">
                  <a:defRPr/>
                </a:pPr>
                <a:r>
                  <a:rPr lang="de-DE" sz="800" dirty="0">
                    <a:solidFill>
                      <a:srgbClr val="333333"/>
                    </a:solidFill>
                    <a:latin typeface="Arial"/>
                  </a:rPr>
                  <a:t>CDS</a:t>
                </a:r>
              </a:p>
            </p:txBody>
          </p:sp>
          <p:cxnSp>
            <p:nvCxnSpPr>
              <p:cNvPr id="49" name="Straight Connector 72"/>
              <p:cNvCxnSpPr>
                <a:stCxn id="20" idx="3"/>
                <a:endCxn id="48" idx="1"/>
              </p:cNvCxnSpPr>
              <p:nvPr/>
            </p:nvCxnSpPr>
            <p:spPr bwMode="auto">
              <a:xfrm>
                <a:off x="6639703" y="1351337"/>
                <a:ext cx="294478" cy="40597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50" name="TextBox 74"/>
              <p:cNvSpPr txBox="1"/>
              <p:nvPr/>
            </p:nvSpPr>
            <p:spPr>
              <a:xfrm>
                <a:off x="6934181" y="1456546"/>
                <a:ext cx="428622" cy="14443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r>
                  <a:rPr lang="de-DE" sz="800">
                    <a:solidFill>
                      <a:srgbClr val="333333"/>
                    </a:solidFill>
                    <a:latin typeface="Arial"/>
                  </a:rPr>
                  <a:t>exon</a:t>
                </a:r>
              </a:p>
            </p:txBody>
          </p:sp>
          <p:cxnSp>
            <p:nvCxnSpPr>
              <p:cNvPr id="51" name="Straight Connector 75"/>
              <p:cNvCxnSpPr>
                <a:stCxn id="20" idx="3"/>
                <a:endCxn id="50" idx="1"/>
              </p:cNvCxnSpPr>
              <p:nvPr/>
            </p:nvCxnSpPr>
            <p:spPr bwMode="auto">
              <a:xfrm>
                <a:off x="6639703" y="1351337"/>
                <a:ext cx="294478" cy="177424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86"/>
            <p:cNvSpPr txBox="1"/>
            <p:nvPr/>
          </p:nvSpPr>
          <p:spPr>
            <a:xfrm>
              <a:off x="323410" y="5612390"/>
              <a:ext cx="8500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>
                <a:tabLst>
                  <a:tab pos="4489450" algn="l"/>
                </a:tabLst>
              </a:pPr>
              <a:r>
                <a:rPr lang="en-US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Iterator</a:t>
              </a:r>
              <a:r>
                <a:rPr lang="en-US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&lt;</a:t>
              </a:r>
              <a:r>
                <a:rPr lang="en-US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TStore</a:t>
              </a:r>
              <a:r>
                <a:rPr lang="en-US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, </a:t>
              </a:r>
              <a:r>
                <a:rPr lang="en-US" b="1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AnnotationTree</a:t>
              </a:r>
              <a:r>
                <a:rPr lang="en-US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&lt;&gt; </a:t>
              </a:r>
              <a:r>
                <a:rPr lang="en-US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&gt; it(store);</a:t>
              </a:r>
              <a:endParaRPr lang="en-US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endParaRPr>
            </a:p>
            <a:p>
              <a:pPr eaLnBrk="0" hangingPunct="0">
                <a:tabLst>
                  <a:tab pos="4489450" algn="l"/>
                </a:tabLst>
              </a:pPr>
              <a:r>
                <a:rPr lang="en-US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goDown</a:t>
              </a:r>
              <a:r>
                <a:rPr lang="en-US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(it);</a:t>
              </a:r>
              <a:endParaRPr lang="de-DE" dirty="0">
                <a:solidFill>
                  <a:srgbClr val="333333"/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21596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0932" y="114151"/>
            <a:ext cx="5600191" cy="428625"/>
          </a:xfrm>
        </p:spPr>
        <p:txBody>
          <a:bodyPr/>
          <a:lstStyle/>
          <a:p>
            <a:r>
              <a:rPr lang="en-US" b="0" dirty="0" smtClean="0">
                <a:latin typeface="Calibri" charset="0"/>
                <a:ea typeface="ＭＳ Ｐゴシック" charset="0"/>
                <a:cs typeface="ＭＳ Ｐゴシック" charset="0"/>
              </a:rPr>
              <a:t>Fragment Store</a:t>
            </a:r>
            <a:endParaRPr lang="de-DE" b="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179390" y="836640"/>
            <a:ext cx="8785220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(Multi) Read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Alignments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179390" y="1431210"/>
            <a:ext cx="8785220" cy="5022210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Read alignments can be easily imported:</a:t>
            </a:r>
          </a:p>
          <a:p>
            <a:pPr eaLnBrk="0" hangingPunct="0"/>
            <a:endParaRPr lang="en-US" dirty="0">
              <a:solidFill>
                <a:srgbClr val="333333"/>
              </a:solidFill>
              <a:latin typeface="Arial" charset="0"/>
            </a:endParaRPr>
          </a:p>
          <a:p>
            <a:pPr eaLnBrk="0" hangingPunct="0"/>
            <a:endParaRPr lang="en-US" dirty="0" smtClean="0">
              <a:solidFill>
                <a:srgbClr val="333333"/>
              </a:solidFill>
              <a:latin typeface="Arial" charset="0"/>
            </a:endParaRPr>
          </a:p>
          <a:p>
            <a:pPr eaLnBrk="0" hangingPunct="0"/>
            <a:endParaRPr lang="en-US" dirty="0">
              <a:solidFill>
                <a:srgbClr val="333333"/>
              </a:solidFill>
              <a:latin typeface="Arial" charset="0"/>
            </a:endParaRPr>
          </a:p>
          <a:p>
            <a:pPr eaLnBrk="0" hangingPunct="0"/>
            <a:r>
              <a:rPr lang="de-DE" dirty="0" smtClean="0">
                <a:solidFill>
                  <a:srgbClr val="333333"/>
                </a:solidFill>
                <a:latin typeface="Arial" charset="0"/>
              </a:rPr>
              <a:t>… </a:t>
            </a:r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and accessed as </a:t>
            </a:r>
            <a:r>
              <a:rPr lang="en-US" dirty="0">
                <a:solidFill>
                  <a:srgbClr val="333333"/>
                </a:solidFill>
                <a:latin typeface="Arial" charset="0"/>
              </a:rPr>
              <a:t>a multiple </a:t>
            </a:r>
            <a:r>
              <a:rPr lang="en-US" dirty="0" smtClean="0">
                <a:solidFill>
                  <a:srgbClr val="333333"/>
                </a:solidFill>
                <a:latin typeface="Arial" charset="0"/>
              </a:rPr>
              <a:t>alignment, e.g. for visualization:</a:t>
            </a:r>
          </a:p>
          <a:p>
            <a:pPr eaLnBrk="0" hangingPunct="0"/>
            <a:endParaRPr lang="en-US" dirty="0">
              <a:solidFill>
                <a:srgbClr val="333333"/>
              </a:solidFill>
              <a:latin typeface="Arial" charset="0"/>
            </a:endParaRPr>
          </a:p>
          <a:p>
            <a:pPr eaLnBrk="0" hangingPunct="0"/>
            <a:endParaRPr lang="en-US" dirty="0">
              <a:solidFill>
                <a:srgbClr val="333333"/>
              </a:solidFill>
              <a:latin typeface="Arial" charset="0"/>
            </a:endParaRPr>
          </a:p>
          <a:p>
            <a:pPr eaLnBrk="0" hangingPunct="0"/>
            <a:endParaRPr lang="en-US" dirty="0" smtClean="0">
              <a:solidFill>
                <a:srgbClr val="333333"/>
              </a:solidFill>
              <a:latin typeface="Arial" charset="0"/>
            </a:endParaRPr>
          </a:p>
        </p:txBody>
      </p:sp>
      <p:sp>
        <p:nvSpPr>
          <p:cNvPr id="53" name="TextBox 86"/>
          <p:cNvSpPr txBox="1"/>
          <p:nvPr/>
        </p:nvSpPr>
        <p:spPr>
          <a:xfrm>
            <a:off x="319858" y="1795860"/>
            <a:ext cx="85007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4489450" algn="l"/>
              </a:tabLst>
            </a:pPr>
            <a:r>
              <a:rPr lang="de-DE" dirty="0" err="1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</a:t>
            </a:r>
            <a:r>
              <a:rPr lang="de-DE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td</a:t>
            </a:r>
            <a: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::</a:t>
            </a:r>
            <a:r>
              <a:rPr lang="de-DE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ifstream</a:t>
            </a:r>
            <a: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de-DE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file</a:t>
            </a:r>
            <a: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de-DE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"</a:t>
            </a:r>
            <a: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ex1</a:t>
            </a:r>
            <a:r>
              <a:rPr lang="de-DE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sam</a:t>
            </a:r>
            <a:r>
              <a:rPr lang="de-DE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"</a:t>
            </a:r>
            <a: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);</a:t>
            </a:r>
          </a:p>
          <a:p>
            <a:pPr eaLnBrk="0" hangingPunct="0">
              <a:tabLst>
                <a:tab pos="4489450" algn="l"/>
              </a:tabLst>
            </a:pPr>
            <a:r>
              <a:rPr lang="de-DE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r</a:t>
            </a:r>
            <a:r>
              <a:rPr lang="en-US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ead</a:t>
            </a:r>
            <a:r>
              <a:rPr lang="en-US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(file, </a:t>
            </a:r>
            <a:r>
              <a:rPr lang="en-US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store, Sam())</a:t>
            </a:r>
            <a:r>
              <a:rPr lang="en-US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;</a:t>
            </a:r>
          </a:p>
          <a:p>
            <a:pPr eaLnBrk="0" hangingPunct="0">
              <a:tabLst>
                <a:tab pos="4489450" algn="l"/>
              </a:tabLst>
            </a:pPr>
            <a:endParaRPr lang="de-DE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54" name="TextBox 86"/>
          <p:cNvSpPr txBox="1"/>
          <p:nvPr/>
        </p:nvSpPr>
        <p:spPr>
          <a:xfrm>
            <a:off x="323410" y="2924930"/>
            <a:ext cx="85007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tabLst>
                <a:tab pos="4489450" algn="l"/>
              </a:tabLst>
            </a:pPr>
            <a:r>
              <a:rPr lang="en-US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AlignedReadLayout</a:t>
            </a:r>
            <a:r>
              <a:rPr lang="en-US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layout;</a:t>
            </a:r>
          </a:p>
          <a:p>
            <a:pPr eaLnBrk="0" hangingPunct="0">
              <a:tabLst>
                <a:tab pos="4489450" algn="l"/>
              </a:tabLst>
            </a:pPr>
            <a:r>
              <a:rPr lang="en-US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layoutAlignment</a:t>
            </a:r>
            <a:r>
              <a:rPr lang="en-US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(layout, store);</a:t>
            </a:r>
          </a:p>
          <a:p>
            <a:pPr eaLnBrk="0" hangingPunct="0">
              <a:tabLst>
                <a:tab pos="4489450" algn="l"/>
              </a:tabLst>
            </a:pPr>
            <a:r>
              <a:rPr lang="en-US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printAlignment</a:t>
            </a:r>
            <a:r>
              <a:rPr lang="en-US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svgFile</a:t>
            </a:r>
            <a:r>
              <a:rPr lang="en-US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, Raw(</a:t>
            </a:r>
            <a:r>
              <a:rPr lang="en-US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), layout, store, </a:t>
            </a:r>
            <a:r>
              <a:rPr lang="en-US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1, 0, 150, 0, 36);</a:t>
            </a:r>
            <a:endParaRPr lang="de-DE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" r="5512" b="3140"/>
          <a:stretch/>
        </p:blipFill>
        <p:spPr>
          <a:xfrm>
            <a:off x="252670" y="4015697"/>
            <a:ext cx="8639930" cy="222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92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603102" y="3046838"/>
            <a:ext cx="7780791" cy="847228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smtClean="0">
                <a:solidFill>
                  <a:srgbClr val="FFFFFF"/>
                </a:solidFill>
                <a:latin typeface="Arial"/>
              </a:rPr>
              <a:t>Applications</a:t>
            </a:r>
          </a:p>
          <a:p>
            <a:pPr eaLnBrk="0" hangingPunct="0"/>
            <a:endParaRPr lang="en-US" sz="2800" dirty="0" smtClean="0">
              <a:solidFill>
                <a:srgbClr val="333333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51766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243" y="1058082"/>
            <a:ext cx="6966914" cy="2115766"/>
          </a:xfrm>
          <a:prstGeom prst="rect">
            <a:avLst/>
          </a:prstGeom>
          <a:ln w="38100" cmpd="sng">
            <a:solidFill>
              <a:srgbClr val="FF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56" y="4268049"/>
            <a:ext cx="7270441" cy="2254461"/>
          </a:xfrm>
          <a:prstGeom prst="rect">
            <a:avLst/>
          </a:prstGeom>
          <a:ln w="38100" cmpd="sng">
            <a:solidFill>
              <a:srgbClr val="99CC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29" y="3324232"/>
            <a:ext cx="7358408" cy="2270915"/>
          </a:xfrm>
          <a:prstGeom prst="rect">
            <a:avLst/>
          </a:prstGeom>
          <a:ln w="38100" cmpd="sng">
            <a:solidFill>
              <a:srgbClr val="FF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326" y="921906"/>
            <a:ext cx="6714162" cy="2448611"/>
          </a:xfrm>
          <a:prstGeom prst="rect">
            <a:avLst/>
          </a:prstGeom>
          <a:ln w="38100" cmpd="sng">
            <a:solidFill>
              <a:srgbClr val="FF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0559" y="3551933"/>
            <a:ext cx="5947052" cy="2564266"/>
          </a:xfrm>
          <a:prstGeom prst="rect">
            <a:avLst/>
          </a:prstGeom>
          <a:ln w="38100" cmpd="sng">
            <a:solidFill>
              <a:srgbClr val="99CC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0070" y="2129250"/>
            <a:ext cx="6713482" cy="2420763"/>
          </a:xfrm>
          <a:prstGeom prst="rect">
            <a:avLst/>
          </a:prstGeom>
          <a:ln w="38100" cmpd="sng">
            <a:solidFill>
              <a:srgbClr val="99CC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0488" y="849790"/>
            <a:ext cx="7269309" cy="2903003"/>
          </a:xfrm>
          <a:prstGeom prst="rect">
            <a:avLst/>
          </a:prstGeom>
          <a:ln w="38100" cmpd="sng">
            <a:solidFill>
              <a:srgbClr val="FF000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132" y="3380066"/>
            <a:ext cx="7799422" cy="2153636"/>
          </a:xfrm>
          <a:prstGeom prst="rect">
            <a:avLst/>
          </a:prstGeom>
          <a:ln w="38100" cmpd="sng">
            <a:solidFill>
              <a:srgbClr val="FF0000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5932" y="2326925"/>
            <a:ext cx="7587648" cy="2764029"/>
          </a:xfrm>
          <a:prstGeom prst="rect">
            <a:avLst/>
          </a:prstGeom>
          <a:solidFill>
            <a:srgbClr val="FF0000"/>
          </a:solidFill>
          <a:ln w="57150" cmpd="sng">
            <a:solidFill>
              <a:srgbClr val="FF0000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5625" y="1306708"/>
            <a:ext cx="7304697" cy="2463714"/>
          </a:xfrm>
          <a:prstGeom prst="rect">
            <a:avLst/>
          </a:prstGeom>
          <a:ln w="38100" cmpd="sng">
            <a:solidFill>
              <a:schemeClr val="accent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18025" y="3913768"/>
            <a:ext cx="7759225" cy="2551457"/>
          </a:xfrm>
          <a:prstGeom prst="rect">
            <a:avLst/>
          </a:prstGeom>
          <a:ln w="50800">
            <a:solidFill>
              <a:srgbClr val="FF0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8955" y="3806190"/>
            <a:ext cx="6675477" cy="2259927"/>
          </a:xfrm>
          <a:prstGeom prst="rect">
            <a:avLst/>
          </a:prstGeom>
          <a:ln w="38100" cmpd="sng">
            <a:solidFill>
              <a:srgbClr val="99CC00"/>
            </a:solidFill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8316" y="128052"/>
            <a:ext cx="5475717" cy="428625"/>
          </a:xfrm>
        </p:spPr>
        <p:txBody>
          <a:bodyPr/>
          <a:lstStyle/>
          <a:p>
            <a:r>
              <a:rPr lang="de-DE" b="0" dirty="0" smtClean="0"/>
              <a:t>Tools </a:t>
            </a:r>
            <a:r>
              <a:rPr lang="de-DE" b="0" dirty="0" err="1" smtClean="0"/>
              <a:t>using</a:t>
            </a:r>
            <a:r>
              <a:rPr lang="de-DE" b="0" dirty="0" smtClean="0"/>
              <a:t> SeqAn</a:t>
            </a:r>
            <a:endParaRPr lang="de-DE" b="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5300" y="2070100"/>
            <a:ext cx="7454900" cy="3029224"/>
          </a:xfrm>
          <a:prstGeom prst="rect">
            <a:avLst/>
          </a:prstGeom>
          <a:ln w="57150" cmpd="sng">
            <a:solidFill>
              <a:srgbClr val="FF0000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5000" y="1066800"/>
            <a:ext cx="7707061" cy="2781300"/>
          </a:xfrm>
          <a:prstGeom prst="rect">
            <a:avLst/>
          </a:prstGeom>
          <a:ln w="57150" cmpd="sng">
            <a:solidFill>
              <a:schemeClr val="accent2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3793" y="2606403"/>
            <a:ext cx="8299607" cy="291025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230804928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500"/>
                            </p:stCondLst>
                            <p:childTnLst>
                              <p:par>
                                <p:cTn id="57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30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0932" y="184101"/>
            <a:ext cx="6859436" cy="428625"/>
          </a:xfrm>
        </p:spPr>
        <p:txBody>
          <a:bodyPr/>
          <a:lstStyle/>
          <a:p>
            <a:r>
              <a:rPr lang="de-DE" b="0" dirty="0" smtClean="0"/>
              <a:t>STELLAR – </a:t>
            </a:r>
            <a:r>
              <a:rPr lang="de-DE" b="0" dirty="0" err="1" smtClean="0"/>
              <a:t>exact</a:t>
            </a:r>
            <a:r>
              <a:rPr lang="de-DE" b="0" dirty="0" smtClean="0"/>
              <a:t> </a:t>
            </a:r>
            <a:r>
              <a:rPr lang="de-DE" b="0" dirty="0" err="1" smtClean="0"/>
              <a:t>local</a:t>
            </a:r>
            <a:r>
              <a:rPr lang="de-DE" b="0" dirty="0" smtClean="0"/>
              <a:t> </a:t>
            </a:r>
            <a:r>
              <a:rPr lang="de-DE" b="0" dirty="0" err="1" smtClean="0"/>
              <a:t>aligner</a:t>
            </a:r>
            <a:endParaRPr lang="de-DE" b="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154167" y="1797479"/>
            <a:ext cx="8509865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Filtering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215783" y="1063214"/>
            <a:ext cx="8497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dirty="0" smtClean="0">
                <a:solidFill>
                  <a:srgbClr val="333333"/>
                </a:solidFill>
              </a:rPr>
              <a:t>... </a:t>
            </a:r>
            <a:r>
              <a:rPr lang="de-DE" sz="2800" dirty="0" err="1" smtClean="0">
                <a:solidFill>
                  <a:srgbClr val="333333"/>
                </a:solidFill>
              </a:rPr>
              <a:t>finds</a:t>
            </a:r>
            <a:r>
              <a:rPr lang="de-DE" sz="2800" dirty="0" smtClean="0">
                <a:solidFill>
                  <a:srgbClr val="333333"/>
                </a:solidFill>
              </a:rPr>
              <a:t> </a:t>
            </a:r>
            <a:r>
              <a:rPr lang="de-DE" sz="2800" b="1" dirty="0" smtClean="0">
                <a:solidFill>
                  <a:srgbClr val="333333"/>
                </a:solidFill>
              </a:rPr>
              <a:t>all</a:t>
            </a:r>
            <a:r>
              <a:rPr lang="de-DE" sz="2800" dirty="0" smtClean="0">
                <a:solidFill>
                  <a:srgbClr val="333333"/>
                </a:solidFill>
              </a:rPr>
              <a:t> maximal </a:t>
            </a:r>
            <a:r>
              <a:rPr lang="el-GR" sz="2800" dirty="0" smtClean="0">
                <a:solidFill>
                  <a:srgbClr val="333333"/>
                </a:solidFill>
                <a:latin typeface="Arial Unicode MS"/>
                <a:ea typeface="Arial Unicode MS"/>
                <a:cs typeface="Arial Unicode MS"/>
              </a:rPr>
              <a:t>ε</a:t>
            </a:r>
            <a:r>
              <a:rPr lang="de-DE" sz="2800" dirty="0" smtClean="0">
                <a:solidFill>
                  <a:srgbClr val="333333"/>
                </a:solidFill>
              </a:rPr>
              <a:t>-matches in </a:t>
            </a:r>
            <a:r>
              <a:rPr lang="de-DE" sz="2800" dirty="0" err="1" smtClean="0">
                <a:solidFill>
                  <a:srgbClr val="333333"/>
                </a:solidFill>
              </a:rPr>
              <a:t>short</a:t>
            </a:r>
            <a:r>
              <a:rPr lang="de-DE" sz="2800" dirty="0" smtClean="0">
                <a:solidFill>
                  <a:srgbClr val="333333"/>
                </a:solidFill>
              </a:rPr>
              <a:t> time.</a:t>
            </a:r>
            <a:endParaRPr lang="de-DE" sz="2800" dirty="0">
              <a:solidFill>
                <a:srgbClr val="333333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44322" y="2392050"/>
            <a:ext cx="8509865" cy="2205382"/>
            <a:chOff x="144322" y="2392050"/>
            <a:chExt cx="8509865" cy="2205382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144322" y="2392050"/>
              <a:ext cx="8509865" cy="2205382"/>
            </a:xfrm>
            <a:prstGeom prst="roundRect">
              <a:avLst>
                <a:gd name="adj" fmla="val 4274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r>
                <a:rPr lang="de-DE" b="1" dirty="0" smtClean="0">
                  <a:solidFill>
                    <a:srgbClr val="333333"/>
                  </a:solidFill>
                  <a:latin typeface="Arial" charset="0"/>
                </a:rPr>
                <a:t>Index </a:t>
              </a:r>
              <a:r>
                <a:rPr lang="de-DE" b="1" dirty="0" err="1" smtClean="0">
                  <a:solidFill>
                    <a:srgbClr val="333333"/>
                  </a:solidFill>
                  <a:latin typeface="Arial" charset="0"/>
                </a:rPr>
                <a:t>module</a:t>
              </a:r>
              <a:endParaRPr lang="de-DE" b="1" dirty="0" smtClean="0">
                <a:solidFill>
                  <a:srgbClr val="333333"/>
                </a:solidFill>
                <a:latin typeface="Arial" charset="0"/>
              </a:endParaRPr>
            </a:p>
            <a:p>
              <a:pPr eaLnBrk="0" hangingPunct="0"/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/>
              </a:r>
              <a:b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</a:br>
              <a:endPara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5721260" y="3453066"/>
              <a:ext cx="628730" cy="914400"/>
              <a:chOff x="558800" y="4157785"/>
              <a:chExt cx="628730" cy="914400"/>
            </a:xfrm>
          </p:grpSpPr>
          <p:cxnSp>
            <p:nvCxnSpPr>
              <p:cNvPr id="11" name="Straight Connector 10"/>
              <p:cNvCxnSpPr/>
              <p:nvPr/>
            </p:nvCxnSpPr>
            <p:spPr bwMode="auto">
              <a:xfrm>
                <a:off x="558800" y="4157785"/>
                <a:ext cx="628730" cy="63504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 bwMode="auto">
              <a:xfrm>
                <a:off x="558800" y="4437140"/>
                <a:ext cx="628730" cy="63504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 bwMode="auto">
              <a:xfrm flipV="1">
                <a:off x="558800" y="4157785"/>
                <a:ext cx="0" cy="27935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 bwMode="auto">
              <a:xfrm flipV="1">
                <a:off x="1187530" y="4792830"/>
                <a:ext cx="0" cy="27935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/>
            <p:cNvGrpSpPr/>
            <p:nvPr/>
          </p:nvGrpSpPr>
          <p:grpSpPr>
            <a:xfrm>
              <a:off x="6693395" y="3527256"/>
              <a:ext cx="360050" cy="635045"/>
              <a:chOff x="558800" y="4157785"/>
              <a:chExt cx="360050" cy="635045"/>
            </a:xfrm>
          </p:grpSpPr>
          <p:cxnSp>
            <p:nvCxnSpPr>
              <p:cNvPr id="21" name="Straight Connector 20"/>
              <p:cNvCxnSpPr/>
              <p:nvPr/>
            </p:nvCxnSpPr>
            <p:spPr bwMode="auto">
              <a:xfrm>
                <a:off x="558800" y="4157785"/>
                <a:ext cx="360050" cy="355690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558800" y="4437140"/>
                <a:ext cx="360050" cy="355690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 bwMode="auto">
              <a:xfrm flipV="1">
                <a:off x="558800" y="4157785"/>
                <a:ext cx="0" cy="27935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 bwMode="auto">
              <a:xfrm flipV="1">
                <a:off x="918850" y="4513475"/>
                <a:ext cx="0" cy="27935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/>
          </p:nvGrpSpPr>
          <p:grpSpPr>
            <a:xfrm>
              <a:off x="7233470" y="2864891"/>
              <a:ext cx="504070" cy="766020"/>
              <a:chOff x="558800" y="4157785"/>
              <a:chExt cx="504070" cy="766020"/>
            </a:xfrm>
          </p:grpSpPr>
          <p:cxnSp>
            <p:nvCxnSpPr>
              <p:cNvPr id="28" name="Straight Connector 27"/>
              <p:cNvCxnSpPr/>
              <p:nvPr/>
            </p:nvCxnSpPr>
            <p:spPr bwMode="auto">
              <a:xfrm>
                <a:off x="558800" y="4157785"/>
                <a:ext cx="504070" cy="486665"/>
              </a:xfrm>
              <a:prstGeom prst="line">
                <a:avLst/>
              </a:prstGeom>
              <a:ln w="57150" cap="rnd" cmpd="sng">
                <a:solidFill>
                  <a:srgbClr val="FF0000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auto">
              <a:xfrm>
                <a:off x="558800" y="4437140"/>
                <a:ext cx="504070" cy="486665"/>
              </a:xfrm>
              <a:prstGeom prst="line">
                <a:avLst/>
              </a:prstGeom>
              <a:ln w="57150" cap="rnd" cmpd="sng">
                <a:solidFill>
                  <a:srgbClr val="FF0000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auto">
              <a:xfrm flipV="1">
                <a:off x="558800" y="4157785"/>
                <a:ext cx="0" cy="279355"/>
              </a:xfrm>
              <a:prstGeom prst="line">
                <a:avLst/>
              </a:prstGeom>
              <a:ln w="57150" cap="rnd" cmpd="sng">
                <a:solidFill>
                  <a:srgbClr val="FF0000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auto">
              <a:xfrm flipV="1">
                <a:off x="1062870" y="4644450"/>
                <a:ext cx="0" cy="279355"/>
              </a:xfrm>
              <a:prstGeom prst="line">
                <a:avLst/>
              </a:prstGeom>
              <a:ln w="57150" cap="rnd" cmpd="sng">
                <a:solidFill>
                  <a:srgbClr val="FF0000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Arrow Connector 34"/>
            <p:cNvCxnSpPr/>
            <p:nvPr/>
          </p:nvCxnSpPr>
          <p:spPr bwMode="auto">
            <a:xfrm>
              <a:off x="5577240" y="2794111"/>
              <a:ext cx="252035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7" name="Straight Arrow Connector 36"/>
            <p:cNvCxnSpPr/>
            <p:nvPr/>
          </p:nvCxnSpPr>
          <p:spPr bwMode="auto">
            <a:xfrm>
              <a:off x="5577240" y="2808228"/>
              <a:ext cx="0" cy="164536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arrow"/>
            </a:ln>
            <a:effectLst/>
          </p:spPr>
        </p:cxnSp>
        <p:sp>
          <p:nvSpPr>
            <p:cNvPr id="40" name="TextBox 39"/>
            <p:cNvSpPr txBox="1"/>
            <p:nvPr/>
          </p:nvSpPr>
          <p:spPr>
            <a:xfrm>
              <a:off x="6330747" y="2477337"/>
              <a:ext cx="11130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err="1" smtClean="0">
                  <a:solidFill>
                    <a:srgbClr val="333333"/>
                  </a:solidFill>
                </a:rPr>
                <a:t>sequence</a:t>
              </a:r>
              <a:r>
                <a:rPr lang="de-DE" sz="1400" dirty="0" smtClean="0">
                  <a:solidFill>
                    <a:srgbClr val="333333"/>
                  </a:solidFill>
                </a:rPr>
                <a:t> 1</a:t>
              </a:r>
              <a:endParaRPr lang="de-DE" sz="14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4893768" y="3432146"/>
              <a:ext cx="11130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err="1" smtClean="0">
                  <a:solidFill>
                    <a:srgbClr val="333333"/>
                  </a:solidFill>
                </a:rPr>
                <a:t>sequence</a:t>
              </a:r>
              <a:r>
                <a:rPr lang="de-DE" sz="1400" dirty="0" smtClean="0">
                  <a:solidFill>
                    <a:srgbClr val="333333"/>
                  </a:solidFill>
                </a:rPr>
                <a:t> 2</a:t>
              </a:r>
              <a:endParaRPr lang="de-DE" sz="1400" dirty="0">
                <a:solidFill>
                  <a:srgbClr val="333333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03637" y="3222895"/>
              <a:ext cx="47372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Finder&lt;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Tsequence,Swift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&lt;</a:t>
              </a:r>
              <a:r>
                <a:rPr lang="de-DE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SwiftLocal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&gt; &gt;</a:t>
              </a:r>
              <a:endParaRPr lang="de-DE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98256" y="2794862"/>
              <a:ext cx="4319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Index &lt;</a:t>
              </a:r>
              <a:r>
                <a:rPr lang="de-DE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TSeq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, 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IndexQGram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&gt;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15485" y="3429000"/>
            <a:ext cx="8497775" cy="2454384"/>
            <a:chOff x="215485" y="3429000"/>
            <a:chExt cx="8497775" cy="2454384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215485" y="5500431"/>
              <a:ext cx="8497775" cy="382953"/>
            </a:xfrm>
            <a:prstGeom prst="roundRect">
              <a:avLst/>
            </a:prstGeom>
            <a:solidFill>
              <a:srgbClr val="008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r>
                <a:rPr lang="de-DE" b="1" i="1" dirty="0" err="1" smtClean="0">
                  <a:solidFill>
                    <a:srgbClr val="FFFFFF"/>
                  </a:solidFill>
                  <a:latin typeface="Arial" charset="0"/>
                </a:rPr>
                <a:t>Verification</a:t>
              </a:r>
              <a:endParaRPr lang="de-DE" b="1" i="1" dirty="0" smtClean="0">
                <a:solidFill>
                  <a:srgbClr val="FFFFFF"/>
                </a:solidFill>
                <a:latin typeface="Arial" charset="0"/>
              </a:endParaRPr>
            </a:p>
          </p:txBody>
        </p:sp>
        <p:cxnSp>
          <p:nvCxnSpPr>
            <p:cNvPr id="85" name="Straight Arrow Connector 84"/>
            <p:cNvCxnSpPr/>
            <p:nvPr/>
          </p:nvCxnSpPr>
          <p:spPr bwMode="auto">
            <a:xfrm flipH="1">
              <a:off x="4283960" y="3429000"/>
              <a:ext cx="3168440" cy="201628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0484106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2390" y="169831"/>
            <a:ext cx="6859436" cy="428625"/>
          </a:xfrm>
        </p:spPr>
        <p:txBody>
          <a:bodyPr/>
          <a:lstStyle/>
          <a:p>
            <a:r>
              <a:rPr lang="de-DE" b="0" dirty="0" smtClean="0"/>
              <a:t>STELLAR – </a:t>
            </a:r>
            <a:r>
              <a:rPr lang="de-DE" b="0" dirty="0" err="1" smtClean="0"/>
              <a:t>exact</a:t>
            </a:r>
            <a:r>
              <a:rPr lang="de-DE" b="0" dirty="0" smtClean="0"/>
              <a:t> </a:t>
            </a:r>
            <a:r>
              <a:rPr lang="de-DE" b="0" dirty="0" err="1" smtClean="0"/>
              <a:t>local</a:t>
            </a:r>
            <a:r>
              <a:rPr lang="de-DE" b="0" dirty="0" smtClean="0"/>
              <a:t> </a:t>
            </a:r>
            <a:r>
              <a:rPr lang="de-DE" b="0" dirty="0" err="1" smtClean="0"/>
              <a:t>aligner</a:t>
            </a:r>
            <a:endParaRPr lang="de-DE" b="0" dirty="0" smtClean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117031" y="1040824"/>
            <a:ext cx="8497775" cy="382953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Verification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47684" y="1634016"/>
            <a:ext cx="8469080" cy="2254605"/>
            <a:chOff x="147684" y="1634016"/>
            <a:chExt cx="8469080" cy="2254605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147684" y="1634016"/>
              <a:ext cx="8469080" cy="2254605"/>
            </a:xfrm>
            <a:prstGeom prst="roundRect">
              <a:avLst>
                <a:gd name="adj" fmla="val 4709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r>
                <a:rPr lang="de-DE" b="1" dirty="0" err="1" smtClean="0">
                  <a:solidFill>
                    <a:srgbClr val="333333"/>
                  </a:solidFill>
                  <a:latin typeface="Arial" charset="0"/>
                </a:rPr>
                <a:t>Alignment</a:t>
              </a:r>
              <a:r>
                <a:rPr lang="de-DE" b="1" dirty="0" smtClean="0">
                  <a:solidFill>
                    <a:srgbClr val="333333"/>
                  </a:solidFill>
                  <a:latin typeface="Arial" charset="0"/>
                </a:rPr>
                <a:t> </a:t>
              </a:r>
              <a:r>
                <a:rPr lang="de-DE" b="1" dirty="0" err="1" smtClean="0">
                  <a:solidFill>
                    <a:srgbClr val="333333"/>
                  </a:solidFill>
                  <a:latin typeface="Arial" charset="0"/>
                </a:rPr>
                <a:t>module</a:t>
              </a:r>
              <a:endParaRPr lang="de-DE" b="1" dirty="0" smtClean="0">
                <a:solidFill>
                  <a:srgbClr val="333333"/>
                </a:solidFill>
                <a:latin typeface="Arial" charset="0"/>
              </a:endParaRPr>
            </a:p>
            <a:p>
              <a:pPr algn="ctr" eaLnBrk="0" hangingPunct="0"/>
              <a:endParaRPr lang="de-DE" sz="1000" dirty="0" smtClean="0">
                <a:solidFill>
                  <a:srgbClr val="333333"/>
                </a:solidFill>
                <a:latin typeface="Arial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6371776" y="1713669"/>
              <a:ext cx="1368190" cy="2108695"/>
              <a:chOff x="558800" y="4157785"/>
              <a:chExt cx="504070" cy="766020"/>
            </a:xfrm>
          </p:grpSpPr>
          <p:cxnSp>
            <p:nvCxnSpPr>
              <p:cNvPr id="48" name="Straight Connector 47"/>
              <p:cNvCxnSpPr/>
              <p:nvPr/>
            </p:nvCxnSpPr>
            <p:spPr bwMode="auto">
              <a:xfrm>
                <a:off x="558800" y="4157785"/>
                <a:ext cx="504070" cy="48666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 bwMode="auto">
              <a:xfrm>
                <a:off x="558800" y="4437140"/>
                <a:ext cx="504070" cy="48666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auto">
              <a:xfrm flipV="1">
                <a:off x="558800" y="4157785"/>
                <a:ext cx="0" cy="27935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auto">
              <a:xfrm flipV="1">
                <a:off x="1062870" y="4644450"/>
                <a:ext cx="0" cy="279355"/>
              </a:xfrm>
              <a:prstGeom prst="line">
                <a:avLst/>
              </a:prstGeom>
              <a:ln cap="rnd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64"/>
            <p:cNvGrpSpPr/>
            <p:nvPr/>
          </p:nvGrpSpPr>
          <p:grpSpPr>
            <a:xfrm>
              <a:off x="6659816" y="2577788"/>
              <a:ext cx="1080150" cy="918366"/>
              <a:chOff x="4283960" y="4046754"/>
              <a:chExt cx="1080150" cy="918366"/>
            </a:xfrm>
          </p:grpSpPr>
          <p:cxnSp>
            <p:nvCxnSpPr>
              <p:cNvPr id="55" name="Straight Connector 54"/>
              <p:cNvCxnSpPr/>
              <p:nvPr/>
            </p:nvCxnSpPr>
            <p:spPr bwMode="auto">
              <a:xfrm>
                <a:off x="4283960" y="4046754"/>
                <a:ext cx="288040" cy="256001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 bwMode="auto">
              <a:xfrm flipV="1">
                <a:off x="4572000" y="4302755"/>
                <a:ext cx="0" cy="62375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4572000" y="4365130"/>
                <a:ext cx="216030" cy="216980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 bwMode="auto">
              <a:xfrm>
                <a:off x="4788030" y="4582110"/>
                <a:ext cx="144020" cy="0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 bwMode="auto">
              <a:xfrm>
                <a:off x="4932050" y="4582110"/>
                <a:ext cx="432060" cy="383010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</p:grpSp>
        <p:cxnSp>
          <p:nvCxnSpPr>
            <p:cNvPr id="130" name="Straight Connector 129"/>
            <p:cNvCxnSpPr/>
            <p:nvPr/>
          </p:nvCxnSpPr>
          <p:spPr bwMode="auto">
            <a:xfrm>
              <a:off x="6443786" y="1929698"/>
              <a:ext cx="288040" cy="256001"/>
            </a:xfrm>
            <a:prstGeom prst="line">
              <a:avLst/>
            </a:prstGeom>
            <a:ln cap="rnd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88" name="TextBox 87"/>
            <p:cNvSpPr txBox="1"/>
            <p:nvPr/>
          </p:nvSpPr>
          <p:spPr>
            <a:xfrm>
              <a:off x="254771" y="2032091"/>
              <a:ext cx="2174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de-DE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Align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 &lt;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Tseq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&gt;</a:t>
              </a:r>
              <a:endParaRPr lang="de-DE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49121" y="2358582"/>
              <a:ext cx="5244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LocalAlignmentEnumerator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&lt;</a:t>
              </a:r>
              <a:r>
                <a:rPr lang="de-DE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TScore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, </a:t>
              </a:r>
              <a:r>
                <a:rPr lang="de-DE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Banded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&gt;</a:t>
              </a:r>
              <a:endParaRPr lang="de-DE" dirty="0">
                <a:solidFill>
                  <a:srgbClr val="333333"/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96909" y="4213494"/>
            <a:ext cx="8398204" cy="2175658"/>
            <a:chOff x="196909" y="4213494"/>
            <a:chExt cx="8398204" cy="2175658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196909" y="4213494"/>
              <a:ext cx="8398204" cy="2175658"/>
            </a:xfrm>
            <a:prstGeom prst="roundRect">
              <a:avLst>
                <a:gd name="adj" fmla="val 6006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r>
                <a:rPr lang="de-DE" b="1" dirty="0" err="1" smtClean="0">
                  <a:solidFill>
                    <a:srgbClr val="333333"/>
                  </a:solidFill>
                  <a:latin typeface="Arial" charset="0"/>
                </a:rPr>
                <a:t>Seeds</a:t>
              </a:r>
              <a:r>
                <a:rPr lang="de-DE" b="1" dirty="0" smtClean="0">
                  <a:solidFill>
                    <a:srgbClr val="333333"/>
                  </a:solidFill>
                  <a:latin typeface="Arial" charset="0"/>
                </a:rPr>
                <a:t> </a:t>
              </a:r>
              <a:r>
                <a:rPr lang="de-DE" b="1" dirty="0" err="1" smtClean="0">
                  <a:solidFill>
                    <a:srgbClr val="333333"/>
                  </a:solidFill>
                  <a:latin typeface="Arial" charset="0"/>
                </a:rPr>
                <a:t>module</a:t>
              </a:r>
              <a:endParaRPr lang="de-DE" b="1" dirty="0" smtClean="0">
                <a:solidFill>
                  <a:srgbClr val="333333"/>
                </a:solidFill>
                <a:latin typeface="Arial" charset="0"/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6675747" y="4981159"/>
              <a:ext cx="1080150" cy="918366"/>
              <a:chOff x="4283960" y="4046754"/>
              <a:chExt cx="1080150" cy="918366"/>
            </a:xfrm>
          </p:grpSpPr>
          <p:cxnSp>
            <p:nvCxnSpPr>
              <p:cNvPr id="68" name="Straight Connector 67"/>
              <p:cNvCxnSpPr/>
              <p:nvPr/>
            </p:nvCxnSpPr>
            <p:spPr bwMode="auto">
              <a:xfrm>
                <a:off x="4283960" y="4046754"/>
                <a:ext cx="288040" cy="256001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 bwMode="auto">
              <a:xfrm flipV="1">
                <a:off x="4572000" y="4302755"/>
                <a:ext cx="0" cy="62375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4572000" y="4365130"/>
                <a:ext cx="216030" cy="216980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4788030" y="4582110"/>
                <a:ext cx="144020" cy="0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4932050" y="4582110"/>
                <a:ext cx="432060" cy="383010"/>
              </a:xfrm>
              <a:prstGeom prst="line">
                <a:avLst/>
              </a:prstGeom>
              <a:ln cap="rnd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Group 107"/>
            <p:cNvGrpSpPr/>
            <p:nvPr/>
          </p:nvGrpSpPr>
          <p:grpSpPr>
            <a:xfrm>
              <a:off x="5955647" y="4270168"/>
              <a:ext cx="720567" cy="710991"/>
              <a:chOff x="6228230" y="3284981"/>
              <a:chExt cx="720567" cy="710991"/>
            </a:xfrm>
          </p:grpSpPr>
          <p:sp>
            <p:nvSpPr>
              <p:cNvPr id="75" name="Rectangle 74"/>
              <p:cNvSpPr/>
              <p:nvPr/>
            </p:nvSpPr>
            <p:spPr bwMode="auto">
              <a:xfrm>
                <a:off x="6588280" y="3582128"/>
                <a:ext cx="288040" cy="20692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de-DE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 bwMode="auto">
              <a:xfrm>
                <a:off x="6516737" y="3789050"/>
                <a:ext cx="432060" cy="20692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de-DE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 bwMode="auto">
              <a:xfrm>
                <a:off x="6444727" y="3685589"/>
                <a:ext cx="288040" cy="20692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de-DE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 bwMode="auto">
              <a:xfrm>
                <a:off x="6300707" y="3356991"/>
                <a:ext cx="432060" cy="328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de-DE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 bwMode="auto">
              <a:xfrm>
                <a:off x="6228230" y="3284981"/>
                <a:ext cx="288507" cy="2971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de-DE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7755897" y="5935505"/>
              <a:ext cx="432060" cy="422953"/>
              <a:chOff x="8028480" y="4950318"/>
              <a:chExt cx="432060" cy="422953"/>
            </a:xfrm>
          </p:grpSpPr>
          <p:sp>
            <p:nvSpPr>
              <p:cNvPr id="79" name="Rectangle 78"/>
              <p:cNvSpPr/>
              <p:nvPr/>
            </p:nvSpPr>
            <p:spPr bwMode="auto">
              <a:xfrm>
                <a:off x="8028480" y="4950318"/>
                <a:ext cx="288040" cy="20692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de-DE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 bwMode="auto">
              <a:xfrm>
                <a:off x="8100490" y="5013220"/>
                <a:ext cx="288040" cy="27916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de-DE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 bwMode="auto">
              <a:xfrm>
                <a:off x="8172500" y="5068775"/>
                <a:ext cx="288040" cy="25203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de-DE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 bwMode="auto">
              <a:xfrm>
                <a:off x="8244510" y="5157241"/>
                <a:ext cx="216030" cy="21603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endParaRPr lang="de-DE" smtClean="0">
                  <a:solidFill>
                    <a:srgbClr val="333333"/>
                  </a:solidFill>
                  <a:latin typeface="Arial" charset="0"/>
                </a:endParaRP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5955647" y="4270167"/>
              <a:ext cx="720100" cy="720100"/>
              <a:chOff x="6227764" y="3356990"/>
              <a:chExt cx="720100" cy="720100"/>
            </a:xfrm>
          </p:grpSpPr>
          <p:cxnSp>
            <p:nvCxnSpPr>
              <p:cNvPr id="86" name="Straight Connector 85"/>
              <p:cNvCxnSpPr/>
              <p:nvPr/>
            </p:nvCxnSpPr>
            <p:spPr bwMode="auto">
              <a:xfrm flipH="1">
                <a:off x="6803844" y="4077090"/>
                <a:ext cx="144020" cy="0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 bwMode="auto">
              <a:xfrm flipH="1" flipV="1">
                <a:off x="6588282" y="3861060"/>
                <a:ext cx="215562" cy="216030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 bwMode="auto">
              <a:xfrm flipH="1" flipV="1">
                <a:off x="6588280" y="3789050"/>
                <a:ext cx="1" cy="72010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 bwMode="auto">
              <a:xfrm flipH="1" flipV="1">
                <a:off x="6372250" y="3573020"/>
                <a:ext cx="216030" cy="216030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 bwMode="auto">
              <a:xfrm flipV="1">
                <a:off x="6371784" y="3501011"/>
                <a:ext cx="0" cy="72009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 bwMode="auto">
              <a:xfrm flipH="1" flipV="1">
                <a:off x="6227764" y="3356990"/>
                <a:ext cx="144020" cy="144020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16"/>
            <p:cNvGrpSpPr/>
            <p:nvPr/>
          </p:nvGrpSpPr>
          <p:grpSpPr>
            <a:xfrm flipH="1" flipV="1">
              <a:off x="7755897" y="5926397"/>
              <a:ext cx="432526" cy="432060"/>
              <a:chOff x="6443328" y="3645030"/>
              <a:chExt cx="432526" cy="432060"/>
            </a:xfrm>
          </p:grpSpPr>
          <p:cxnSp>
            <p:nvCxnSpPr>
              <p:cNvPr id="118" name="Straight Connector 117"/>
              <p:cNvCxnSpPr/>
              <p:nvPr/>
            </p:nvCxnSpPr>
            <p:spPr bwMode="auto">
              <a:xfrm flipH="1" flipV="1">
                <a:off x="6803844" y="4077090"/>
                <a:ext cx="72010" cy="0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 bwMode="auto">
              <a:xfrm flipH="1" flipV="1">
                <a:off x="6588282" y="3861060"/>
                <a:ext cx="215562" cy="216030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/>
              <p:nvPr/>
            </p:nvCxnSpPr>
            <p:spPr bwMode="auto">
              <a:xfrm flipH="1" flipV="1">
                <a:off x="6588280" y="3789050"/>
                <a:ext cx="1" cy="72010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 bwMode="auto">
              <a:xfrm flipH="1" flipV="1">
                <a:off x="6443328" y="3645030"/>
                <a:ext cx="144486" cy="144020"/>
              </a:xfrm>
              <a:prstGeom prst="line">
                <a:avLst/>
              </a:prstGeom>
              <a:ln cap="rnd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90" name="TextBox 89"/>
            <p:cNvSpPr txBox="1"/>
            <p:nvPr/>
          </p:nvSpPr>
          <p:spPr>
            <a:xfrm>
              <a:off x="337639" y="4704716"/>
              <a:ext cx="22225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de-DE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Seed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 &lt;Simple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&gt;</a:t>
              </a:r>
              <a:endParaRPr lang="de-DE" dirty="0">
                <a:solidFill>
                  <a:srgbClr val="333333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33017" y="5090652"/>
              <a:ext cx="51607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de-DE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extendSeed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(</a:t>
              </a:r>
              <a:r>
                <a:rPr lang="de-DE" dirty="0" err="1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seed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, ..</a:t>
              </a:r>
              <a:r>
                <a:rPr lang="de-DE" dirty="0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.,</a:t>
              </a:r>
              <a:r>
                <a:rPr lang="de-DE" dirty="0" err="1" smtClean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GappedXDrop</a:t>
              </a:r>
              <a:r>
                <a:rPr lang="de-DE" dirty="0">
                  <a:solidFill>
                    <a:srgbClr val="333333"/>
                  </a:solidFill>
                  <a:latin typeface="Consolas" pitchFamily="49" charset="0"/>
                  <a:cs typeface="Consolas" pitchFamily="49" charset="0"/>
                </a:rPr>
                <a:t>())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661607" y="2564880"/>
            <a:ext cx="1116331" cy="3322196"/>
            <a:chOff x="6661607" y="2564880"/>
            <a:chExt cx="1116331" cy="3322196"/>
          </a:xfrm>
        </p:grpSpPr>
        <p:cxnSp>
          <p:nvCxnSpPr>
            <p:cNvPr id="13" name="Straight Arrow Connector 12"/>
            <p:cNvCxnSpPr/>
            <p:nvPr/>
          </p:nvCxnSpPr>
          <p:spPr bwMode="auto">
            <a:xfrm>
              <a:off x="6661607" y="2564880"/>
              <a:ext cx="23482" cy="2406647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3" name="Straight Arrow Connector 92"/>
            <p:cNvCxnSpPr/>
            <p:nvPr/>
          </p:nvCxnSpPr>
          <p:spPr bwMode="auto">
            <a:xfrm>
              <a:off x="7740440" y="3501010"/>
              <a:ext cx="37498" cy="238606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0" name="Group 9"/>
          <p:cNvGrpSpPr/>
          <p:nvPr/>
        </p:nvGrpSpPr>
        <p:grpSpPr>
          <a:xfrm>
            <a:off x="5493784" y="2060810"/>
            <a:ext cx="1454546" cy="936130"/>
            <a:chOff x="5493784" y="2060810"/>
            <a:chExt cx="1454546" cy="936130"/>
          </a:xfrm>
        </p:grpSpPr>
        <p:cxnSp>
          <p:nvCxnSpPr>
            <p:cNvPr id="4" name="Straight Arrow Connector 3"/>
            <p:cNvCxnSpPr>
              <a:stCxn id="89" idx="3"/>
            </p:cNvCxnSpPr>
            <p:nvPr/>
          </p:nvCxnSpPr>
          <p:spPr bwMode="auto">
            <a:xfrm flipV="1">
              <a:off x="5493784" y="2060810"/>
              <a:ext cx="1022486" cy="482438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1" name="Straight Arrow Connector 60"/>
            <p:cNvCxnSpPr>
              <a:stCxn id="89" idx="3"/>
            </p:cNvCxnSpPr>
            <p:nvPr/>
          </p:nvCxnSpPr>
          <p:spPr bwMode="auto">
            <a:xfrm>
              <a:off x="5493784" y="2543248"/>
              <a:ext cx="1454546" cy="453692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4" name="Group 73"/>
          <p:cNvGrpSpPr/>
          <p:nvPr/>
        </p:nvGrpSpPr>
        <p:grpSpPr>
          <a:xfrm>
            <a:off x="4860040" y="4725180"/>
            <a:ext cx="2808390" cy="1440200"/>
            <a:chOff x="5493784" y="1988800"/>
            <a:chExt cx="2808390" cy="1440200"/>
          </a:xfrm>
        </p:grpSpPr>
        <p:cxnSp>
          <p:nvCxnSpPr>
            <p:cNvPr id="83" name="Straight Arrow Connector 82"/>
            <p:cNvCxnSpPr/>
            <p:nvPr/>
          </p:nvCxnSpPr>
          <p:spPr bwMode="auto">
            <a:xfrm flipV="1">
              <a:off x="5493784" y="1988800"/>
              <a:ext cx="1152160" cy="554448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5" name="Straight Arrow Connector 84"/>
            <p:cNvCxnSpPr/>
            <p:nvPr/>
          </p:nvCxnSpPr>
          <p:spPr bwMode="auto">
            <a:xfrm>
              <a:off x="5493784" y="2543248"/>
              <a:ext cx="2808390" cy="885752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057365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6662" y="157637"/>
            <a:ext cx="5475717" cy="428625"/>
          </a:xfrm>
        </p:spPr>
        <p:txBody>
          <a:bodyPr/>
          <a:lstStyle/>
          <a:p>
            <a:r>
              <a:rPr lang="de-DE" b="0" dirty="0" smtClean="0"/>
              <a:t>Stellar – </a:t>
            </a:r>
            <a:r>
              <a:rPr lang="de-DE" b="0" dirty="0" err="1" smtClean="0"/>
              <a:t>exact</a:t>
            </a:r>
            <a:r>
              <a:rPr lang="de-DE" b="0" dirty="0" smtClean="0"/>
              <a:t> </a:t>
            </a:r>
            <a:r>
              <a:rPr lang="de-DE" b="0" dirty="0" err="1" smtClean="0"/>
              <a:t>local</a:t>
            </a:r>
            <a:r>
              <a:rPr lang="de-DE" b="0" dirty="0" smtClean="0"/>
              <a:t> </a:t>
            </a:r>
            <a:r>
              <a:rPr lang="de-DE" b="0" dirty="0" err="1" smtClean="0"/>
              <a:t>aligner</a:t>
            </a:r>
            <a:endParaRPr lang="de-DE" b="0" dirty="0"/>
          </a:p>
        </p:txBody>
      </p:sp>
      <p:sp>
        <p:nvSpPr>
          <p:cNvPr id="7" name="TextBox 6"/>
          <p:cNvSpPr txBox="1"/>
          <p:nvPr/>
        </p:nvSpPr>
        <p:spPr>
          <a:xfrm>
            <a:off x="286207" y="983869"/>
            <a:ext cx="6564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333333"/>
                </a:solidFill>
              </a:rPr>
              <a:t>Stellar is based on a SWIFT filter and allows epsilon threshold matches with X-drops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5746"/>
            <a:ext cx="9144000" cy="25109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26525" y="2419200"/>
            <a:ext cx="1774410" cy="2355435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49816" y="2423931"/>
            <a:ext cx="1494183" cy="2340859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333333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958" y="5213081"/>
            <a:ext cx="4709938" cy="1354840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886213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Line 3"/>
          <p:cNvSpPr>
            <a:spLocks noChangeShapeType="1"/>
          </p:cNvSpPr>
          <p:nvPr/>
        </p:nvSpPr>
        <p:spPr bwMode="auto">
          <a:xfrm>
            <a:off x="313656" y="618381"/>
            <a:ext cx="8536781" cy="2232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de-DE">
              <a:solidFill>
                <a:srgbClr val="333333"/>
              </a:solidFill>
            </a:endParaRPr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title"/>
          </p:nvPr>
        </p:nvSpPr>
        <p:spPr>
          <a:xfrm>
            <a:off x="165203" y="200444"/>
            <a:ext cx="5475717" cy="428625"/>
          </a:xfrm>
          <a:ln/>
        </p:spPr>
        <p:txBody>
          <a:bodyPr rIns="81276"/>
          <a:lstStyle/>
          <a:p>
            <a:pPr marL="40182"/>
            <a:r>
              <a:rPr lang="en-US" b="0" dirty="0" smtClean="0"/>
              <a:t>Exact vs. Heuristics</a:t>
            </a:r>
            <a:endParaRPr lang="en-US" b="0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068"/>
            <a:ext cx="9062060" cy="4528209"/>
          </a:xfrm>
          <a:prstGeom prst="rect">
            <a:avLst/>
          </a:prstGeom>
        </p:spPr>
      </p:pic>
      <p:sp>
        <p:nvSpPr>
          <p:cNvPr id="12" name="Rectangle 9"/>
          <p:cNvSpPr>
            <a:spLocks/>
          </p:cNvSpPr>
          <p:nvPr/>
        </p:nvSpPr>
        <p:spPr bwMode="auto">
          <a:xfrm>
            <a:off x="0" y="5450384"/>
            <a:ext cx="8715375" cy="64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8" bIns="0" anchor="ctr"/>
          <a:lstStyle/>
          <a:p>
            <a:pPr marL="40182" algn="ctr"/>
            <a:r>
              <a:rPr lang="en-US" sz="3100" dirty="0" smtClean="0">
                <a:solidFill>
                  <a:srgbClr val="333333"/>
                </a:solidFill>
                <a:ea typeface="ＭＳ Ｐゴシック" charset="0"/>
                <a:cs typeface="Trebuchet MS" charset="0"/>
              </a:rPr>
              <a:t>E-value 6x10</a:t>
            </a:r>
            <a:r>
              <a:rPr lang="en-US" sz="2800" baseline="30000" dirty="0" smtClean="0">
                <a:solidFill>
                  <a:srgbClr val="333333"/>
                </a:solidFill>
                <a:ea typeface="ＭＳ Ｐゴシック" charset="0"/>
                <a:cs typeface="Trebuchet MS" charset="0"/>
              </a:rPr>
              <a:t>-84 </a:t>
            </a:r>
            <a:r>
              <a:rPr lang="en-US" sz="3100" dirty="0" smtClean="0">
                <a:solidFill>
                  <a:srgbClr val="333333"/>
                </a:solidFill>
                <a:ea typeface="ＭＳ Ｐゴシック" charset="0"/>
                <a:cs typeface="Trebuchet MS" charset="0"/>
              </a:rPr>
              <a:t>not found by standard BLAST</a:t>
            </a:r>
            <a:endParaRPr lang="en-US" sz="3100" dirty="0">
              <a:solidFill>
                <a:srgbClr val="333333"/>
              </a:solidFill>
              <a:ea typeface="ＭＳ Ｐゴシック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2922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6662" y="200444"/>
            <a:ext cx="5475717" cy="428625"/>
          </a:xfrm>
        </p:spPr>
        <p:txBody>
          <a:bodyPr/>
          <a:lstStyle/>
          <a:p>
            <a:r>
              <a:rPr lang="de-DE" b="0" dirty="0" smtClean="0"/>
              <a:t>Gustaf: multi-split </a:t>
            </a:r>
            <a:r>
              <a:rPr lang="de-DE" b="0" dirty="0" err="1" smtClean="0"/>
              <a:t>mapping</a:t>
            </a:r>
            <a:endParaRPr lang="de-DE" b="0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117031" y="1365775"/>
            <a:ext cx="8497775" cy="382953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Find partial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alignments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using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STELLAR</a:t>
            </a:r>
          </a:p>
        </p:txBody>
      </p:sp>
      <p:sp>
        <p:nvSpPr>
          <p:cNvPr id="8" name="TextBox 130"/>
          <p:cNvSpPr txBox="1"/>
          <p:nvPr/>
        </p:nvSpPr>
        <p:spPr>
          <a:xfrm>
            <a:off x="193505" y="842555"/>
            <a:ext cx="8497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dirty="0" smtClean="0">
                <a:solidFill>
                  <a:srgbClr val="333333"/>
                </a:solidFill>
              </a:rPr>
              <a:t>... </a:t>
            </a:r>
            <a:r>
              <a:rPr lang="de-DE" sz="2800" dirty="0" err="1" smtClean="0">
                <a:solidFill>
                  <a:srgbClr val="333333"/>
                </a:solidFill>
              </a:rPr>
              <a:t>for</a:t>
            </a:r>
            <a:r>
              <a:rPr lang="de-DE" sz="2800" dirty="0" smtClean="0">
                <a:solidFill>
                  <a:srgbClr val="333333"/>
                </a:solidFill>
              </a:rPr>
              <a:t> </a:t>
            </a:r>
            <a:r>
              <a:rPr lang="de-DE" sz="2800" dirty="0" err="1" smtClean="0">
                <a:solidFill>
                  <a:srgbClr val="333333"/>
                </a:solidFill>
              </a:rPr>
              <a:t>structural</a:t>
            </a:r>
            <a:r>
              <a:rPr lang="de-DE" sz="2800" dirty="0" smtClean="0">
                <a:solidFill>
                  <a:srgbClr val="333333"/>
                </a:solidFill>
              </a:rPr>
              <a:t> variant </a:t>
            </a:r>
            <a:r>
              <a:rPr lang="de-DE" sz="2800" dirty="0" err="1" smtClean="0">
                <a:solidFill>
                  <a:srgbClr val="333333"/>
                </a:solidFill>
              </a:rPr>
              <a:t>detection</a:t>
            </a:r>
            <a:endParaRPr lang="de-DE" sz="2800" dirty="0">
              <a:solidFill>
                <a:srgbClr val="333333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 l="19922" t="32812" r="17968" b="5785"/>
          <a:stretch>
            <a:fillRect/>
          </a:stretch>
        </p:blipFill>
        <p:spPr bwMode="auto">
          <a:xfrm>
            <a:off x="313455" y="2197228"/>
            <a:ext cx="2686443" cy="165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9" name="Gruppieren 48"/>
          <p:cNvGrpSpPr/>
          <p:nvPr/>
        </p:nvGrpSpPr>
        <p:grpSpPr>
          <a:xfrm>
            <a:off x="355181" y="4060478"/>
            <a:ext cx="2402538" cy="284164"/>
            <a:chOff x="355181" y="4060478"/>
            <a:chExt cx="2402538" cy="284164"/>
          </a:xfrm>
        </p:grpSpPr>
        <p:cxnSp>
          <p:nvCxnSpPr>
            <p:cNvPr id="14" name="Gerade Verbindung 13"/>
            <p:cNvCxnSpPr/>
            <p:nvPr/>
          </p:nvCxnSpPr>
          <p:spPr>
            <a:xfrm>
              <a:off x="355181" y="4184815"/>
              <a:ext cx="915064" cy="1588"/>
            </a:xfrm>
            <a:prstGeom prst="line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Gerade Verbindung 14"/>
            <p:cNvCxnSpPr/>
            <p:nvPr/>
          </p:nvCxnSpPr>
          <p:spPr>
            <a:xfrm>
              <a:off x="627233" y="4060478"/>
              <a:ext cx="1065280" cy="1588"/>
            </a:xfrm>
            <a:prstGeom prst="line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>
              <a:off x="1565743" y="4177258"/>
              <a:ext cx="1101886" cy="1588"/>
            </a:xfrm>
            <a:prstGeom prst="line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Gerade Verbindung 17"/>
            <p:cNvCxnSpPr/>
            <p:nvPr/>
          </p:nvCxnSpPr>
          <p:spPr>
            <a:xfrm>
              <a:off x="420946" y="4343054"/>
              <a:ext cx="915064" cy="1588"/>
            </a:xfrm>
            <a:prstGeom prst="line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/>
          </p:nvCxnSpPr>
          <p:spPr>
            <a:xfrm>
              <a:off x="1714636" y="4343054"/>
              <a:ext cx="1043083" cy="0"/>
            </a:xfrm>
            <a:prstGeom prst="line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" name="Gruppieren 2"/>
          <p:cNvGrpSpPr/>
          <p:nvPr/>
        </p:nvGrpSpPr>
        <p:grpSpPr>
          <a:xfrm>
            <a:off x="1020455" y="4598098"/>
            <a:ext cx="1071570" cy="1479190"/>
            <a:chOff x="1020455" y="4598098"/>
            <a:chExt cx="1071570" cy="1479190"/>
          </a:xfrm>
        </p:grpSpPr>
        <p:cxnSp>
          <p:nvCxnSpPr>
            <p:cNvPr id="51" name="Gerade Verbindung 50"/>
            <p:cNvCxnSpPr/>
            <p:nvPr/>
          </p:nvCxnSpPr>
          <p:spPr>
            <a:xfrm>
              <a:off x="1020455" y="5411192"/>
              <a:ext cx="1071570" cy="1588"/>
            </a:xfrm>
            <a:prstGeom prst="line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91" name="Gruppieren 90"/>
            <p:cNvGrpSpPr/>
            <p:nvPr/>
          </p:nvGrpSpPr>
          <p:grpSpPr>
            <a:xfrm>
              <a:off x="1396184" y="4598098"/>
              <a:ext cx="385042" cy="1479190"/>
              <a:chOff x="1396184" y="4598098"/>
              <a:chExt cx="385042" cy="1479190"/>
            </a:xfrm>
          </p:grpSpPr>
          <p:cxnSp>
            <p:nvCxnSpPr>
              <p:cNvPr id="50" name="Gerade Verbindung mit Pfeil 49"/>
              <p:cNvCxnSpPr/>
              <p:nvPr/>
            </p:nvCxnSpPr>
            <p:spPr>
              <a:xfrm>
                <a:off x="1565743" y="4598098"/>
                <a:ext cx="0" cy="533122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Gerade Verbindung 51"/>
              <p:cNvCxnSpPr/>
              <p:nvPr/>
            </p:nvCxnSpPr>
            <p:spPr>
              <a:xfrm rot="5400000">
                <a:off x="1375579" y="5375473"/>
                <a:ext cx="357190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3" name="Textfeld 52"/>
              <p:cNvSpPr txBox="1"/>
              <p:nvPr/>
            </p:nvSpPr>
            <p:spPr>
              <a:xfrm>
                <a:off x="1396184" y="5554068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 smtClean="0"/>
                  <a:t>?</a:t>
                </a:r>
                <a:endParaRPr lang="en-GB" sz="2800" dirty="0"/>
              </a:p>
            </p:txBody>
          </p:sp>
        </p:grpSp>
      </p:grpSp>
      <p:sp>
        <p:nvSpPr>
          <p:cNvPr id="56" name="TextBox 130"/>
          <p:cNvSpPr txBox="1"/>
          <p:nvPr/>
        </p:nvSpPr>
        <p:spPr>
          <a:xfrm>
            <a:off x="155826" y="1802100"/>
            <a:ext cx="1500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rgbClr val="333333"/>
                </a:solidFill>
              </a:rPr>
              <a:t>Inversion</a:t>
            </a:r>
            <a:endParaRPr lang="de-DE" sz="2000" dirty="0">
              <a:solidFill>
                <a:srgbClr val="333333"/>
              </a:solidFill>
            </a:endParaRPr>
          </a:p>
        </p:txBody>
      </p:sp>
      <p:grpSp>
        <p:nvGrpSpPr>
          <p:cNvPr id="72" name="Gruppieren 71"/>
          <p:cNvGrpSpPr/>
          <p:nvPr/>
        </p:nvGrpSpPr>
        <p:grpSpPr>
          <a:xfrm>
            <a:off x="1270245" y="3922096"/>
            <a:ext cx="2978414" cy="1142618"/>
            <a:chOff x="1270245" y="3922096"/>
            <a:chExt cx="2978414" cy="1142618"/>
          </a:xfrm>
        </p:grpSpPr>
        <p:sp>
          <p:nvSpPr>
            <p:cNvPr id="58" name="TextBox 130"/>
            <p:cNvSpPr txBox="1"/>
            <p:nvPr/>
          </p:nvSpPr>
          <p:spPr>
            <a:xfrm>
              <a:off x="2516488" y="4664604"/>
              <a:ext cx="17321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 smtClean="0">
                  <a:solidFill>
                    <a:srgbClr val="333333"/>
                  </a:solidFill>
                </a:rPr>
                <a:t>Breakpoints</a:t>
              </a:r>
              <a:endParaRPr lang="de-DE" sz="2000" dirty="0">
                <a:solidFill>
                  <a:srgbClr val="333333"/>
                </a:solidFill>
              </a:endParaRPr>
            </a:p>
          </p:txBody>
        </p:sp>
        <p:cxnSp>
          <p:nvCxnSpPr>
            <p:cNvPr id="59" name="Gerade Verbindung mit Pfeil 58"/>
            <p:cNvCxnSpPr/>
            <p:nvPr/>
          </p:nvCxnSpPr>
          <p:spPr>
            <a:xfrm flipH="1" flipV="1">
              <a:off x="2017726" y="3922096"/>
              <a:ext cx="982638" cy="728642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Gerade Verbindung mit Pfeil 60"/>
            <p:cNvCxnSpPr/>
            <p:nvPr/>
          </p:nvCxnSpPr>
          <p:spPr>
            <a:xfrm flipH="1" flipV="1">
              <a:off x="1270245" y="3922096"/>
              <a:ext cx="1730120" cy="728640"/>
            </a:xfrm>
            <a:prstGeom prst="straightConnector1">
              <a:avLst/>
            </a:prstGeom>
            <a:ln w="2222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6" name="Gruppieren 85"/>
          <p:cNvGrpSpPr/>
          <p:nvPr/>
        </p:nvGrpSpPr>
        <p:grpSpPr>
          <a:xfrm>
            <a:off x="3544244" y="2214256"/>
            <a:ext cx="5206897" cy="1184582"/>
            <a:chOff x="3544245" y="2037879"/>
            <a:chExt cx="5206897" cy="118458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/>
            <a:srcRect l="7031" t="42188" r="8007" b="31562"/>
            <a:stretch>
              <a:fillRect/>
            </a:stretch>
          </p:blipFill>
          <p:spPr bwMode="auto">
            <a:xfrm>
              <a:off x="3589587" y="2290165"/>
              <a:ext cx="4979441" cy="932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73" name="Gerade Verbindung 72"/>
            <p:cNvCxnSpPr/>
            <p:nvPr/>
          </p:nvCxnSpPr>
          <p:spPr>
            <a:xfrm>
              <a:off x="3589587" y="2197228"/>
              <a:ext cx="5025219" cy="0"/>
            </a:xfrm>
            <a:prstGeom prst="line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76" name="Textfeld 75"/>
            <p:cNvSpPr txBox="1"/>
            <p:nvPr/>
          </p:nvSpPr>
          <p:spPr>
            <a:xfrm>
              <a:off x="3544245" y="2037879"/>
              <a:ext cx="520689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500" b="1" spc="90" dirty="0" smtClean="0">
                  <a:solidFill>
                    <a:prstClr val="black"/>
                  </a:solidFill>
                  <a:latin typeface="Britannic Bold" panose="020B0903060703020204" pitchFamily="34" charset="0"/>
                </a:rPr>
                <a:t>CTGGGGGACTTGGCAGATCTCACCGTCACCAACGACAACGACCTCAGCTGCGATGTGGAGATTCTGGACGCAAAGACAAGGGAGAAGCTGTGTTTCTTGGA</a:t>
              </a:r>
              <a:endParaRPr lang="en-GB" sz="500" b="1" spc="90" dirty="0">
                <a:solidFill>
                  <a:prstClr val="black"/>
                </a:solidFill>
                <a:latin typeface="Britannic Bold" panose="020B0903060703020204" pitchFamily="34" charset="0"/>
              </a:endParaRPr>
            </a:p>
          </p:txBody>
        </p:sp>
      </p:grpSp>
      <p:cxnSp>
        <p:nvCxnSpPr>
          <p:cNvPr id="84" name="Gerade Verbindung mit Pfeil 83"/>
          <p:cNvCxnSpPr/>
          <p:nvPr/>
        </p:nvCxnSpPr>
        <p:spPr>
          <a:xfrm flipH="1">
            <a:off x="5849137" y="4000664"/>
            <a:ext cx="1479692" cy="12590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feld 86"/>
          <p:cNvSpPr txBox="1"/>
          <p:nvPr/>
        </p:nvSpPr>
        <p:spPr>
          <a:xfrm>
            <a:off x="4024814" y="3460431"/>
            <a:ext cx="5277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+mj-lt"/>
              </a:rPr>
              <a:t>Overlapping</a:t>
            </a:r>
            <a:r>
              <a:rPr lang="de-DE" sz="2400" dirty="0" smtClean="0">
                <a:latin typeface="+mj-lt"/>
              </a:rPr>
              <a:t> STELLAR </a:t>
            </a:r>
            <a:r>
              <a:rPr lang="de-DE" sz="2400" dirty="0" err="1" smtClean="0">
                <a:latin typeface="+mj-lt"/>
              </a:rPr>
              <a:t>matches</a:t>
            </a:r>
            <a:endParaRPr lang="de-DE" sz="2400" dirty="0">
              <a:latin typeface="+mj-lt"/>
            </a:endParaRPr>
          </a:p>
        </p:txBody>
      </p:sp>
      <p:sp>
        <p:nvSpPr>
          <p:cNvPr id="90" name="Rounded Rectangle 5"/>
          <p:cNvSpPr/>
          <p:nvPr/>
        </p:nvSpPr>
        <p:spPr bwMode="auto">
          <a:xfrm>
            <a:off x="117030" y="5885811"/>
            <a:ext cx="8497775" cy="382953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Split-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read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graph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&amp;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exact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breakpoint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calculation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87784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87" grpId="0"/>
      <p:bldP spid="9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The UGM</a:t>
            </a:r>
            <a:endParaRPr lang="de-DE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647916"/>
              </p:ext>
            </p:extLst>
          </p:nvPr>
        </p:nvGraphicFramePr>
        <p:xfrm>
          <a:off x="67735" y="1106309"/>
          <a:ext cx="8997244" cy="402330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6932"/>
                <a:gridCol w="2166459"/>
                <a:gridCol w="1491141"/>
                <a:gridCol w="1649288"/>
                <a:gridCol w="2403424"/>
              </a:tblGrid>
              <a:tr h="561714"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Time\Date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err="1">
                          <a:effectLst/>
                        </a:rPr>
                        <a:t>Wednesday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>
                          <a:effectLst/>
                        </a:rPr>
                        <a:t>30th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err="1">
                          <a:effectLst/>
                        </a:rPr>
                        <a:t>Thursday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>
                          <a:effectLst/>
                        </a:rPr>
                        <a:t>31st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>
                          <a:effectLst/>
                        </a:rPr>
                        <a:t>Friday April</a:t>
                      </a:r>
                      <a:br>
                        <a:rPr lang="de-DE" sz="1600">
                          <a:effectLst/>
                        </a:rPr>
                      </a:br>
                      <a:r>
                        <a:rPr lang="de-DE" sz="1600">
                          <a:effectLst/>
                        </a:rPr>
                        <a:t>1st</a:t>
                      </a:r>
                      <a:endParaRPr lang="de-DE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</a:tr>
              <a:tr h="2057309">
                <a:tc>
                  <a:txBody>
                    <a:bodyPr/>
                    <a:lstStyle/>
                    <a:p>
                      <a:r>
                        <a:rPr lang="is-IS" sz="1600" dirty="0">
                          <a:effectLst/>
                        </a:rPr>
                        <a:t>14:00-15:30</a:t>
                      </a:r>
                      <a:endParaRPr lang="is-IS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 err="1">
                          <a:effectLst/>
                        </a:rPr>
                        <a:t>SeqAn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technical</a:t>
                      </a:r>
                      <a:r>
                        <a:rPr lang="de-DE" sz="1600" dirty="0">
                          <a:effectLst/>
                        </a:rPr>
                        <a:t> </a:t>
                      </a:r>
                      <a:r>
                        <a:rPr lang="de-DE" sz="1600" dirty="0" err="1">
                          <a:effectLst/>
                        </a:rPr>
                        <a:t>talk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err="1" smtClean="0">
                          <a:effectLst/>
                        </a:rPr>
                        <a:t>Introduction</a:t>
                      </a:r>
                      <a:r>
                        <a:rPr lang="de-DE" sz="1600" dirty="0">
                          <a:effectLst/>
                        </a:rPr>
                        <a:t> </a:t>
                      </a:r>
                      <a:r>
                        <a:rPr lang="de-DE" sz="1600" dirty="0" err="1">
                          <a:effectLst/>
                        </a:rPr>
                        <a:t>to</a:t>
                      </a:r>
                      <a:r>
                        <a:rPr lang="de-DE" sz="1600" dirty="0">
                          <a:effectLst/>
                        </a:rPr>
                        <a:t> KNIME</a:t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</a:endParaRPr>
                    </a:p>
                    <a:p>
                      <a:r>
                        <a:rPr lang="de-DE" sz="1600" dirty="0">
                          <a:effectLst/>
                        </a:rPr>
                        <a:t> 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App </a:t>
                      </a:r>
                      <a:r>
                        <a:rPr lang="de-DE" sz="1600" dirty="0" err="1" smtClean="0">
                          <a:effectLst/>
                        </a:rPr>
                        <a:t>session</a:t>
                      </a:r>
                      <a:r>
                        <a:rPr lang="de-DE" sz="1600" dirty="0" smtClean="0">
                          <a:effectLst/>
                        </a:rPr>
                        <a:t>:</a:t>
                      </a:r>
                      <a:r>
                        <a:rPr lang="de-DE" sz="1600" dirty="0">
                          <a:effectLst/>
                        </a:rPr>
                        <a:t> </a:t>
                      </a: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err="1" smtClean="0">
                          <a:effectLst/>
                        </a:rPr>
                        <a:t>iPec</a:t>
                      </a:r>
                      <a:r>
                        <a:rPr lang="de-DE" sz="1600" dirty="0">
                          <a:effectLst/>
                        </a:rPr>
                        <a:t/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 smtClean="0">
                        <a:effectLst/>
                      </a:endParaRPr>
                    </a:p>
                    <a:p>
                      <a:r>
                        <a:rPr lang="de-DE" sz="1600" dirty="0" smtClean="0">
                          <a:effectLst/>
                        </a:rPr>
                        <a:t>App </a:t>
                      </a:r>
                      <a:r>
                        <a:rPr lang="de-DE" sz="1600" dirty="0" err="1" smtClean="0">
                          <a:effectLst/>
                        </a:rPr>
                        <a:t>session</a:t>
                      </a:r>
                      <a:r>
                        <a:rPr lang="de-DE" sz="1600" dirty="0" smtClean="0">
                          <a:effectLst/>
                        </a:rPr>
                        <a:t>: KNIME </a:t>
                      </a:r>
                      <a:r>
                        <a:rPr lang="de-DE" sz="1600" dirty="0" err="1" smtClean="0">
                          <a:effectLst/>
                        </a:rPr>
                        <a:t>and</a:t>
                      </a:r>
                      <a:r>
                        <a:rPr lang="de-DE" sz="1600" dirty="0" smtClean="0">
                          <a:effectLst/>
                        </a:rPr>
                        <a:t> </a:t>
                      </a:r>
                      <a:r>
                        <a:rPr lang="de-DE" sz="1600" dirty="0" err="1" smtClean="0">
                          <a:effectLst/>
                        </a:rPr>
                        <a:t>SeqAn</a:t>
                      </a: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Tutorial 5: Indices 1</a:t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</a:endParaRPr>
                    </a:p>
                    <a:p>
                      <a:r>
                        <a:rPr lang="de-DE" sz="1600" dirty="0">
                          <a:effectLst/>
                        </a:rPr>
                        <a:t>Tutorial 6: Indices 2</a:t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Tutorial 11: KNIME </a:t>
                      </a:r>
                      <a:r>
                        <a:rPr lang="de-DE" sz="1600" dirty="0" err="1">
                          <a:effectLst/>
                        </a:rPr>
                        <a:t>integration</a:t>
                      </a:r>
                      <a:r>
                        <a:rPr lang="de-DE" sz="1600" dirty="0">
                          <a:effectLst/>
                        </a:rPr>
                        <a:t> </a:t>
                      </a:r>
                      <a:r>
                        <a:rPr lang="de-DE" sz="1600" dirty="0" err="1">
                          <a:effectLst/>
                        </a:rPr>
                        <a:t>of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SeqAn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nodes</a:t>
                      </a:r>
                      <a:r>
                        <a:rPr lang="de-DE" sz="1600" dirty="0">
                          <a:effectLst/>
                        </a:rPr>
                        <a:t> 1</a:t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>Tutorial </a:t>
                      </a:r>
                      <a:r>
                        <a:rPr lang="de-DE" sz="1600" dirty="0">
                          <a:effectLst/>
                        </a:rPr>
                        <a:t>12: KNIME </a:t>
                      </a:r>
                      <a:r>
                        <a:rPr lang="de-DE" sz="1600" dirty="0" err="1">
                          <a:effectLst/>
                        </a:rPr>
                        <a:t>integration</a:t>
                      </a:r>
                      <a:r>
                        <a:rPr lang="de-DE" sz="1600" dirty="0">
                          <a:effectLst/>
                        </a:rPr>
                        <a:t> </a:t>
                      </a:r>
                      <a:r>
                        <a:rPr lang="de-DE" sz="1600" dirty="0" err="1">
                          <a:effectLst/>
                        </a:rPr>
                        <a:t>od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SeqAn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nodes</a:t>
                      </a:r>
                      <a:r>
                        <a:rPr lang="de-DE" sz="1600" dirty="0">
                          <a:effectLst/>
                        </a:rPr>
                        <a:t> 2</a:t>
                      </a:r>
                      <a:br>
                        <a:rPr lang="de-DE" sz="1600" dirty="0">
                          <a:effectLst/>
                        </a:rPr>
                      </a:b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</a:tr>
              <a:tr h="561714">
                <a:tc>
                  <a:txBody>
                    <a:bodyPr/>
                    <a:lstStyle/>
                    <a:p>
                      <a:r>
                        <a:rPr lang="is-IS" sz="1600">
                          <a:effectLst/>
                        </a:rPr>
                        <a:t>15:30-16:00</a:t>
                      </a:r>
                      <a:endParaRPr lang="is-IS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>
                          <a:effectLst/>
                        </a:rPr>
                        <a:t>Break</a:t>
                      </a:r>
                      <a:endParaRPr lang="de-DE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de-DE" sz="1600">
                          <a:effectLst/>
                        </a:rPr>
                        <a:t>Break</a:t>
                      </a:r>
                      <a:endParaRPr lang="de-DE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</a:rPr>
                        <a:t>End </a:t>
                      </a:r>
                      <a:r>
                        <a:rPr lang="de-DE" sz="1600" dirty="0" err="1">
                          <a:effectLst/>
                        </a:rPr>
                        <a:t>of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meeting</a:t>
                      </a:r>
                      <a:endParaRPr lang="de-DE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</a:tr>
              <a:tr h="842572">
                <a:tc>
                  <a:txBody>
                    <a:bodyPr/>
                    <a:lstStyle/>
                    <a:p>
                      <a:r>
                        <a:rPr lang="is-IS" sz="1600">
                          <a:effectLst/>
                        </a:rPr>
                        <a:t>16:00-18:00</a:t>
                      </a:r>
                      <a:endParaRPr lang="is-IS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>
                          <a:effectLst/>
                        </a:rPr>
                        <a:t>Introduction tutorial</a:t>
                      </a:r>
                    </a:p>
                    <a:p>
                      <a:r>
                        <a:rPr lang="de-DE" sz="1600">
                          <a:effectLst/>
                        </a:rPr>
                        <a:t> </a:t>
                      </a:r>
                      <a:endParaRPr lang="de-DE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de-DE" sz="1600">
                          <a:effectLst/>
                        </a:rPr>
                        <a:t>Social Event: Tapas Bar</a:t>
                      </a:r>
                      <a:endParaRPr lang="de-DE" sz="160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1600" dirty="0">
                          <a:effectLst/>
                        </a:rPr>
                        <a:t> </a:t>
                      </a:r>
                      <a:endParaRPr lang="sk-SK" sz="1600" dirty="0">
                        <a:effectLst/>
                        <a:latin typeface="inherit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483672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Rounded Rectangle 6"/>
          <p:cNvSpPr/>
          <p:nvPr/>
        </p:nvSpPr>
        <p:spPr bwMode="auto">
          <a:xfrm>
            <a:off x="161003" y="3897877"/>
            <a:ext cx="8469080" cy="2254605"/>
          </a:xfrm>
          <a:prstGeom prst="roundRect">
            <a:avLst>
              <a:gd name="adj" fmla="val 470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dirty="0" err="1" smtClean="0">
                <a:solidFill>
                  <a:srgbClr val="333333"/>
                </a:solidFill>
                <a:latin typeface="Arial" charset="0"/>
              </a:rPr>
              <a:t>Alignment</a:t>
            </a:r>
            <a:r>
              <a:rPr lang="de-DE" b="1" dirty="0" smtClean="0">
                <a:solidFill>
                  <a:srgbClr val="333333"/>
                </a:solidFill>
                <a:latin typeface="Arial" charset="0"/>
              </a:rPr>
              <a:t> </a:t>
            </a:r>
            <a:r>
              <a:rPr lang="de-DE" b="1" dirty="0" err="1" smtClean="0">
                <a:solidFill>
                  <a:srgbClr val="333333"/>
                </a:solidFill>
                <a:latin typeface="Arial" charset="0"/>
              </a:rPr>
              <a:t>module</a:t>
            </a:r>
            <a:endParaRPr lang="de-DE" b="1" dirty="0" smtClean="0">
              <a:solidFill>
                <a:srgbClr val="333333"/>
              </a:solidFill>
              <a:latin typeface="Arial" charset="0"/>
            </a:endParaRPr>
          </a:p>
          <a:p>
            <a:pPr algn="ctr" eaLnBrk="0" hangingPunct="0"/>
            <a:endParaRPr lang="de-DE" sz="1000" dirty="0" smtClean="0">
              <a:solidFill>
                <a:srgbClr val="333333"/>
              </a:solidFill>
              <a:latin typeface="Arial"/>
            </a:endParaRPr>
          </a:p>
        </p:txBody>
      </p:sp>
      <p:sp>
        <p:nvSpPr>
          <p:cNvPr id="212" name="Rounded Rectangle 4"/>
          <p:cNvSpPr/>
          <p:nvPr/>
        </p:nvSpPr>
        <p:spPr bwMode="auto">
          <a:xfrm>
            <a:off x="139265" y="1597847"/>
            <a:ext cx="8509865" cy="1976626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dirty="0" smtClean="0">
                <a:solidFill>
                  <a:srgbClr val="333333"/>
                </a:solidFill>
                <a:latin typeface="Arial" charset="0"/>
              </a:rPr>
              <a:t>Graph </a:t>
            </a:r>
            <a:r>
              <a:rPr lang="de-DE" b="1" dirty="0" err="1" smtClean="0">
                <a:solidFill>
                  <a:srgbClr val="333333"/>
                </a:solidFill>
                <a:latin typeface="Arial" charset="0"/>
              </a:rPr>
              <a:t>module</a:t>
            </a:r>
            <a:endParaRPr lang="de-DE" b="1" dirty="0" smtClean="0">
              <a:solidFill>
                <a:srgbClr val="333333"/>
              </a:solidFill>
              <a:latin typeface="Arial" charset="0"/>
            </a:endParaRPr>
          </a:p>
          <a:p>
            <a:pPr eaLnBrk="0" hangingPunct="0"/>
            <a: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/>
            </a:r>
            <a:b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</a:br>
            <a:endParaRPr lang="de-DE" dirty="0" smtClean="0">
              <a:solidFill>
                <a:srgbClr val="333333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474" y="200444"/>
            <a:ext cx="5475717" cy="428625"/>
          </a:xfrm>
        </p:spPr>
        <p:txBody>
          <a:bodyPr/>
          <a:lstStyle/>
          <a:p>
            <a:r>
              <a:rPr lang="de-DE" b="0" dirty="0" smtClean="0"/>
              <a:t>Gustaf: multi-split </a:t>
            </a:r>
            <a:r>
              <a:rPr lang="de-DE" b="0" dirty="0" err="1" smtClean="0"/>
              <a:t>mapping</a:t>
            </a:r>
            <a:endParaRPr lang="de-DE" b="0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124151" y="1073601"/>
            <a:ext cx="8497775" cy="382953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Split-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read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graph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&amp;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exact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breakpoint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calculation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  <p:grpSp>
        <p:nvGrpSpPr>
          <p:cNvPr id="162" name="Gruppieren 16"/>
          <p:cNvGrpSpPr/>
          <p:nvPr/>
        </p:nvGrpSpPr>
        <p:grpSpPr>
          <a:xfrm>
            <a:off x="214282" y="2214554"/>
            <a:ext cx="785818" cy="656213"/>
            <a:chOff x="642910" y="1714488"/>
            <a:chExt cx="785818" cy="656213"/>
          </a:xfrm>
        </p:grpSpPr>
        <p:sp>
          <p:nvSpPr>
            <p:cNvPr id="163" name="Rechteck 162"/>
            <p:cNvSpPr/>
            <p:nvPr/>
          </p:nvSpPr>
          <p:spPr>
            <a:xfrm>
              <a:off x="642910" y="1714488"/>
              <a:ext cx="785818" cy="642942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4" name="Textfeld 163"/>
            <p:cNvSpPr txBox="1"/>
            <p:nvPr/>
          </p:nvSpPr>
          <p:spPr>
            <a:xfrm>
              <a:off x="743596" y="1785926"/>
              <a:ext cx="6136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start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0</a:t>
              </a:r>
            </a:p>
          </p:txBody>
        </p:sp>
      </p:grpSp>
      <p:grpSp>
        <p:nvGrpSpPr>
          <p:cNvPr id="165" name="Gruppieren 43"/>
          <p:cNvGrpSpPr/>
          <p:nvPr/>
        </p:nvGrpSpPr>
        <p:grpSpPr>
          <a:xfrm>
            <a:off x="7779223" y="2199786"/>
            <a:ext cx="785818" cy="652824"/>
            <a:chOff x="8215338" y="1714488"/>
            <a:chExt cx="785818" cy="652824"/>
          </a:xfrm>
        </p:grpSpPr>
        <p:sp>
          <p:nvSpPr>
            <p:cNvPr id="166" name="Rechteck 165"/>
            <p:cNvSpPr/>
            <p:nvPr/>
          </p:nvSpPr>
          <p:spPr>
            <a:xfrm>
              <a:off x="8215338" y="1714488"/>
              <a:ext cx="785818" cy="642942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7" name="Textfeld 166"/>
            <p:cNvSpPr txBox="1"/>
            <p:nvPr/>
          </p:nvSpPr>
          <p:spPr>
            <a:xfrm>
              <a:off x="8358214" y="1782537"/>
              <a:ext cx="5437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end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102</a:t>
              </a:r>
            </a:p>
          </p:txBody>
        </p:sp>
      </p:grpSp>
      <p:grpSp>
        <p:nvGrpSpPr>
          <p:cNvPr id="168" name="Gruppieren 17"/>
          <p:cNvGrpSpPr/>
          <p:nvPr/>
        </p:nvGrpSpPr>
        <p:grpSpPr>
          <a:xfrm>
            <a:off x="1594532" y="2105138"/>
            <a:ext cx="2502791" cy="861774"/>
            <a:chOff x="1624053" y="1605072"/>
            <a:chExt cx="2502791" cy="861774"/>
          </a:xfrm>
        </p:grpSpPr>
        <p:sp>
          <p:nvSpPr>
            <p:cNvPr id="169" name="Rechteck 168"/>
            <p:cNvSpPr/>
            <p:nvPr/>
          </p:nvSpPr>
          <p:spPr>
            <a:xfrm>
              <a:off x="1626514" y="1638532"/>
              <a:ext cx="2500330" cy="785818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0" name="Textfeld 169"/>
            <p:cNvSpPr txBox="1"/>
            <p:nvPr/>
          </p:nvSpPr>
          <p:spPr>
            <a:xfrm>
              <a:off x="1624053" y="1605072"/>
              <a:ext cx="250033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chr</a:t>
              </a: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: 19 (</a:t>
              </a:r>
              <a:r>
                <a:rPr kumimoji="0" lang="en-GB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compl</a:t>
              </a: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.)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db: 47230700...47230763 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read: 1...66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0</a:t>
              </a:r>
            </a:p>
          </p:txBody>
        </p:sp>
      </p:grpSp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2"/>
          <a:srcRect l="7031" t="42188" r="8007" b="31562"/>
          <a:stretch>
            <a:fillRect/>
          </a:stretch>
        </p:blipFill>
        <p:spPr bwMode="auto">
          <a:xfrm>
            <a:off x="6189" y="4264499"/>
            <a:ext cx="914400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1" name="Gruppieren 42"/>
          <p:cNvGrpSpPr/>
          <p:nvPr/>
        </p:nvGrpSpPr>
        <p:grpSpPr>
          <a:xfrm>
            <a:off x="4676383" y="1719781"/>
            <a:ext cx="2513918" cy="861774"/>
            <a:chOff x="4563028" y="1219715"/>
            <a:chExt cx="2513918" cy="861774"/>
          </a:xfrm>
        </p:grpSpPr>
        <p:sp>
          <p:nvSpPr>
            <p:cNvPr id="172" name="Rechteck 171"/>
            <p:cNvSpPr/>
            <p:nvPr/>
          </p:nvSpPr>
          <p:spPr>
            <a:xfrm>
              <a:off x="4563028" y="1279011"/>
              <a:ext cx="2500330" cy="785818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3" name="Textfeld 172"/>
            <p:cNvSpPr txBox="1"/>
            <p:nvPr/>
          </p:nvSpPr>
          <p:spPr>
            <a:xfrm>
              <a:off x="4576616" y="1219715"/>
              <a:ext cx="250033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chr</a:t>
              </a: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: 19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db: 14673330...14673384 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read: 48...102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</p:grpSp>
      <p:grpSp>
        <p:nvGrpSpPr>
          <p:cNvPr id="174" name="Gruppieren 41"/>
          <p:cNvGrpSpPr/>
          <p:nvPr/>
        </p:nvGrpSpPr>
        <p:grpSpPr>
          <a:xfrm>
            <a:off x="4578189" y="2643182"/>
            <a:ext cx="2714644" cy="866292"/>
            <a:chOff x="4752000" y="2138598"/>
            <a:chExt cx="2714644" cy="866292"/>
          </a:xfrm>
        </p:grpSpPr>
        <p:sp>
          <p:nvSpPr>
            <p:cNvPr id="175" name="Rechteck 174"/>
            <p:cNvSpPr/>
            <p:nvPr/>
          </p:nvSpPr>
          <p:spPr>
            <a:xfrm>
              <a:off x="4857752" y="2138598"/>
              <a:ext cx="2500330" cy="785818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6" name="Textfeld 175"/>
            <p:cNvSpPr txBox="1"/>
            <p:nvPr/>
          </p:nvSpPr>
          <p:spPr>
            <a:xfrm>
              <a:off x="4752000" y="2143116"/>
              <a:ext cx="271464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chr</a:t>
              </a: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: 4 (</a:t>
              </a:r>
              <a:r>
                <a:rPr kumimoji="0" lang="en-GB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compl</a:t>
              </a: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.)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db: 125384889..125384931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read: 55...97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</p:grpSp>
      <p:grpSp>
        <p:nvGrpSpPr>
          <p:cNvPr id="177" name="Gruppieren 66"/>
          <p:cNvGrpSpPr/>
          <p:nvPr/>
        </p:nvGrpSpPr>
        <p:grpSpPr>
          <a:xfrm>
            <a:off x="1000100" y="2150668"/>
            <a:ext cx="596893" cy="400110"/>
            <a:chOff x="1000100" y="2150668"/>
            <a:chExt cx="974999" cy="400110"/>
          </a:xfrm>
        </p:grpSpPr>
        <p:cxnSp>
          <p:nvCxnSpPr>
            <p:cNvPr id="178" name="Gerade Verbindung mit Pfeil 177"/>
            <p:cNvCxnSpPr>
              <a:stCxn id="163" idx="3"/>
              <a:endCxn id="169" idx="1"/>
            </p:cNvCxnSpPr>
            <p:nvPr/>
          </p:nvCxnSpPr>
          <p:spPr>
            <a:xfrm flipV="1">
              <a:off x="1000100" y="2531507"/>
              <a:ext cx="974999" cy="4518"/>
            </a:xfrm>
            <a:prstGeom prst="straightConnector1">
              <a:avLst/>
            </a:prstGeom>
            <a:noFill/>
            <a:ln w="50800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arrow" w="med" len="sm"/>
            </a:ln>
            <a:effectLst/>
          </p:spPr>
        </p:cxnSp>
        <p:sp>
          <p:nvSpPr>
            <p:cNvPr id="179" name="Textfeld 178"/>
            <p:cNvSpPr txBox="1"/>
            <p:nvPr/>
          </p:nvSpPr>
          <p:spPr>
            <a:xfrm>
              <a:off x="1278366" y="2150668"/>
              <a:ext cx="3145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3</a:t>
              </a:r>
            </a:p>
          </p:txBody>
        </p:sp>
      </p:grpSp>
      <p:grpSp>
        <p:nvGrpSpPr>
          <p:cNvPr id="180" name="Gruppieren 57"/>
          <p:cNvGrpSpPr/>
          <p:nvPr/>
        </p:nvGrpSpPr>
        <p:grpSpPr>
          <a:xfrm>
            <a:off x="7194592" y="1823809"/>
            <a:ext cx="572950" cy="519362"/>
            <a:chOff x="7246551" y="1837330"/>
            <a:chExt cx="857256" cy="596831"/>
          </a:xfrm>
        </p:grpSpPr>
        <p:cxnSp>
          <p:nvCxnSpPr>
            <p:cNvPr id="181" name="Gerade Verbindung mit Pfeil 180"/>
            <p:cNvCxnSpPr>
              <a:stCxn id="173" idx="3"/>
            </p:cNvCxnSpPr>
            <p:nvPr/>
          </p:nvCxnSpPr>
          <p:spPr>
            <a:xfrm>
              <a:off x="7246551" y="2150669"/>
              <a:ext cx="857256" cy="283492"/>
            </a:xfrm>
            <a:prstGeom prst="straightConnector1">
              <a:avLst/>
            </a:prstGeom>
            <a:noFill/>
            <a:ln w="50800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arrow" w="med" len="sm"/>
            </a:ln>
            <a:effectLst/>
          </p:spPr>
        </p:cxnSp>
        <p:sp>
          <p:nvSpPr>
            <p:cNvPr id="182" name="Textfeld 181"/>
            <p:cNvSpPr txBox="1"/>
            <p:nvPr/>
          </p:nvSpPr>
          <p:spPr>
            <a:xfrm>
              <a:off x="7474420" y="1837330"/>
              <a:ext cx="314510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0</a:t>
              </a:r>
            </a:p>
          </p:txBody>
        </p:sp>
      </p:grpSp>
      <p:grpSp>
        <p:nvGrpSpPr>
          <p:cNvPr id="183" name="Gruppieren 56"/>
          <p:cNvGrpSpPr/>
          <p:nvPr/>
        </p:nvGrpSpPr>
        <p:grpSpPr>
          <a:xfrm>
            <a:off x="7194592" y="2515357"/>
            <a:ext cx="592188" cy="520734"/>
            <a:chOff x="7231633" y="2515357"/>
            <a:chExt cx="857256" cy="520734"/>
          </a:xfrm>
        </p:grpSpPr>
        <p:cxnSp>
          <p:nvCxnSpPr>
            <p:cNvPr id="184" name="Gerade Verbindung mit Pfeil 183"/>
            <p:cNvCxnSpPr>
              <a:stCxn id="175" idx="3"/>
            </p:cNvCxnSpPr>
            <p:nvPr/>
          </p:nvCxnSpPr>
          <p:spPr>
            <a:xfrm flipV="1">
              <a:off x="7231633" y="2719138"/>
              <a:ext cx="857256" cy="316953"/>
            </a:xfrm>
            <a:prstGeom prst="straightConnector1">
              <a:avLst/>
            </a:prstGeom>
            <a:noFill/>
            <a:ln w="50800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arrow" w="med" len="sm"/>
            </a:ln>
            <a:effectLst/>
          </p:spPr>
        </p:cxnSp>
        <p:sp>
          <p:nvSpPr>
            <p:cNvPr id="185" name="Textfeld 184"/>
            <p:cNvSpPr txBox="1"/>
            <p:nvPr/>
          </p:nvSpPr>
          <p:spPr>
            <a:xfrm>
              <a:off x="7464445" y="2515357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5</a:t>
              </a:r>
            </a:p>
          </p:txBody>
        </p:sp>
      </p:grpSp>
      <p:sp>
        <p:nvSpPr>
          <p:cNvPr id="187" name="Rechteck 186"/>
          <p:cNvSpPr/>
          <p:nvPr/>
        </p:nvSpPr>
        <p:spPr>
          <a:xfrm>
            <a:off x="1596993" y="2143116"/>
            <a:ext cx="2500330" cy="785818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88" name="Rechteck 187"/>
          <p:cNvSpPr/>
          <p:nvPr/>
        </p:nvSpPr>
        <p:spPr>
          <a:xfrm>
            <a:off x="4682414" y="1773988"/>
            <a:ext cx="2500330" cy="785818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189" name="Gruppieren 188"/>
          <p:cNvGrpSpPr/>
          <p:nvPr/>
        </p:nvGrpSpPr>
        <p:grpSpPr>
          <a:xfrm>
            <a:off x="4110910" y="1938543"/>
            <a:ext cx="571504" cy="549826"/>
            <a:chOff x="4110910" y="1938543"/>
            <a:chExt cx="571504" cy="549826"/>
          </a:xfrm>
        </p:grpSpPr>
        <p:cxnSp>
          <p:nvCxnSpPr>
            <p:cNvPr id="190" name="Gerade Verbindung mit Pfeil 189"/>
            <p:cNvCxnSpPr>
              <a:endCxn id="188" idx="1"/>
            </p:cNvCxnSpPr>
            <p:nvPr/>
          </p:nvCxnSpPr>
          <p:spPr>
            <a:xfrm flipV="1">
              <a:off x="4110910" y="2166897"/>
              <a:ext cx="571504" cy="321472"/>
            </a:xfrm>
            <a:prstGeom prst="straightConnector1">
              <a:avLst/>
            </a:prstGeom>
            <a:noFill/>
            <a:ln w="50800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arrow" w="med" len="sm"/>
            </a:ln>
            <a:effectLst/>
          </p:spPr>
        </p:cxnSp>
        <p:sp>
          <p:nvSpPr>
            <p:cNvPr id="191" name="Textfeld 190"/>
            <p:cNvSpPr txBox="1"/>
            <p:nvPr/>
          </p:nvSpPr>
          <p:spPr>
            <a:xfrm>
              <a:off x="4156769" y="19385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3767350" y="5710295"/>
            <a:ext cx="3429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2 = 2 – 5 + 5 (</a:t>
            </a:r>
            <a:r>
              <a:rPr lang="de-DE" dirty="0" err="1" smtClean="0"/>
              <a:t>inversion</a:t>
            </a:r>
            <a:r>
              <a:rPr lang="de-DE" dirty="0" smtClean="0"/>
              <a:t> </a:t>
            </a:r>
            <a:r>
              <a:rPr lang="de-DE" dirty="0" err="1" smtClean="0"/>
              <a:t>penalty</a:t>
            </a:r>
            <a:r>
              <a:rPr lang="de-DE" dirty="0" smtClean="0"/>
              <a:t>)</a:t>
            </a:r>
            <a:endParaRPr lang="de-DE" dirty="0"/>
          </a:p>
        </p:txBody>
      </p:sp>
      <p:pic>
        <p:nvPicPr>
          <p:cNvPr id="192" name="Picture 2"/>
          <p:cNvPicPr>
            <a:picLocks noChangeAspect="1" noChangeArrowheads="1"/>
          </p:cNvPicPr>
          <p:nvPr/>
        </p:nvPicPr>
        <p:blipFill>
          <a:blip r:embed="rId2"/>
          <a:srcRect l="46194" t="44471" r="37876" b="38410"/>
          <a:stretch>
            <a:fillRect/>
          </a:stretch>
        </p:blipFill>
        <p:spPr bwMode="auto">
          <a:xfrm>
            <a:off x="4220999" y="4118456"/>
            <a:ext cx="171451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uppieren 2"/>
          <p:cNvGrpSpPr/>
          <p:nvPr/>
        </p:nvGrpSpPr>
        <p:grpSpPr>
          <a:xfrm>
            <a:off x="4220998" y="3977333"/>
            <a:ext cx="4237221" cy="1643074"/>
            <a:chOff x="4220998" y="3977333"/>
            <a:chExt cx="4237221" cy="1643074"/>
          </a:xfrm>
        </p:grpSpPr>
        <p:pic>
          <p:nvPicPr>
            <p:cNvPr id="186" name="Picture 3"/>
            <p:cNvPicPr>
              <a:picLocks noChangeAspect="1" noChangeArrowheads="1"/>
            </p:cNvPicPr>
            <p:nvPr/>
          </p:nvPicPr>
          <p:blipFill rotWithShape="1">
            <a:blip r:embed="rId3"/>
            <a:srcRect l="10111" t="28176" r="70949" b="46377"/>
            <a:stretch/>
          </p:blipFill>
          <p:spPr bwMode="auto">
            <a:xfrm>
              <a:off x="4220998" y="3977333"/>
              <a:ext cx="1941597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9" name="Picture 2"/>
            <p:cNvPicPr>
              <a:picLocks noChangeAspect="1"/>
            </p:cNvPicPr>
            <p:nvPr/>
          </p:nvPicPr>
          <p:blipFill rotWithShape="1">
            <a:blip r:embed="rId4"/>
            <a:srcRect l="7916" t="26412" r="9407" b="8223"/>
            <a:stretch/>
          </p:blipFill>
          <p:spPr>
            <a:xfrm>
              <a:off x="6235559" y="4039303"/>
              <a:ext cx="2222660" cy="1229876"/>
            </a:xfrm>
            <a:prstGeom prst="rect">
              <a:avLst/>
            </a:prstGeom>
          </p:spPr>
        </p:pic>
      </p:grpSp>
      <p:sp>
        <p:nvSpPr>
          <p:cNvPr id="41" name="TextBox 91"/>
          <p:cNvSpPr txBox="1"/>
          <p:nvPr/>
        </p:nvSpPr>
        <p:spPr>
          <a:xfrm>
            <a:off x="265004" y="4350066"/>
            <a:ext cx="5160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de-DE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splitAlignment</a:t>
            </a:r>
            <a: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de-DE" dirty="0" err="1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alignL,alignR</a:t>
            </a:r>
            <a:r>
              <a:rPr lang="de-DE" dirty="0" smtClean="0">
                <a:solidFill>
                  <a:srgbClr val="333333"/>
                </a:solidFill>
                <a:latin typeface="Consolas" pitchFamily="49" charset="0"/>
                <a:cs typeface="Consolas" pitchFamily="49" charset="0"/>
              </a:rPr>
              <a:t>,…)</a:t>
            </a:r>
            <a:endParaRPr lang="de-DE" dirty="0">
              <a:solidFill>
                <a:srgbClr val="333333"/>
              </a:solidFill>
              <a:latin typeface="Consolas" pitchFamily="49" charset="0"/>
              <a:cs typeface="Consolas" pitchFamily="49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27432" y="1629785"/>
            <a:ext cx="8072366" cy="4415592"/>
            <a:chOff x="427432" y="1629785"/>
            <a:chExt cx="8072366" cy="4415592"/>
          </a:xfrm>
        </p:grpSpPr>
        <p:sp>
          <p:nvSpPr>
            <p:cNvPr id="43" name="TextBox 42"/>
            <p:cNvSpPr txBox="1"/>
            <p:nvPr/>
          </p:nvSpPr>
          <p:spPr>
            <a:xfrm>
              <a:off x="2060170" y="1629785"/>
              <a:ext cx="5189054" cy="954107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/>
                <a:t>Kathin</a:t>
              </a:r>
              <a:r>
                <a:rPr lang="en-US" sz="2800" dirty="0" smtClean="0"/>
                <a:t> Trappe</a:t>
              </a:r>
            </a:p>
            <a:p>
              <a:pPr algn="ctr"/>
              <a:r>
                <a:rPr lang="en-US" sz="2800" dirty="0" err="1" smtClean="0"/>
                <a:t>HitSeq</a:t>
              </a:r>
              <a:endParaRPr lang="en-US" sz="2800" dirty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7432" y="2933644"/>
              <a:ext cx="8072366" cy="3111733"/>
            </a:xfrm>
            <a:prstGeom prst="rect">
              <a:avLst/>
            </a:prstGeom>
            <a:ln>
              <a:solidFill>
                <a:srgbClr val="99CC00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7042482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  <p:bldP spid="188" grpId="0" animBg="1"/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474" y="157637"/>
            <a:ext cx="5475717" cy="428625"/>
          </a:xfrm>
        </p:spPr>
        <p:txBody>
          <a:bodyPr/>
          <a:lstStyle/>
          <a:p>
            <a:r>
              <a:rPr lang="de-DE" b="0" dirty="0" err="1" smtClean="0"/>
              <a:t>Splazers</a:t>
            </a:r>
            <a:r>
              <a:rPr lang="de-DE" b="0" dirty="0" smtClean="0"/>
              <a:t>: </a:t>
            </a:r>
            <a:r>
              <a:rPr lang="de-DE" b="0" dirty="0" err="1" smtClean="0"/>
              <a:t>split</a:t>
            </a:r>
            <a:r>
              <a:rPr lang="de-DE" b="0" dirty="0" smtClean="0"/>
              <a:t> </a:t>
            </a:r>
            <a:r>
              <a:rPr lang="de-DE" b="0" dirty="0" err="1" smtClean="0"/>
              <a:t>read</a:t>
            </a:r>
            <a:r>
              <a:rPr lang="de-DE" b="0" dirty="0" smtClean="0"/>
              <a:t> </a:t>
            </a:r>
            <a:r>
              <a:rPr lang="de-DE" b="0" dirty="0" err="1" smtClean="0"/>
              <a:t>mapping</a:t>
            </a:r>
            <a:endParaRPr lang="de-DE" b="0" dirty="0"/>
          </a:p>
        </p:txBody>
      </p:sp>
      <p:sp>
        <p:nvSpPr>
          <p:cNvPr id="7" name="TextBox 6"/>
          <p:cNvSpPr txBox="1"/>
          <p:nvPr/>
        </p:nvSpPr>
        <p:spPr>
          <a:xfrm>
            <a:off x="193505" y="1669901"/>
            <a:ext cx="8650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333333"/>
                </a:solidFill>
              </a:rPr>
              <a:t>SplazersS</a:t>
            </a:r>
            <a:r>
              <a:rPr lang="en-US" sz="2400" dirty="0" smtClean="0">
                <a:solidFill>
                  <a:srgbClr val="333333"/>
                </a:solidFill>
              </a:rPr>
              <a:t> is based on a SWIFT filter and allows large </a:t>
            </a:r>
            <a:r>
              <a:rPr lang="en-US" sz="2400" dirty="0" err="1" smtClean="0">
                <a:solidFill>
                  <a:srgbClr val="333333"/>
                </a:solidFill>
              </a:rPr>
              <a:t>indels</a:t>
            </a:r>
            <a:endParaRPr lang="en-US" sz="2400" dirty="0">
              <a:solidFill>
                <a:srgbClr val="333333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40" y="2249557"/>
            <a:ext cx="6380341" cy="4465532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117031" y="1040824"/>
            <a:ext cx="8497775" cy="382953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Combination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of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split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matches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3010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6207" y="835921"/>
            <a:ext cx="6564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333333"/>
                </a:solidFill>
              </a:rPr>
              <a:t>Acceptable speed and very sensitive</a:t>
            </a:r>
            <a:endParaRPr lang="en-US" sz="2400" dirty="0">
              <a:solidFill>
                <a:srgbClr val="333333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166" y="1318244"/>
            <a:ext cx="6666176" cy="5044009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179473" y="167010"/>
            <a:ext cx="6397001" cy="428625"/>
          </a:xfrm>
        </p:spPr>
        <p:txBody>
          <a:bodyPr/>
          <a:lstStyle/>
          <a:p>
            <a:r>
              <a:rPr lang="de-DE" b="0" dirty="0" err="1" smtClean="0"/>
              <a:t>Splazers</a:t>
            </a:r>
            <a:r>
              <a:rPr lang="de-DE" b="0" dirty="0" smtClean="0"/>
              <a:t>: </a:t>
            </a:r>
            <a:r>
              <a:rPr lang="de-DE" b="0" dirty="0" err="1" smtClean="0"/>
              <a:t>split</a:t>
            </a:r>
            <a:r>
              <a:rPr lang="de-DE" b="0" dirty="0" smtClean="0"/>
              <a:t> </a:t>
            </a:r>
            <a:r>
              <a:rPr lang="de-DE" b="0" dirty="0" err="1" smtClean="0"/>
              <a:t>read</a:t>
            </a:r>
            <a:r>
              <a:rPr lang="de-DE" b="0" dirty="0" smtClean="0"/>
              <a:t> </a:t>
            </a:r>
            <a:r>
              <a:rPr lang="de-DE" b="0" dirty="0" err="1" smtClean="0"/>
              <a:t>mapping</a:t>
            </a:r>
            <a:endParaRPr lang="de-DE" b="0" dirty="0"/>
          </a:p>
        </p:txBody>
      </p:sp>
      <p:sp>
        <p:nvSpPr>
          <p:cNvPr id="6" name="Rectangle 5"/>
          <p:cNvSpPr/>
          <p:nvPr/>
        </p:nvSpPr>
        <p:spPr bwMode="auto">
          <a:xfrm>
            <a:off x="4689491" y="1985943"/>
            <a:ext cx="2454132" cy="128708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mtClean="0">
              <a:solidFill>
                <a:srgbClr val="333333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689491" y="3459747"/>
            <a:ext cx="2454132" cy="128708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mtClean="0">
              <a:solidFill>
                <a:srgbClr val="333333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689491" y="4866956"/>
            <a:ext cx="2454132" cy="128708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mtClean="0">
              <a:solidFill>
                <a:srgbClr val="33333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38" y="1519189"/>
            <a:ext cx="8704755" cy="2326921"/>
          </a:xfrm>
          <a:prstGeom prst="rect">
            <a:avLst/>
          </a:prstGeom>
          <a:ln w="38100" cmpd="sng">
            <a:solidFill>
              <a:schemeClr val="accent2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30" y="4345816"/>
            <a:ext cx="8959097" cy="1687842"/>
          </a:xfrm>
          <a:prstGeom prst="rect">
            <a:avLst/>
          </a:prstGeom>
          <a:ln w="38100" cmpd="sng">
            <a:solidFill>
              <a:srgbClr val="99CC00"/>
            </a:solidFill>
          </a:ln>
        </p:spPr>
      </p:pic>
    </p:spTree>
    <p:extLst>
      <p:ext uri="{BB962C8B-B14F-4D97-AF65-F5344CB8AC3E}">
        <p14:creationId xmlns:p14="http://schemas.microsoft.com/office/powerpoint/2010/main" val="38641677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180080" y="3048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88344" y="5907794"/>
            <a:ext cx="8844281" cy="928093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400" dirty="0" smtClean="0">
                <a:solidFill>
                  <a:srgbClr val="333333"/>
                </a:solidFill>
                <a:latin typeface="Calibri"/>
                <a:cs typeface="Calibri"/>
              </a:rPr>
              <a:t>Algorithm is based on the simultaneous traversal of two string indices </a:t>
            </a:r>
            <a:br>
              <a:rPr lang="en-US" sz="2400" dirty="0" smtClean="0">
                <a:solidFill>
                  <a:srgbClr val="333333"/>
                </a:solidFill>
                <a:latin typeface="Calibri"/>
                <a:cs typeface="Calibri"/>
              </a:rPr>
            </a:br>
            <a:r>
              <a:rPr lang="en-US" sz="2400" dirty="0" smtClean="0">
                <a:solidFill>
                  <a:srgbClr val="333333"/>
                </a:solidFill>
                <a:latin typeface="Calibri"/>
                <a:cs typeface="Calibri"/>
              </a:rPr>
              <a:t>(e.g., FM-index, Enhanced suffix array, Lazy suffix tree)</a:t>
            </a:r>
          </a:p>
          <a:p>
            <a:pPr eaLnBrk="0" hangingPunct="0"/>
            <a:endParaRPr lang="en-US" sz="2800" dirty="0" smtClean="0">
              <a:solidFill>
                <a:srgbClr val="333333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32904" y="1024844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726661" y="1243504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66643" y="1367673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230244" y="1367674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327426" y="1035888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683587" y="1664500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764748" y="1243505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666036" y="1664499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182871" y="1367675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16834" y="1987827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470991" y="2085020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310296" y="998341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2079487" y="1825251"/>
            <a:ext cx="481496" cy="1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607391" y="2085020"/>
            <a:ext cx="2572689" cy="600389"/>
            <a:chOff x="607391" y="2085020"/>
            <a:chExt cx="2572689" cy="600389"/>
          </a:xfrm>
        </p:grpSpPr>
        <p:cxnSp>
          <p:nvCxnSpPr>
            <p:cNvPr id="7" name="Straight Arrow Connector 6"/>
            <p:cNvCxnSpPr/>
            <p:nvPr/>
          </p:nvCxnSpPr>
          <p:spPr>
            <a:xfrm flipH="1">
              <a:off x="607391" y="2085020"/>
              <a:ext cx="863601" cy="45499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1932609" y="2098272"/>
              <a:ext cx="1247471" cy="44173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663709" y="2316077"/>
              <a:ext cx="25163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333333"/>
                  </a:solidFill>
                  <a:latin typeface="Calibri"/>
                  <a:cs typeface="Calibri"/>
                </a:rPr>
                <a:t>ACGCTTCATCGCCCT…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84905" y="2349794"/>
            <a:ext cx="1031519" cy="397565"/>
            <a:chOff x="1442527" y="2349794"/>
            <a:chExt cx="973897" cy="397565"/>
          </a:xfrm>
        </p:grpSpPr>
        <p:cxnSp>
          <p:nvCxnSpPr>
            <p:cNvPr id="33" name="Straight Connector 32"/>
            <p:cNvCxnSpPr/>
            <p:nvPr/>
          </p:nvCxnSpPr>
          <p:spPr>
            <a:xfrm flipV="1">
              <a:off x="1442527" y="2349794"/>
              <a:ext cx="0" cy="397565"/>
            </a:xfrm>
            <a:prstGeom prst="line">
              <a:avLst/>
            </a:prstGeom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2416424" y="2349794"/>
              <a:ext cx="0" cy="397565"/>
            </a:xfrm>
            <a:prstGeom prst="line">
              <a:avLst/>
            </a:prstGeom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989495" y="2861077"/>
            <a:ext cx="3757671" cy="3024631"/>
            <a:chOff x="989495" y="2861077"/>
            <a:chExt cx="3757671" cy="3024631"/>
          </a:xfrm>
        </p:grpSpPr>
        <p:sp>
          <p:nvSpPr>
            <p:cNvPr id="35" name="Down Arrow 34"/>
            <p:cNvSpPr/>
            <p:nvPr/>
          </p:nvSpPr>
          <p:spPr>
            <a:xfrm>
              <a:off x="1570383" y="2861077"/>
              <a:ext cx="457200" cy="386521"/>
            </a:xfrm>
            <a:prstGeom prst="downArrow">
              <a:avLst/>
            </a:prstGeom>
            <a:solidFill>
              <a:srgbClr val="3366FF"/>
            </a:solidFill>
            <a:ln>
              <a:solidFill>
                <a:srgbClr val="0A85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9495" y="3413249"/>
              <a:ext cx="1860231" cy="2472459"/>
            </a:xfrm>
            <a:prstGeom prst="rect">
              <a:avLst/>
            </a:prstGeom>
          </p:spPr>
        </p:pic>
        <p:grpSp>
          <p:nvGrpSpPr>
            <p:cNvPr id="54" name="Group 53"/>
            <p:cNvGrpSpPr/>
            <p:nvPr/>
          </p:nvGrpSpPr>
          <p:grpSpPr>
            <a:xfrm>
              <a:off x="2029791" y="3413249"/>
              <a:ext cx="2717375" cy="1280229"/>
              <a:chOff x="2029791" y="3413249"/>
              <a:chExt cx="2717375" cy="1280229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2604732" y="3413249"/>
                <a:ext cx="2142434" cy="646331"/>
              </a:xfrm>
              <a:prstGeom prst="rect">
                <a:avLst/>
              </a:prstGeom>
              <a:noFill/>
              <a:ln w="19050" cmpd="sng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rgbClr val="333333"/>
                    </a:solidFill>
                    <a:latin typeface="Calibri"/>
                    <a:cs typeface="Calibri"/>
                  </a:rPr>
                  <a:t>Index of reads</a:t>
                </a:r>
              </a:p>
              <a:p>
                <a:r>
                  <a:rPr lang="en-US" dirty="0" smtClean="0">
                    <a:solidFill>
                      <a:srgbClr val="333333"/>
                    </a:solidFill>
                    <a:latin typeface="Calibri"/>
                    <a:cs typeface="Calibri"/>
                  </a:rPr>
                  <a:t>(Radix tree of seeds)</a:t>
                </a:r>
                <a:endParaRPr lang="en-US" dirty="0">
                  <a:solidFill>
                    <a:srgbClr val="333333"/>
                  </a:solidFill>
                  <a:latin typeface="Calibri"/>
                  <a:cs typeface="Calibri"/>
                </a:endParaRPr>
              </a:p>
            </p:txBody>
          </p:sp>
          <p:cxnSp>
            <p:nvCxnSpPr>
              <p:cNvPr id="51" name="Straight Arrow Connector 50"/>
              <p:cNvCxnSpPr/>
              <p:nvPr/>
            </p:nvCxnSpPr>
            <p:spPr>
              <a:xfrm flipH="1">
                <a:off x="2029791" y="3776870"/>
                <a:ext cx="574941" cy="916608"/>
              </a:xfrm>
              <a:prstGeom prst="straightConnector1">
                <a:avLst/>
              </a:prstGeom>
              <a:ln w="57150" cmpd="sng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7" name="Group 56"/>
          <p:cNvGrpSpPr/>
          <p:nvPr/>
        </p:nvGrpSpPr>
        <p:grpSpPr>
          <a:xfrm>
            <a:off x="3828349" y="2296436"/>
            <a:ext cx="3766250" cy="3485088"/>
            <a:chOff x="3828349" y="2296436"/>
            <a:chExt cx="3766250" cy="3485088"/>
          </a:xfrm>
        </p:grpSpPr>
        <p:sp>
          <p:nvSpPr>
            <p:cNvPr id="40" name="Down Arrow 39"/>
            <p:cNvSpPr/>
            <p:nvPr/>
          </p:nvSpPr>
          <p:spPr>
            <a:xfrm>
              <a:off x="6514548" y="2296436"/>
              <a:ext cx="457200" cy="386521"/>
            </a:xfrm>
            <a:prstGeom prst="downArrow">
              <a:avLst/>
            </a:prstGeom>
            <a:solidFill>
              <a:srgbClr val="3366FF"/>
            </a:solidFill>
            <a:ln>
              <a:solidFill>
                <a:srgbClr val="0A85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200" y="2861077"/>
              <a:ext cx="1498399" cy="2920447"/>
            </a:xfrm>
            <a:prstGeom prst="rect">
              <a:avLst/>
            </a:prstGeom>
          </p:spPr>
        </p:pic>
        <p:grpSp>
          <p:nvGrpSpPr>
            <p:cNvPr id="55" name="Group 54"/>
            <p:cNvGrpSpPr/>
            <p:nvPr/>
          </p:nvGrpSpPr>
          <p:grpSpPr>
            <a:xfrm>
              <a:off x="3828349" y="4321301"/>
              <a:ext cx="2267851" cy="796244"/>
              <a:chOff x="3828349" y="4321301"/>
              <a:chExt cx="2267851" cy="796244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3828349" y="4471214"/>
                <a:ext cx="1803825" cy="646331"/>
              </a:xfrm>
              <a:prstGeom prst="rect">
                <a:avLst/>
              </a:prstGeom>
              <a:noFill/>
              <a:ln w="19050" cmpd="sng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rgbClr val="333333"/>
                    </a:solidFill>
                    <a:latin typeface="Calibri"/>
                    <a:cs typeface="Calibri"/>
                  </a:rPr>
                  <a:t>Index of genome</a:t>
                </a:r>
              </a:p>
              <a:p>
                <a:r>
                  <a:rPr lang="en-US" dirty="0" smtClean="0">
                    <a:solidFill>
                      <a:srgbClr val="333333"/>
                    </a:solidFill>
                    <a:latin typeface="Calibri"/>
                    <a:cs typeface="Calibri"/>
                  </a:rPr>
                  <a:t>(e.g. FM-index)</a:t>
                </a:r>
                <a:endParaRPr lang="en-US" dirty="0">
                  <a:solidFill>
                    <a:srgbClr val="333333"/>
                  </a:solidFill>
                  <a:latin typeface="Calibri"/>
                  <a:cs typeface="Calibri"/>
                </a:endParaRPr>
              </a:p>
            </p:txBody>
          </p:sp>
          <p:cxnSp>
            <p:nvCxnSpPr>
              <p:cNvPr id="53" name="Straight Arrow Connector 52"/>
              <p:cNvCxnSpPr>
                <a:stCxn id="49" idx="3"/>
                <a:endCxn id="41" idx="1"/>
              </p:cNvCxnSpPr>
              <p:nvPr/>
            </p:nvCxnSpPr>
            <p:spPr>
              <a:xfrm flipV="1">
                <a:off x="5632174" y="4321301"/>
                <a:ext cx="464026" cy="473079"/>
              </a:xfrm>
              <a:prstGeom prst="straightConnector1">
                <a:avLst/>
              </a:prstGeom>
              <a:ln w="57150" cmpd="sng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TextBox 57"/>
          <p:cNvSpPr txBox="1"/>
          <p:nvPr/>
        </p:nvSpPr>
        <p:spPr>
          <a:xfrm>
            <a:off x="1072225" y="577236"/>
            <a:ext cx="101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33333"/>
                </a:solidFill>
                <a:latin typeface="Calibri"/>
                <a:cs typeface="Calibri"/>
              </a:rPr>
              <a:t>R</a:t>
            </a:r>
            <a:r>
              <a:rPr lang="en-US" sz="2400" dirty="0" smtClean="0">
                <a:solidFill>
                  <a:srgbClr val="333333"/>
                </a:solidFill>
                <a:latin typeface="Calibri"/>
                <a:cs typeface="Calibri"/>
              </a:rPr>
              <a:t>eads</a:t>
            </a:r>
            <a:endParaRPr lang="en-US" sz="2400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686896" y="675251"/>
            <a:ext cx="5319995" cy="1650715"/>
            <a:chOff x="3675949" y="543866"/>
            <a:chExt cx="5319995" cy="1650715"/>
          </a:xfrm>
        </p:grpSpPr>
        <p:grpSp>
          <p:nvGrpSpPr>
            <p:cNvPr id="47" name="Group 46"/>
            <p:cNvGrpSpPr/>
            <p:nvPr/>
          </p:nvGrpSpPr>
          <p:grpSpPr>
            <a:xfrm>
              <a:off x="3675949" y="998341"/>
              <a:ext cx="5319995" cy="1196240"/>
              <a:chOff x="3675949" y="998341"/>
              <a:chExt cx="5319995" cy="1196240"/>
            </a:xfrm>
          </p:grpSpPr>
          <p:cxnSp>
            <p:nvCxnSpPr>
              <p:cNvPr id="4" name="Straight Connector 3"/>
              <p:cNvCxnSpPr/>
              <p:nvPr/>
            </p:nvCxnSpPr>
            <p:spPr>
              <a:xfrm flipV="1">
                <a:off x="4412900" y="1201532"/>
                <a:ext cx="4549913" cy="22087"/>
              </a:xfrm>
              <a:prstGeom prst="line">
                <a:avLst/>
              </a:prstGeom>
              <a:ln w="5715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flipV="1">
                <a:off x="4412900" y="1479835"/>
                <a:ext cx="4549913" cy="22087"/>
              </a:xfrm>
              <a:prstGeom prst="line">
                <a:avLst/>
              </a:prstGeom>
              <a:ln w="5715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flipV="1">
                <a:off x="4446031" y="1987828"/>
                <a:ext cx="4549913" cy="22087"/>
              </a:xfrm>
              <a:prstGeom prst="line">
                <a:avLst/>
              </a:prstGeom>
              <a:ln w="5715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TextBox 41"/>
              <p:cNvSpPr txBox="1"/>
              <p:nvPr/>
            </p:nvSpPr>
            <p:spPr>
              <a:xfrm>
                <a:off x="3675949" y="1295169"/>
                <a:ext cx="7369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333333"/>
                    </a:solidFill>
                    <a:latin typeface="Calibri"/>
                    <a:cs typeface="Calibri"/>
                  </a:rPr>
                  <a:t>Chr. 2</a:t>
                </a:r>
                <a:endParaRPr lang="en-US" dirty="0">
                  <a:solidFill>
                    <a:srgbClr val="333333"/>
                  </a:solidFill>
                  <a:latin typeface="Calibri"/>
                  <a:cs typeface="Calibri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675949" y="998341"/>
                <a:ext cx="7369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333333"/>
                    </a:solidFill>
                    <a:latin typeface="Calibri"/>
                    <a:cs typeface="Calibri"/>
                  </a:rPr>
                  <a:t>Chr. 1</a:t>
                </a:r>
                <a:endParaRPr lang="en-US" dirty="0">
                  <a:solidFill>
                    <a:srgbClr val="333333"/>
                  </a:solidFill>
                  <a:latin typeface="Calibri"/>
                  <a:cs typeface="Calibri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693545" y="1825249"/>
                <a:ext cx="7397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333333"/>
                    </a:solidFill>
                    <a:latin typeface="Calibri"/>
                    <a:cs typeface="Calibri"/>
                  </a:rPr>
                  <a:t>Chr. X</a:t>
                </a:r>
                <a:endParaRPr lang="en-US" dirty="0">
                  <a:solidFill>
                    <a:srgbClr val="333333"/>
                  </a:solidFill>
                  <a:latin typeface="Calibri"/>
                  <a:cs typeface="Calibri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6096200" y="543866"/>
              <a:ext cx="1336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333333"/>
                  </a:solidFill>
                  <a:latin typeface="Calibri"/>
                  <a:cs typeface="Calibri"/>
                </a:rPr>
                <a:t>Genome</a:t>
              </a:r>
              <a:endParaRPr lang="en-US" sz="2400" dirty="0">
                <a:solidFill>
                  <a:srgbClr val="333333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327426" y="3589130"/>
            <a:ext cx="481496" cy="1528415"/>
            <a:chOff x="1327426" y="3589130"/>
            <a:chExt cx="481496" cy="1528415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808922" y="3589130"/>
              <a:ext cx="0" cy="110434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1327426" y="4693478"/>
              <a:ext cx="481496" cy="424067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6777286" y="3030806"/>
            <a:ext cx="330860" cy="1931606"/>
            <a:chOff x="6777286" y="3030806"/>
            <a:chExt cx="330860" cy="1931606"/>
          </a:xfrm>
        </p:grpSpPr>
        <p:cxnSp>
          <p:nvCxnSpPr>
            <p:cNvPr id="5" name="Straight Connector 4"/>
            <p:cNvCxnSpPr/>
            <p:nvPr/>
          </p:nvCxnSpPr>
          <p:spPr bwMode="auto">
            <a:xfrm>
              <a:off x="6777286" y="3030806"/>
              <a:ext cx="10673" cy="661655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A85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6790938" y="3663439"/>
              <a:ext cx="317208" cy="63731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A85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 bwMode="auto">
            <a:xfrm flipH="1">
              <a:off x="6894688" y="4285402"/>
              <a:ext cx="198071" cy="67701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A85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63" name="Straight Connector 62"/>
          <p:cNvCxnSpPr/>
          <p:nvPr/>
        </p:nvCxnSpPr>
        <p:spPr bwMode="auto">
          <a:xfrm>
            <a:off x="7097473" y="4311429"/>
            <a:ext cx="202785" cy="61896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A85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4" name="Titel 1"/>
          <p:cNvSpPr>
            <a:spLocks noGrp="1"/>
          </p:cNvSpPr>
          <p:nvPr>
            <p:ph type="title"/>
          </p:nvPr>
        </p:nvSpPr>
        <p:spPr>
          <a:xfrm>
            <a:off x="148018" y="159157"/>
            <a:ext cx="6397001" cy="428625"/>
          </a:xfrm>
        </p:spPr>
        <p:txBody>
          <a:bodyPr/>
          <a:lstStyle/>
          <a:p>
            <a:r>
              <a:rPr lang="de-DE" b="0" dirty="0" err="1" smtClean="0"/>
              <a:t>Masai</a:t>
            </a:r>
            <a:r>
              <a:rPr lang="de-DE" b="0" dirty="0" smtClean="0"/>
              <a:t> </a:t>
            </a:r>
            <a:r>
              <a:rPr lang="de-DE" b="0" dirty="0" err="1" smtClean="0"/>
              <a:t>read</a:t>
            </a:r>
            <a:r>
              <a:rPr lang="de-DE" b="0" dirty="0" smtClean="0"/>
              <a:t> </a:t>
            </a:r>
            <a:r>
              <a:rPr lang="de-DE" b="0" dirty="0" err="1" smtClean="0"/>
              <a:t>mapper</a:t>
            </a:r>
            <a:endParaRPr lang="de-DE" b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1477989"/>
      </p:ext>
    </p:extLst>
  </p:cSld>
  <p:clrMapOvr>
    <a:masterClrMapping/>
  </p:clrMapOvr>
  <p:transition spd="slow" advTm="66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933" y="157637"/>
            <a:ext cx="5475717" cy="428625"/>
          </a:xfrm>
        </p:spPr>
        <p:txBody>
          <a:bodyPr/>
          <a:lstStyle/>
          <a:p>
            <a:r>
              <a:rPr lang="en-US" b="0" dirty="0" smtClean="0"/>
              <a:t>Easily exchange index….</a:t>
            </a:r>
            <a:endParaRPr lang="en-US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9449"/>
            <a:ext cx="9144000" cy="424122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137294" y="3488718"/>
            <a:ext cx="1638948" cy="2162297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smtClean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6127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018" y="159157"/>
            <a:ext cx="6397001" cy="428625"/>
          </a:xfrm>
        </p:spPr>
        <p:txBody>
          <a:bodyPr/>
          <a:lstStyle/>
          <a:p>
            <a:r>
              <a:rPr lang="de-DE" b="0" dirty="0" err="1" smtClean="0"/>
              <a:t>Masai</a:t>
            </a:r>
            <a:r>
              <a:rPr lang="de-DE" b="0" dirty="0" smtClean="0"/>
              <a:t> </a:t>
            </a:r>
            <a:r>
              <a:rPr lang="de-DE" b="0" dirty="0" err="1" smtClean="0"/>
              <a:t>read</a:t>
            </a:r>
            <a:r>
              <a:rPr lang="de-DE" b="0" dirty="0" smtClean="0"/>
              <a:t> </a:t>
            </a:r>
            <a:r>
              <a:rPr lang="de-DE" b="0" dirty="0" err="1" smtClean="0"/>
              <a:t>mapper</a:t>
            </a:r>
            <a:endParaRPr lang="de-DE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81" y="928070"/>
            <a:ext cx="8826500" cy="2922911"/>
          </a:xfrm>
          <a:prstGeom prst="rect">
            <a:avLst/>
          </a:prstGeom>
          <a:ln w="38100" cmpd="sng">
            <a:solidFill>
              <a:srgbClr val="99CC00"/>
            </a:solidFill>
          </a:ln>
        </p:spPr>
      </p:pic>
      <p:grpSp>
        <p:nvGrpSpPr>
          <p:cNvPr id="10" name="Group 9"/>
          <p:cNvGrpSpPr/>
          <p:nvPr/>
        </p:nvGrpSpPr>
        <p:grpSpPr>
          <a:xfrm>
            <a:off x="225822" y="4014436"/>
            <a:ext cx="4115257" cy="1573154"/>
            <a:chOff x="225822" y="4014436"/>
            <a:chExt cx="4115257" cy="1573154"/>
          </a:xfrm>
        </p:grpSpPr>
        <p:sp>
          <p:nvSpPr>
            <p:cNvPr id="4" name="Down Arrow 3"/>
            <p:cNvSpPr/>
            <p:nvPr/>
          </p:nvSpPr>
          <p:spPr bwMode="auto">
            <a:xfrm rot="2340544">
              <a:off x="2369985" y="4014436"/>
              <a:ext cx="498944" cy="623713"/>
            </a:xfrm>
            <a:prstGeom prst="downArrow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5822" y="4633483"/>
              <a:ext cx="4115257" cy="954107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/>
                <a:t>Lambda</a:t>
              </a:r>
            </a:p>
            <a:p>
              <a:pPr algn="ctr"/>
              <a:r>
                <a:rPr lang="en-US" sz="2800" dirty="0" smtClean="0"/>
                <a:t>ECCB 2014</a:t>
              </a:r>
              <a:endParaRPr lang="en-US" sz="28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502868" y="3935247"/>
            <a:ext cx="4398748" cy="1646618"/>
            <a:chOff x="4502868" y="3971244"/>
            <a:chExt cx="4398748" cy="1320868"/>
          </a:xfrm>
        </p:grpSpPr>
        <p:sp>
          <p:nvSpPr>
            <p:cNvPr id="6" name="Down Arrow 5"/>
            <p:cNvSpPr/>
            <p:nvPr/>
          </p:nvSpPr>
          <p:spPr bwMode="auto">
            <a:xfrm rot="19503012">
              <a:off x="6276042" y="3971244"/>
              <a:ext cx="498944" cy="529107"/>
            </a:xfrm>
            <a:prstGeom prst="downArrow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02868" y="4526756"/>
              <a:ext cx="4398748" cy="765356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/>
                <a:t>Yara</a:t>
              </a:r>
              <a:endParaRPr lang="en-US" sz="2800" dirty="0" smtClean="0"/>
            </a:p>
            <a:p>
              <a:pPr algn="ctr"/>
              <a:r>
                <a:rPr lang="en-US" sz="2800" dirty="0" smtClean="0"/>
                <a:t>(</a:t>
              </a:r>
              <a:r>
                <a:rPr lang="en-US" sz="2800" dirty="0" err="1" smtClean="0"/>
                <a:t>Masai</a:t>
              </a:r>
              <a:r>
                <a:rPr lang="en-US" sz="2800" dirty="0" smtClean="0"/>
                <a:t> 2)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1762830"/>
      </p:ext>
    </p:extLst>
  </p:cSld>
  <p:clrMapOvr>
    <a:masterClrMapping/>
  </p:clrMapOvr>
  <p:transition spd="slow" advTm="11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82621" y="149114"/>
            <a:ext cx="5771441" cy="428625"/>
          </a:xfrm>
        </p:spPr>
        <p:txBody>
          <a:bodyPr/>
          <a:lstStyle/>
          <a:p>
            <a:r>
              <a:rPr lang="de-DE" sz="2400" b="0" dirty="0" smtClean="0"/>
              <a:t>Lambda (</a:t>
            </a:r>
            <a:r>
              <a:rPr lang="de-DE" sz="2400" b="0" dirty="0" err="1" smtClean="0"/>
              <a:t>Sargasso</a:t>
            </a:r>
            <a:r>
              <a:rPr lang="de-DE" sz="2400" b="0" dirty="0" smtClean="0"/>
              <a:t> </a:t>
            </a:r>
            <a:r>
              <a:rPr lang="de-DE" sz="2400" b="0" dirty="0" err="1" smtClean="0"/>
              <a:t>sea</a:t>
            </a:r>
            <a:r>
              <a:rPr lang="de-DE" sz="2400" b="0" dirty="0" smtClean="0"/>
              <a:t>, Sanger)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120" y="5739099"/>
            <a:ext cx="75748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</a:t>
            </a:r>
            <a:r>
              <a:rPr lang="en-US" sz="2400" dirty="0" smtClean="0"/>
              <a:t>aster and and as sensitive than</a:t>
            </a:r>
            <a:br>
              <a:rPr lang="en-US" sz="2400" dirty="0" smtClean="0"/>
            </a:br>
            <a:r>
              <a:rPr lang="en-US" sz="2400" dirty="0" smtClean="0"/>
              <a:t> RapSearch2 and </a:t>
            </a:r>
            <a:r>
              <a:rPr lang="en-US" sz="2400" dirty="0" err="1" smtClean="0"/>
              <a:t>UBlast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35" y="4990796"/>
            <a:ext cx="7739665" cy="1778304"/>
          </a:xfrm>
          <a:prstGeom prst="rect">
            <a:avLst/>
          </a:prstGeom>
          <a:ln w="28575" cmpd="sng">
            <a:solidFill>
              <a:srgbClr val="99CC00"/>
            </a:solidFill>
          </a:ln>
        </p:spPr>
      </p:pic>
      <p:pic>
        <p:nvPicPr>
          <p:cNvPr id="5" name="Picture 4" descr="dataset2_speedup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31" y="493633"/>
            <a:ext cx="3752524" cy="4649867"/>
          </a:xfrm>
          <a:prstGeom prst="rect">
            <a:avLst/>
          </a:prstGeom>
        </p:spPr>
      </p:pic>
      <p:pic>
        <p:nvPicPr>
          <p:cNvPr id="6" name="Picture 5" descr="dataset1_blast_recall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50" y="788582"/>
            <a:ext cx="3460290" cy="416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64508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2388" y="184100"/>
            <a:ext cx="6859436" cy="428625"/>
          </a:xfrm>
        </p:spPr>
        <p:txBody>
          <a:bodyPr/>
          <a:lstStyle/>
          <a:p>
            <a:r>
              <a:rPr lang="de-DE" b="0" dirty="0" err="1" smtClean="0"/>
              <a:t>Yara</a:t>
            </a:r>
            <a:r>
              <a:rPr lang="de-DE" b="0" dirty="0" smtClean="0"/>
              <a:t> – </a:t>
            </a:r>
            <a:r>
              <a:rPr lang="de-DE" b="0" dirty="0" err="1" smtClean="0"/>
              <a:t>Yet</a:t>
            </a:r>
            <a:r>
              <a:rPr lang="de-DE" b="0" dirty="0" smtClean="0"/>
              <a:t> </a:t>
            </a:r>
            <a:r>
              <a:rPr lang="de-DE" b="0" dirty="0" err="1" smtClean="0"/>
              <a:t>Another</a:t>
            </a:r>
            <a:r>
              <a:rPr lang="de-DE" b="0" dirty="0" smtClean="0"/>
              <a:t> Read </a:t>
            </a:r>
            <a:r>
              <a:rPr lang="de-DE" b="0" dirty="0" err="1" smtClean="0"/>
              <a:t>Aligner</a:t>
            </a:r>
            <a:endParaRPr lang="de-DE" b="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154167" y="1712814"/>
            <a:ext cx="8509865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Sequencing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Platforms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90383" y="771114"/>
            <a:ext cx="8497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33333"/>
                </a:solidFill>
              </a:rPr>
              <a:t>Fast and accurate read alignment by </a:t>
            </a:r>
            <a:r>
              <a:rPr lang="en-US" sz="2800" dirty="0" smtClean="0">
                <a:solidFill>
                  <a:srgbClr val="FF0000"/>
                </a:solidFill>
              </a:rPr>
              <a:t>strata </a:t>
            </a:r>
            <a:r>
              <a:rPr lang="en-US" sz="2800" dirty="0" smtClean="0"/>
              <a:t>with </a:t>
            </a:r>
            <a:r>
              <a:rPr lang="en-US" sz="2800" dirty="0" smtClean="0">
                <a:solidFill>
                  <a:srgbClr val="FF0000"/>
                </a:solidFill>
              </a:rPr>
              <a:t>adaptive</a:t>
            </a:r>
            <a:r>
              <a:rPr lang="en-US" sz="2800" dirty="0" smtClean="0"/>
              <a:t> filtration per read.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144322" y="2259004"/>
            <a:ext cx="8509865" cy="1260712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eaLnBrk="0" hangingPunct="0"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333333"/>
                </a:solidFill>
                <a:latin typeface="Arial"/>
                <a:cs typeface="Consolas" pitchFamily="49" charset="0"/>
              </a:rPr>
              <a:t>Illumina</a:t>
            </a:r>
            <a:r>
              <a:rPr lang="en-US" dirty="0" smtClean="0">
                <a:solidFill>
                  <a:srgbClr val="333333"/>
                </a:solidFill>
                <a:latin typeface="Arial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33"/>
                </a:solidFill>
                <a:latin typeface="Arial"/>
                <a:cs typeface="Consolas" pitchFamily="49" charset="0"/>
              </a:rPr>
              <a:t>HiSeq</a:t>
            </a:r>
            <a:r>
              <a:rPr lang="en-US" dirty="0" smtClean="0">
                <a:solidFill>
                  <a:srgbClr val="333333"/>
                </a:solidFill>
                <a:latin typeface="Arial"/>
                <a:cs typeface="Consolas" pitchFamily="49" charset="0"/>
              </a:rPr>
              <a:t> and </a:t>
            </a:r>
            <a:r>
              <a:rPr lang="en-US" dirty="0" err="1" smtClean="0">
                <a:solidFill>
                  <a:srgbClr val="333333"/>
                </a:solidFill>
                <a:latin typeface="Arial"/>
                <a:cs typeface="Consolas" pitchFamily="49" charset="0"/>
              </a:rPr>
              <a:t>MiSeq</a:t>
            </a:r>
            <a:endParaRPr lang="en-US" dirty="0">
              <a:solidFill>
                <a:srgbClr val="333333"/>
              </a:solidFill>
              <a:latin typeface="Arial"/>
              <a:cs typeface="Consolas" pitchFamily="49" charset="0"/>
            </a:endParaRPr>
          </a:p>
          <a:p>
            <a:pPr marL="742950" lvl="1" indent="-285750" eaLnBrk="0" hangingPunct="0">
              <a:buFont typeface="Arial" pitchFamily="34" charset="0"/>
              <a:buChar char="•"/>
            </a:pPr>
            <a:r>
              <a:rPr lang="en-US" dirty="0" smtClean="0">
                <a:solidFill>
                  <a:srgbClr val="333333"/>
                </a:solidFill>
                <a:latin typeface="Arial"/>
                <a:cs typeface="Consolas" pitchFamily="49" charset="0"/>
              </a:rPr>
              <a:t>Supports single-end, paired-end and </a:t>
            </a:r>
            <a:r>
              <a:rPr lang="en-US" dirty="0">
                <a:solidFill>
                  <a:srgbClr val="333333"/>
                </a:solidFill>
                <a:latin typeface="Arial"/>
                <a:cs typeface="Consolas" pitchFamily="49" charset="0"/>
              </a:rPr>
              <a:t>m</a:t>
            </a:r>
            <a:r>
              <a:rPr lang="en-US" dirty="0" smtClean="0">
                <a:solidFill>
                  <a:srgbClr val="333333"/>
                </a:solidFill>
                <a:latin typeface="Arial"/>
                <a:cs typeface="Consolas" pitchFamily="49" charset="0"/>
              </a:rPr>
              <a:t>ate-pairs protocols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en-US" dirty="0" smtClean="0">
                <a:solidFill>
                  <a:srgbClr val="333333"/>
                </a:solidFill>
                <a:latin typeface="Arial"/>
                <a:cs typeface="Consolas" pitchFamily="49" charset="0"/>
              </a:rPr>
              <a:t>Ion Torrent Proton and PGM</a:t>
            </a:r>
          </a:p>
          <a:p>
            <a:pPr marL="742950" lvl="1" indent="-285750" eaLnBrk="0" hangingPunct="0">
              <a:buFont typeface="Arial" pitchFamily="34" charset="0"/>
              <a:buChar char="•"/>
            </a:pPr>
            <a:r>
              <a:rPr lang="en-US" dirty="0" smtClean="0">
                <a:solidFill>
                  <a:srgbClr val="333333"/>
                </a:solidFill>
                <a:latin typeface="Arial"/>
                <a:cs typeface="Consolas" pitchFamily="49" charset="0"/>
              </a:rPr>
              <a:t>Supports quality-trimmed reads</a:t>
            </a:r>
          </a:p>
        </p:txBody>
      </p:sp>
      <p:sp>
        <p:nvSpPr>
          <p:cNvPr id="32" name="Rounded Rectangle 7"/>
          <p:cNvSpPr/>
          <p:nvPr/>
        </p:nvSpPr>
        <p:spPr bwMode="auto">
          <a:xfrm>
            <a:off x="108634" y="3708835"/>
            <a:ext cx="8509865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Features</a:t>
            </a:r>
          </a:p>
        </p:txBody>
      </p:sp>
      <p:sp>
        <p:nvSpPr>
          <p:cNvPr id="33" name="Rounded Rectangle 4"/>
          <p:cNvSpPr/>
          <p:nvPr/>
        </p:nvSpPr>
        <p:spPr bwMode="auto">
          <a:xfrm>
            <a:off x="98790" y="4257526"/>
            <a:ext cx="8509865" cy="2092144"/>
          </a:xfrm>
          <a:prstGeom prst="roundRect">
            <a:avLst>
              <a:gd name="adj" fmla="val 42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eaLnBrk="0" hangingPunct="0">
              <a:buFont typeface="Arial" pitchFamily="34" charset="0"/>
              <a:buChar char="•"/>
              <a:tabLst>
                <a:tab pos="355600" algn="l"/>
              </a:tabLst>
            </a:pP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Low memory footprint 	</a:t>
            </a:r>
            <a:r>
              <a:rPr lang="en-US" dirty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	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[Requires only </a:t>
            </a:r>
            <a:r>
              <a:rPr lang="en-US" dirty="0" smtClean="0">
                <a:solidFill>
                  <a:srgbClr val="FF0000"/>
                </a:solidFill>
                <a:latin typeface="Arial" charset="0"/>
                <a:cs typeface="Consolas" pitchFamily="49" charset="0"/>
              </a:rPr>
              <a:t>5GB 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of RAM for hg19]</a:t>
            </a:r>
          </a:p>
          <a:p>
            <a:pPr marL="285750" indent="-285750" eaLnBrk="0" hangingPunct="0">
              <a:buFont typeface="Arial" pitchFamily="34" charset="0"/>
              <a:buChar char="•"/>
              <a:tabLst>
                <a:tab pos="355600" algn="l"/>
              </a:tabLst>
            </a:pP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Multi-threaded</a:t>
            </a:r>
            <a:r>
              <a:rPr lang="en-US" dirty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	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		[Maps </a:t>
            </a:r>
            <a:r>
              <a:rPr lang="en-US" dirty="0" smtClean="0">
                <a:solidFill>
                  <a:srgbClr val="FF0000"/>
                </a:solidFill>
                <a:latin typeface="Arial" charset="0"/>
                <a:cs typeface="Consolas" pitchFamily="49" charset="0"/>
              </a:rPr>
              <a:t>&gt;10Gbp/h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 on my laptop! (8 (h)threads)]</a:t>
            </a:r>
          </a:p>
          <a:p>
            <a:pPr marL="285750" indent="-285750" eaLnBrk="0" hangingPunct="0">
              <a:buFont typeface="Arial" pitchFamily="34" charset="0"/>
              <a:buChar char="•"/>
              <a:tabLst>
                <a:tab pos="355600" algn="l"/>
              </a:tabLst>
            </a:pPr>
            <a:r>
              <a:rPr lang="en-US" dirty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C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ompressed I/O 		[</a:t>
            </a:r>
            <a:r>
              <a:rPr lang="en-US" dirty="0" err="1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Gzip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/bzip2 </a:t>
            </a:r>
            <a:r>
              <a:rPr lang="en-US" dirty="0" err="1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FastQ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  <a:sym typeface="Wingdings"/>
              </a:rPr>
              <a:t> 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SAM/BAM]</a:t>
            </a:r>
          </a:p>
          <a:p>
            <a:pPr marL="285750" indent="-285750" eaLnBrk="0" hangingPunct="0">
              <a:buFont typeface="Arial" pitchFamily="34" charset="0"/>
              <a:buChar char="•"/>
              <a:tabLst>
                <a:tab pos="355600" algn="l"/>
              </a:tabLst>
            </a:pPr>
            <a:r>
              <a:rPr lang="en-US" dirty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E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asy to use 			[Simply choose best or all mapping]</a:t>
            </a:r>
          </a:p>
          <a:p>
            <a:pPr marL="285750" indent="-285750" eaLnBrk="0" hangingPunct="0">
              <a:buFont typeface="Arial" pitchFamily="34" charset="0"/>
              <a:buChar char="•"/>
              <a:tabLst>
                <a:tab pos="355600" algn="l"/>
              </a:tabLst>
            </a:pPr>
            <a:r>
              <a:rPr lang="en-US" dirty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R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eady to use 			[Tested with KNIME and the GATK]</a:t>
            </a:r>
          </a:p>
          <a:p>
            <a:pPr marL="285750" indent="-285750" eaLnBrk="0" hangingPunct="0">
              <a:buFont typeface="Arial" pitchFamily="34" charset="0"/>
              <a:buChar char="•"/>
              <a:tabLst>
                <a:tab pos="355600" algn="l"/>
              </a:tabLst>
            </a:pP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Exact in edit distance		[Can be configured at run time]</a:t>
            </a:r>
          </a:p>
          <a:p>
            <a:pPr marL="285750" indent="-285750" eaLnBrk="0" hangingPunct="0">
              <a:buFont typeface="Arial" pitchFamily="34" charset="0"/>
              <a:buChar char="•"/>
              <a:tabLst>
                <a:tab pos="355600" algn="l"/>
              </a:tabLst>
            </a:pP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As accurate as </a:t>
            </a:r>
            <a:r>
              <a:rPr lang="en-US" dirty="0" err="1" smtClean="0">
                <a:solidFill>
                  <a:srgbClr val="FF0000"/>
                </a:solidFill>
                <a:latin typeface="Arial" charset="0"/>
                <a:cs typeface="Consolas" pitchFamily="49" charset="0"/>
              </a:rPr>
              <a:t>NovoAlign</a:t>
            </a:r>
            <a:r>
              <a:rPr lang="en-US" dirty="0" smtClean="0">
                <a:solidFill>
                  <a:srgbClr val="333333"/>
                </a:solidFill>
                <a:latin typeface="Arial" charset="0"/>
                <a:cs typeface="Consolas" pitchFamily="49" charset="0"/>
              </a:rPr>
              <a:t>	[Evaluated independently by Molecular Health]</a:t>
            </a:r>
          </a:p>
          <a:p>
            <a:pPr marL="285750" indent="-285750" eaLnBrk="0" hangingPunct="0">
              <a:buFont typeface="Arial" pitchFamily="34" charset="0"/>
              <a:buChar char="•"/>
              <a:tabLst>
                <a:tab pos="355600" algn="l"/>
              </a:tabLst>
            </a:pPr>
            <a:endParaRPr lang="en-US" dirty="0" smtClean="0">
              <a:solidFill>
                <a:srgbClr val="333333"/>
              </a:solidFill>
              <a:latin typeface="Arial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252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119" y="141294"/>
            <a:ext cx="6859436" cy="428625"/>
          </a:xfrm>
        </p:spPr>
        <p:txBody>
          <a:bodyPr/>
          <a:lstStyle/>
          <a:p>
            <a:r>
              <a:rPr lang="de-DE" b="0" dirty="0" err="1" smtClean="0"/>
              <a:t>Yara</a:t>
            </a:r>
            <a:r>
              <a:rPr lang="de-DE" b="0" dirty="0" smtClean="0"/>
              <a:t> – </a:t>
            </a:r>
            <a:r>
              <a:rPr lang="de-DE" b="0" dirty="0" err="1" smtClean="0"/>
              <a:t>Yet</a:t>
            </a:r>
            <a:r>
              <a:rPr lang="de-DE" b="0" dirty="0" smtClean="0"/>
              <a:t> </a:t>
            </a:r>
            <a:r>
              <a:rPr lang="de-DE" b="0" dirty="0" err="1" smtClean="0"/>
              <a:t>Another</a:t>
            </a:r>
            <a:r>
              <a:rPr lang="de-DE" b="0" dirty="0" smtClean="0"/>
              <a:t> Read </a:t>
            </a:r>
            <a:r>
              <a:rPr lang="de-DE" b="0" dirty="0" err="1" smtClean="0"/>
              <a:t>Aligner</a:t>
            </a:r>
            <a:endParaRPr lang="de-DE" b="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154167" y="1168539"/>
            <a:ext cx="8509865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Performance on Human WGS </a:t>
            </a:r>
            <a:r>
              <a:rPr lang="en-US" b="1" i="1" dirty="0" smtClean="0">
                <a:solidFill>
                  <a:srgbClr val="FFFFFF"/>
                </a:solidFill>
                <a:latin typeface="Arial" charset="0"/>
              </a:rPr>
              <a:t>–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Illumina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HiSeq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19" y="1960437"/>
            <a:ext cx="8699499" cy="428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6715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119" y="141294"/>
            <a:ext cx="6859436" cy="428625"/>
          </a:xfrm>
        </p:spPr>
        <p:txBody>
          <a:bodyPr/>
          <a:lstStyle/>
          <a:p>
            <a:r>
              <a:rPr lang="de-DE" b="0" dirty="0" err="1" smtClean="0"/>
              <a:t>Yara</a:t>
            </a:r>
            <a:r>
              <a:rPr lang="de-DE" b="0" dirty="0" smtClean="0"/>
              <a:t> – </a:t>
            </a:r>
            <a:r>
              <a:rPr lang="de-DE" b="0" dirty="0" err="1" smtClean="0"/>
              <a:t>Yet</a:t>
            </a:r>
            <a:r>
              <a:rPr lang="de-DE" b="0" dirty="0" smtClean="0"/>
              <a:t> </a:t>
            </a:r>
            <a:r>
              <a:rPr lang="de-DE" b="0" dirty="0" err="1" smtClean="0"/>
              <a:t>Another</a:t>
            </a:r>
            <a:r>
              <a:rPr lang="de-DE" b="0" dirty="0" smtClean="0"/>
              <a:t> Read </a:t>
            </a:r>
            <a:r>
              <a:rPr lang="de-DE" b="0" dirty="0" err="1" smtClean="0"/>
              <a:t>Aligner</a:t>
            </a:r>
            <a:endParaRPr lang="de-DE" b="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102333" y="883464"/>
            <a:ext cx="8509865" cy="406400"/>
          </a:xfrm>
          <a:prstGeom prst="roundRect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Performance on Human WES </a:t>
            </a:r>
            <a:r>
              <a:rPr lang="en-US" b="1" i="1" dirty="0" smtClean="0">
                <a:solidFill>
                  <a:srgbClr val="FFFFFF"/>
                </a:solidFill>
                <a:latin typeface="Arial" charset="0"/>
              </a:rPr>
              <a:t>–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Illumina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HiSeq</a:t>
            </a:r>
            <a:r>
              <a:rPr lang="de-DE" b="1" i="1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(GIAB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data</a:t>
            </a:r>
            <a:r>
              <a:rPr lang="de-DE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de-DE" b="1" i="1" dirty="0" err="1" smtClean="0">
                <a:solidFill>
                  <a:srgbClr val="FFFFFF"/>
                </a:solidFill>
                <a:latin typeface="Arial" charset="0"/>
              </a:rPr>
              <a:t>set</a:t>
            </a:r>
            <a:r>
              <a:rPr lang="de-DE" b="1" i="1" dirty="0">
                <a:solidFill>
                  <a:srgbClr val="FFFFFF"/>
                </a:solidFill>
                <a:latin typeface="Arial" charset="0"/>
              </a:rPr>
              <a:t>)</a:t>
            </a:r>
            <a:endParaRPr lang="de-DE" b="1" i="1" dirty="0" smtClean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3409"/>
            <a:ext cx="8915602" cy="484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092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Invited</a:t>
            </a:r>
            <a:r>
              <a:rPr lang="de-DE" dirty="0" smtClean="0"/>
              <a:t> </a:t>
            </a:r>
            <a:r>
              <a:rPr lang="de-DE" dirty="0" err="1" smtClean="0"/>
              <a:t>talks</a:t>
            </a:r>
            <a:endParaRPr lang="de-D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322" y="1869722"/>
            <a:ext cx="1905000" cy="1905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250828" y="4288568"/>
            <a:ext cx="8033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Birte</a:t>
            </a:r>
            <a:r>
              <a:rPr lang="en-US" sz="2000" dirty="0" smtClean="0"/>
              <a:t> </a:t>
            </a:r>
            <a:r>
              <a:rPr lang="en-US" sz="2000" dirty="0" err="1" smtClean="0"/>
              <a:t>Kehr</a:t>
            </a:r>
            <a:r>
              <a:rPr lang="en-US" sz="2000" dirty="0" smtClean="0"/>
              <a:t> finished her Ph.D</a:t>
            </a:r>
            <a:r>
              <a:rPr lang="en-US" sz="2000" dirty="0"/>
              <a:t>. </a:t>
            </a:r>
            <a:r>
              <a:rPr lang="en-US" sz="2000" dirty="0" smtClean="0"/>
              <a:t>at FU Berlin and works now at </a:t>
            </a:r>
            <a:r>
              <a:rPr lang="en-US" sz="2000" dirty="0" err="1" smtClean="0"/>
              <a:t>deCODE</a:t>
            </a:r>
            <a:r>
              <a:rPr lang="en-US" sz="2000" dirty="0" smtClean="0"/>
              <a:t> genetics in Reykjavik, Iceland. She works on very large scale sequencing projects and develops tools also using </a:t>
            </a:r>
            <a:r>
              <a:rPr lang="en-US" sz="2000" dirty="0" err="1" smtClean="0"/>
              <a:t>SeqAn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768856" y="1869722"/>
            <a:ext cx="5915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 Whole-genome sequence analysis of 20,000 Icelanders</a:t>
            </a:r>
          </a:p>
        </p:txBody>
      </p:sp>
    </p:spTree>
    <p:extLst>
      <p:ext uri="{BB962C8B-B14F-4D97-AF65-F5344CB8AC3E}">
        <p14:creationId xmlns:p14="http://schemas.microsoft.com/office/powerpoint/2010/main" val="2124013048"/>
      </p:ext>
    </p:extLst>
  </p:cSld>
  <p:clrMapOvr>
    <a:masterClrMapping/>
  </p:clrMapOvr>
  <p:transition spd="slow" advTm="117793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180080" y="3048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8015" y="186175"/>
            <a:ext cx="5475717" cy="428625"/>
          </a:xfrm>
        </p:spPr>
        <p:txBody>
          <a:bodyPr/>
          <a:lstStyle/>
          <a:p>
            <a:r>
              <a:rPr lang="en-US" b="0" dirty="0" smtClean="0"/>
              <a:t>Upcoming in </a:t>
            </a:r>
            <a:r>
              <a:rPr lang="en-US" b="0" dirty="0" err="1" smtClean="0"/>
              <a:t>SeqAn</a:t>
            </a:r>
            <a:endParaRPr lang="en-US" b="0" dirty="0"/>
          </a:p>
        </p:txBody>
      </p:sp>
      <p:sp>
        <p:nvSpPr>
          <p:cNvPr id="22" name="Rounded Rectangle 21"/>
          <p:cNvSpPr/>
          <p:nvPr/>
        </p:nvSpPr>
        <p:spPr bwMode="auto">
          <a:xfrm>
            <a:off x="85344" y="2632058"/>
            <a:ext cx="8962813" cy="1570548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smtClean="0">
                <a:solidFill>
                  <a:srgbClr val="FFFFFF"/>
                </a:solidFill>
                <a:latin typeface="Arial"/>
              </a:rPr>
              <a:t>Generic and specialized</a:t>
            </a:r>
          </a:p>
          <a:p>
            <a:pPr algn="ctr" eaLnBrk="0" hangingPunct="0"/>
            <a:r>
              <a:rPr lang="en-US" sz="400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4000" dirty="0" smtClean="0">
                <a:solidFill>
                  <a:srgbClr val="FFFFFF"/>
                </a:solidFill>
                <a:latin typeface="Arial"/>
              </a:rPr>
              <a:t>cceleration support</a:t>
            </a:r>
            <a:endParaRPr lang="en-US" sz="4000" dirty="0" smtClean="0">
              <a:solidFill>
                <a:srgbClr val="333333"/>
              </a:solidFill>
              <a:latin typeface="Arial"/>
            </a:endParaRPr>
          </a:p>
          <a:p>
            <a:pPr eaLnBrk="0" hangingPunct="0"/>
            <a:endParaRPr lang="en-US" sz="2800" dirty="0" smtClean="0">
              <a:solidFill>
                <a:srgbClr val="333333"/>
              </a:solidFill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363557"/>
      </p:ext>
    </p:extLst>
  </p:cSld>
  <p:clrMapOvr>
    <a:masterClrMapping/>
  </p:clrMapOvr>
  <p:transition spd="slow" advTm="66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3243" y="0"/>
            <a:ext cx="5351006" cy="667279"/>
          </a:xfrm>
        </p:spPr>
        <p:txBody>
          <a:bodyPr>
            <a:normAutofit/>
          </a:bodyPr>
          <a:lstStyle/>
          <a:p>
            <a:pPr algn="l"/>
            <a:r>
              <a:rPr lang="de-DE" b="0" dirty="0" smtClean="0"/>
              <a:t>SeqAn </a:t>
            </a:r>
            <a:r>
              <a:rPr lang="de-DE" b="0" dirty="0" err="1" smtClean="0"/>
              <a:t>going</a:t>
            </a:r>
            <a:r>
              <a:rPr lang="de-DE" b="0" dirty="0" smtClean="0"/>
              <a:t> parallel </a:t>
            </a:r>
            <a:endParaRPr lang="de-DE" b="0" dirty="0"/>
          </a:p>
        </p:txBody>
      </p:sp>
      <p:sp>
        <p:nvSpPr>
          <p:cNvPr id="23" name="TextBox 22"/>
          <p:cNvSpPr txBox="1"/>
          <p:nvPr/>
        </p:nvSpPr>
        <p:spPr>
          <a:xfrm>
            <a:off x="3180080" y="3048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33333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84" y="3353212"/>
            <a:ext cx="8202739" cy="295502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118532" y="1411789"/>
            <a:ext cx="8844281" cy="1714612"/>
          </a:xfrm>
          <a:prstGeom prst="roundRect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dirty="0" smtClean="0">
                <a:solidFill>
                  <a:srgbClr val="FFFFFF"/>
                </a:solidFill>
                <a:latin typeface="Arial"/>
              </a:rPr>
              <a:t>GOAL</a:t>
            </a:r>
          </a:p>
          <a:p>
            <a:pPr algn="ctr" eaLnBrk="0" hangingPunct="0"/>
            <a:r>
              <a:rPr lang="en-US" sz="2800" dirty="0" smtClean="0">
                <a:solidFill>
                  <a:srgbClr val="FFFFFF"/>
                </a:solidFill>
                <a:latin typeface="Arial"/>
              </a:rPr>
              <a:t>Parallelize the finder interface of </a:t>
            </a:r>
            <a:r>
              <a:rPr lang="en-US" sz="2800" dirty="0" err="1" smtClean="0">
                <a:solidFill>
                  <a:srgbClr val="FFFFFF"/>
                </a:solidFill>
                <a:latin typeface="Arial"/>
              </a:rPr>
              <a:t>SeqAn</a:t>
            </a:r>
            <a:endParaRPr lang="en-US" sz="2800" dirty="0">
              <a:solidFill>
                <a:srgbClr val="FFFFFF"/>
              </a:solidFill>
              <a:latin typeface="Arial"/>
            </a:endParaRPr>
          </a:p>
          <a:p>
            <a:pPr algn="ctr" eaLnBrk="0" hangingPunct="0"/>
            <a:r>
              <a:rPr lang="en-US" sz="2800" dirty="0" smtClean="0">
                <a:solidFill>
                  <a:srgbClr val="FFFFFF"/>
                </a:solidFill>
                <a:latin typeface="Arial"/>
              </a:rPr>
              <a:t>so it works on CPU </a:t>
            </a:r>
            <a:r>
              <a:rPr lang="en-US" sz="2800" dirty="0" smtClean="0">
                <a:solidFill>
                  <a:srgbClr val="FF0000"/>
                </a:solidFill>
                <a:latin typeface="Arial"/>
              </a:rPr>
              <a:t>and</a:t>
            </a:r>
            <a:r>
              <a:rPr lang="en-US" sz="2800" dirty="0" smtClean="0">
                <a:solidFill>
                  <a:srgbClr val="FFFFFF"/>
                </a:solidFill>
                <a:latin typeface="Arial"/>
              </a:rPr>
              <a:t> accelerators like GPU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3809238" y="4814866"/>
            <a:ext cx="3876118" cy="1275953"/>
            <a:chOff x="3809238" y="4201102"/>
            <a:chExt cx="3876118" cy="1275953"/>
          </a:xfrm>
        </p:grpSpPr>
        <p:sp>
          <p:nvSpPr>
            <p:cNvPr id="8" name="TextBox 7"/>
            <p:cNvSpPr txBox="1"/>
            <p:nvPr/>
          </p:nvSpPr>
          <p:spPr>
            <a:xfrm>
              <a:off x="5134425" y="4830724"/>
              <a:ext cx="2550931" cy="646331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  <a:latin typeface="Calibri"/>
                  <a:cs typeface="Calibri"/>
                </a:rPr>
                <a:t>Will be replaced by hg18</a:t>
              </a:r>
              <a:br>
                <a:rPr lang="en-US" dirty="0" smtClean="0">
                  <a:solidFill>
                    <a:srgbClr val="FFFFFF"/>
                  </a:solidFill>
                  <a:latin typeface="Calibri"/>
                  <a:cs typeface="Calibri"/>
                </a:rPr>
              </a:br>
              <a:r>
                <a:rPr lang="en-US" dirty="0" smtClean="0">
                  <a:solidFill>
                    <a:srgbClr val="FFFFFF"/>
                  </a:solidFill>
                  <a:latin typeface="Calibri"/>
                  <a:cs typeface="Calibri"/>
                </a:rPr>
                <a:t> and 10 million 20-mers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cxnSp>
          <p:nvCxnSpPr>
            <p:cNvPr id="9" name="Straight Arrow Connector 8"/>
            <p:cNvCxnSpPr>
              <a:stCxn id="8" idx="0"/>
            </p:cNvCxnSpPr>
            <p:nvPr/>
          </p:nvCxnSpPr>
          <p:spPr>
            <a:xfrm flipH="1" flipV="1">
              <a:off x="5373237" y="4201102"/>
              <a:ext cx="1036654" cy="629622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stCxn id="8" idx="1"/>
            </p:cNvCxnSpPr>
            <p:nvPr/>
          </p:nvCxnSpPr>
          <p:spPr>
            <a:xfrm flipH="1">
              <a:off x="3809238" y="5153890"/>
              <a:ext cx="1325187" cy="70906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74241632"/>
      </p:ext>
    </p:extLst>
  </p:cSld>
  <p:clrMapOvr>
    <a:masterClrMapping/>
  </p:clrMapOvr>
  <p:transition spd="slow" advTm="66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970" y="26806"/>
            <a:ext cx="5265381" cy="667279"/>
          </a:xfrm>
        </p:spPr>
        <p:txBody>
          <a:bodyPr>
            <a:normAutofit/>
          </a:bodyPr>
          <a:lstStyle/>
          <a:p>
            <a:pPr algn="l"/>
            <a:r>
              <a:rPr lang="de-DE" b="0" dirty="0" err="1" smtClean="0"/>
              <a:t>SeqAn</a:t>
            </a:r>
            <a:r>
              <a:rPr lang="de-DE" b="0" dirty="0" smtClean="0"/>
              <a:t> </a:t>
            </a:r>
            <a:r>
              <a:rPr lang="de-DE" b="0" dirty="0" err="1" smtClean="0"/>
              <a:t>going</a:t>
            </a:r>
            <a:r>
              <a:rPr lang="de-DE" b="0" dirty="0" smtClean="0"/>
              <a:t> parallel</a:t>
            </a:r>
            <a:endParaRPr lang="de-DE" b="0" dirty="0"/>
          </a:p>
        </p:txBody>
      </p:sp>
      <p:sp>
        <p:nvSpPr>
          <p:cNvPr id="23" name="TextBox 22"/>
          <p:cNvSpPr txBox="1"/>
          <p:nvPr/>
        </p:nvSpPr>
        <p:spPr>
          <a:xfrm>
            <a:off x="3180080" y="3048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333333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41355"/>
            <a:ext cx="9144000" cy="3971418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364619" y="1911048"/>
            <a:ext cx="4420810" cy="1484140"/>
            <a:chOff x="2364619" y="1911048"/>
            <a:chExt cx="4420810" cy="1484140"/>
          </a:xfrm>
        </p:grpSpPr>
        <p:sp>
          <p:nvSpPr>
            <p:cNvPr id="6" name="TextBox 5"/>
            <p:cNvSpPr txBox="1"/>
            <p:nvPr/>
          </p:nvSpPr>
          <p:spPr>
            <a:xfrm>
              <a:off x="4760701" y="2748857"/>
              <a:ext cx="2024728" cy="646331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  <a:latin typeface="Calibri"/>
                  <a:cs typeface="Calibri"/>
                </a:rPr>
                <a:t>Construct FM-index</a:t>
              </a:r>
            </a:p>
            <a:p>
              <a:r>
                <a:rPr lang="en-US" dirty="0" smtClean="0">
                  <a:solidFill>
                    <a:srgbClr val="FFFFFF"/>
                  </a:solidFill>
                  <a:latin typeface="Calibri"/>
                  <a:cs typeface="Calibri"/>
                </a:rPr>
                <a:t>on reverse genome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cxnSp>
          <p:nvCxnSpPr>
            <p:cNvPr id="7" name="Straight Arrow Connector 6"/>
            <p:cNvCxnSpPr>
              <a:stCxn id="6" idx="1"/>
            </p:cNvCxnSpPr>
            <p:nvPr/>
          </p:nvCxnSpPr>
          <p:spPr>
            <a:xfrm flipH="1" flipV="1">
              <a:off x="2364619" y="3011714"/>
              <a:ext cx="2396082" cy="60309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>
              <a:stCxn id="6" idx="1"/>
            </p:cNvCxnSpPr>
            <p:nvPr/>
          </p:nvCxnSpPr>
          <p:spPr>
            <a:xfrm flipH="1" flipV="1">
              <a:off x="3477381" y="1911048"/>
              <a:ext cx="1283320" cy="1160975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501018" y="3569792"/>
            <a:ext cx="6601496" cy="1619067"/>
            <a:chOff x="1501018" y="3569792"/>
            <a:chExt cx="6601496" cy="1619067"/>
          </a:xfrm>
        </p:grpSpPr>
        <p:sp>
          <p:nvSpPr>
            <p:cNvPr id="16" name="TextBox 15"/>
            <p:cNvSpPr txBox="1"/>
            <p:nvPr/>
          </p:nvSpPr>
          <p:spPr>
            <a:xfrm>
              <a:off x="4748740" y="3569792"/>
              <a:ext cx="3353774" cy="646331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  <a:latin typeface="Calibri"/>
                  <a:cs typeface="Calibri"/>
                </a:rPr>
                <a:t>Set # OMP threads</a:t>
              </a:r>
            </a:p>
            <a:p>
              <a:r>
                <a:rPr lang="en-US" dirty="0" smtClean="0">
                  <a:solidFill>
                    <a:srgbClr val="FFFFFF"/>
                  </a:solidFill>
                  <a:latin typeface="Calibri"/>
                  <a:cs typeface="Calibri"/>
                </a:rPr>
                <a:t>Call generic count function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cxnSp>
          <p:nvCxnSpPr>
            <p:cNvPr id="17" name="Straight Arrow Connector 16"/>
            <p:cNvCxnSpPr>
              <a:stCxn id="16" idx="2"/>
            </p:cNvCxnSpPr>
            <p:nvPr/>
          </p:nvCxnSpPr>
          <p:spPr>
            <a:xfrm flipH="1">
              <a:off x="5315857" y="4216123"/>
              <a:ext cx="1109770" cy="972736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6" idx="1"/>
            </p:cNvCxnSpPr>
            <p:nvPr/>
          </p:nvCxnSpPr>
          <p:spPr>
            <a:xfrm flipH="1">
              <a:off x="1501018" y="3892958"/>
              <a:ext cx="3247722" cy="1024967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98419967"/>
      </p:ext>
    </p:extLst>
  </p:cSld>
  <p:clrMapOvr>
    <a:masterClrMapping/>
  </p:clrMapOvr>
  <p:transition spd="slow" advTm="66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711" y="44672"/>
            <a:ext cx="6518388" cy="667279"/>
          </a:xfrm>
        </p:spPr>
        <p:txBody>
          <a:bodyPr>
            <a:normAutofit/>
          </a:bodyPr>
          <a:lstStyle/>
          <a:p>
            <a:pPr algn="l"/>
            <a:r>
              <a:rPr lang="de-DE" b="0" dirty="0" smtClean="0"/>
              <a:t>SeqAn </a:t>
            </a:r>
            <a:r>
              <a:rPr lang="de-DE" b="0" dirty="0" err="1" smtClean="0"/>
              <a:t>and</a:t>
            </a:r>
            <a:r>
              <a:rPr lang="de-DE" b="0" dirty="0" smtClean="0"/>
              <a:t> NVIDIA GPUs</a:t>
            </a:r>
            <a:endParaRPr lang="de-DE" b="0" dirty="0"/>
          </a:p>
        </p:txBody>
      </p:sp>
      <p:sp>
        <p:nvSpPr>
          <p:cNvPr id="23" name="TextBox 22"/>
          <p:cNvSpPr txBox="1"/>
          <p:nvPr/>
        </p:nvSpPr>
        <p:spPr>
          <a:xfrm>
            <a:off x="3180080" y="3048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333333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5045"/>
            <a:ext cx="9144000" cy="522656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232550" y="4416466"/>
            <a:ext cx="3353774" cy="1564948"/>
            <a:chOff x="5232550" y="4416466"/>
            <a:chExt cx="3353774" cy="1564948"/>
          </a:xfrm>
        </p:grpSpPr>
        <p:sp>
          <p:nvSpPr>
            <p:cNvPr id="7" name="TextBox 6"/>
            <p:cNvSpPr txBox="1"/>
            <p:nvPr/>
          </p:nvSpPr>
          <p:spPr>
            <a:xfrm>
              <a:off x="5232550" y="4416466"/>
              <a:ext cx="3353774" cy="369332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  <a:latin typeface="Calibri"/>
                  <a:cs typeface="Calibri"/>
                </a:rPr>
                <a:t>SAME count function as on CPU !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>
              <a:off x="5655467" y="4785798"/>
              <a:ext cx="1226618" cy="1195616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3180081" y="3232666"/>
            <a:ext cx="4776652" cy="1424369"/>
            <a:chOff x="3180081" y="3232666"/>
            <a:chExt cx="4776652" cy="1424369"/>
          </a:xfrm>
        </p:grpSpPr>
        <p:sp>
          <p:nvSpPr>
            <p:cNvPr id="5" name="TextBox 4"/>
            <p:cNvSpPr txBox="1"/>
            <p:nvPr/>
          </p:nvSpPr>
          <p:spPr>
            <a:xfrm>
              <a:off x="4700225" y="3232666"/>
              <a:ext cx="3256508" cy="369332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/>
                  <a:cs typeface="Calibri"/>
                </a:rPr>
                <a:t>Copy needles and index to GPU</a:t>
              </a:r>
            </a:p>
          </p:txBody>
        </p:sp>
        <p:cxnSp>
          <p:nvCxnSpPr>
            <p:cNvPr id="10" name="Straight Arrow Connector 9"/>
            <p:cNvCxnSpPr>
              <a:stCxn id="5" idx="1"/>
            </p:cNvCxnSpPr>
            <p:nvPr/>
          </p:nvCxnSpPr>
          <p:spPr>
            <a:xfrm flipH="1">
              <a:off x="3180081" y="3417332"/>
              <a:ext cx="1520144" cy="1239703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5" idx="1"/>
            </p:cNvCxnSpPr>
            <p:nvPr/>
          </p:nvCxnSpPr>
          <p:spPr>
            <a:xfrm flipH="1">
              <a:off x="3517029" y="3417332"/>
              <a:ext cx="1183196" cy="184667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13349949"/>
      </p:ext>
    </p:extLst>
  </p:cSld>
  <p:clrMapOvr>
    <a:masterClrMapping/>
  </p:clrMapOvr>
  <p:transition spd="slow" advTm="66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180080" y="3048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2511" y="3553316"/>
            <a:ext cx="942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333333"/>
                </a:solidFill>
                <a:latin typeface="Calibri"/>
                <a:cs typeface="Calibri"/>
              </a:rPr>
              <a:t>…12...</a:t>
            </a:r>
            <a:endParaRPr lang="en-US" sz="2400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80081" y="3335467"/>
            <a:ext cx="944828" cy="78569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/>
                <a:cs typeface="Calibri"/>
              </a:rPr>
              <a:t>2.66 sec</a:t>
            </a: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80080" y="2189604"/>
            <a:ext cx="5782733" cy="78569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/>
                <a:cs typeface="Calibri"/>
              </a:rPr>
              <a:t>18.6 sec</a:t>
            </a: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80080" y="5646498"/>
            <a:ext cx="184666" cy="78569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16252" y="2283833"/>
            <a:ext cx="4106354" cy="584776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333333"/>
                </a:solidFill>
                <a:latin typeface="Calibri"/>
                <a:cs typeface="Calibri"/>
              </a:rPr>
              <a:t>1 X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0" y="3283277"/>
            <a:ext cx="1078313" cy="92734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082" y="3339631"/>
            <a:ext cx="1026090" cy="882437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3169081" y="2082429"/>
            <a:ext cx="11441" cy="45447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464" y="4213913"/>
            <a:ext cx="2105322" cy="140406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0" y="4494018"/>
            <a:ext cx="1544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Intel Xeon</a:t>
            </a:r>
            <a:r>
              <a:rPr lang="en-US" dirty="0">
                <a:solidFill>
                  <a:srgbClr val="333333"/>
                </a:solidFill>
                <a:latin typeface="Calibri"/>
                <a:cs typeface="Calibri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Phi</a:t>
            </a:r>
            <a:b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</a:br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7120,</a:t>
            </a:r>
            <a:b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</a:br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244 threads</a:t>
            </a:r>
            <a:endParaRPr lang="en-US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3948" y="5424074"/>
            <a:ext cx="1550272" cy="1243823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179145" y="4446507"/>
            <a:ext cx="838760" cy="78569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/>
                <a:cs typeface="Calibri"/>
              </a:rPr>
              <a:t>2.18 sec</a:t>
            </a: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9105" y="37663"/>
            <a:ext cx="5563475" cy="667279"/>
          </a:xfrm>
        </p:spPr>
        <p:txBody>
          <a:bodyPr>
            <a:normAutofit/>
          </a:bodyPr>
          <a:lstStyle/>
          <a:p>
            <a:pPr algn="l"/>
            <a:r>
              <a:rPr lang="de-DE" b="0" dirty="0" err="1" smtClean="0"/>
              <a:t>SeqAn</a:t>
            </a:r>
            <a:r>
              <a:rPr lang="de-DE" b="0" dirty="0" smtClean="0"/>
              <a:t> </a:t>
            </a:r>
            <a:r>
              <a:rPr lang="de-DE" b="0" dirty="0" err="1" smtClean="0"/>
              <a:t>going</a:t>
            </a:r>
            <a:r>
              <a:rPr lang="de-DE" b="0" dirty="0" smtClean="0"/>
              <a:t> parallel</a:t>
            </a:r>
            <a:endParaRPr lang="de-DE" b="0" dirty="0"/>
          </a:p>
        </p:txBody>
      </p:sp>
      <p:sp>
        <p:nvSpPr>
          <p:cNvPr id="15" name="Rounded Rectangle 14"/>
          <p:cNvSpPr/>
          <p:nvPr/>
        </p:nvSpPr>
        <p:spPr bwMode="auto">
          <a:xfrm>
            <a:off x="95650" y="903652"/>
            <a:ext cx="8844281" cy="1106701"/>
          </a:xfrm>
          <a:prstGeom prst="roundRect">
            <a:avLst/>
          </a:prstGeom>
          <a:solidFill>
            <a:srgbClr val="FFFFFF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dirty="0" smtClean="0">
                <a:solidFill>
                  <a:srgbClr val="333333"/>
                </a:solidFill>
                <a:latin typeface="Calibri"/>
                <a:cs typeface="Calibri"/>
              </a:rPr>
              <a:t>Count occurrences of 10 million 20-mers  </a:t>
            </a:r>
            <a:br>
              <a:rPr lang="en-US" sz="2800" dirty="0" smtClean="0">
                <a:solidFill>
                  <a:srgbClr val="333333"/>
                </a:solidFill>
                <a:latin typeface="Calibri"/>
                <a:cs typeface="Calibri"/>
              </a:rPr>
            </a:br>
            <a:r>
              <a:rPr lang="en-US" sz="2800" dirty="0" smtClean="0">
                <a:solidFill>
                  <a:srgbClr val="333333"/>
                </a:solidFill>
                <a:latin typeface="Calibri"/>
                <a:cs typeface="Calibri"/>
              </a:rPr>
              <a:t>in the human genome using an FM-index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6251" y="5747882"/>
            <a:ext cx="4106355" cy="584776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smtClean="0">
                <a:solidFill>
                  <a:srgbClr val="333333"/>
                </a:solidFill>
                <a:latin typeface="Calibri"/>
                <a:cs typeface="Calibri"/>
              </a:rPr>
              <a:t>47 X</a:t>
            </a:r>
            <a:endParaRPr lang="en-US" sz="3200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16252" y="3390910"/>
            <a:ext cx="4106354" cy="58477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333333"/>
                </a:solidFill>
                <a:latin typeface="Calibri"/>
                <a:cs typeface="Calibri"/>
              </a:rPr>
              <a:t>7 X</a:t>
            </a:r>
            <a:endParaRPr lang="en-US" sz="3200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698532"/>
            <a:ext cx="1233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NVIDIA</a:t>
            </a:r>
          </a:p>
          <a:p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Tesla K20</a:t>
            </a:r>
            <a:endParaRPr lang="en-US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15116" y="426874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067" y="2371955"/>
            <a:ext cx="1248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333333"/>
                </a:solidFill>
                <a:latin typeface="Calibri"/>
                <a:cs typeface="Calibri"/>
              </a:rPr>
              <a:t>I7,3.2 GHz</a:t>
            </a:r>
            <a:endParaRPr lang="en-US" sz="2000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090" y="2144603"/>
            <a:ext cx="1042581" cy="896619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834526" y="4570601"/>
            <a:ext cx="4106354" cy="58477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333333"/>
                </a:solidFill>
                <a:latin typeface="Calibri"/>
                <a:cs typeface="Calibri"/>
              </a:rPr>
              <a:t>8</a:t>
            </a:r>
            <a:r>
              <a:rPr lang="en-US" sz="3200" dirty="0" smtClean="0">
                <a:solidFill>
                  <a:srgbClr val="333333"/>
                </a:solidFill>
                <a:latin typeface="Calibri"/>
                <a:cs typeface="Calibri"/>
              </a:rPr>
              <a:t>.5 X</a:t>
            </a:r>
            <a:endParaRPr lang="en-US" sz="3200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39623" y="5831164"/>
            <a:ext cx="685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</a:rPr>
              <a:t>0.4 s</a:t>
            </a:r>
            <a:endParaRPr lang="en-US" dirty="0">
              <a:solidFill>
                <a:srgbClr val="333333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5825656"/>
      </p:ext>
    </p:extLst>
  </p:cSld>
  <p:clrMapOvr>
    <a:masterClrMapping/>
  </p:clrMapOvr>
  <p:transition spd="slow" advTm="66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animBg="1"/>
      <p:bldP spid="20" grpId="0" animBg="1"/>
      <p:bldP spid="25" grpId="0" animBg="1"/>
      <p:bldP spid="29" grpId="0" animBg="1"/>
      <p:bldP spid="18" grpId="0" animBg="1"/>
      <p:bldP spid="22" grpId="0" animBg="1"/>
      <p:bldP spid="30" grpId="0" animBg="1"/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180080" y="2189604"/>
            <a:ext cx="5782733" cy="78569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/>
                <a:cs typeface="Calibri"/>
              </a:rPr>
              <a:t>66.1 s</a:t>
            </a: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80080" y="3048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2511" y="3553316"/>
            <a:ext cx="942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333333"/>
                </a:solidFill>
                <a:latin typeface="Calibri"/>
                <a:cs typeface="Calibri"/>
              </a:rPr>
              <a:t>…12...</a:t>
            </a:r>
            <a:endParaRPr lang="en-US" sz="2400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16252" y="2283833"/>
            <a:ext cx="4106354" cy="584776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333333"/>
                </a:solidFill>
                <a:latin typeface="Calibri"/>
                <a:cs typeface="Calibri"/>
              </a:rPr>
              <a:t>1 X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0" y="3283277"/>
            <a:ext cx="1078313" cy="92734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082" y="3339631"/>
            <a:ext cx="1026090" cy="882437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3169081" y="2082429"/>
            <a:ext cx="11441" cy="45447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464" y="4213913"/>
            <a:ext cx="2105322" cy="14040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3948" y="5424074"/>
            <a:ext cx="1550272" cy="12438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0459" y="66200"/>
            <a:ext cx="8229600" cy="667279"/>
          </a:xfrm>
        </p:spPr>
        <p:txBody>
          <a:bodyPr>
            <a:normAutofit/>
          </a:bodyPr>
          <a:lstStyle/>
          <a:p>
            <a:pPr algn="l"/>
            <a:r>
              <a:rPr lang="de-DE" b="0" dirty="0" err="1" smtClean="0"/>
              <a:t>SeqAn</a:t>
            </a:r>
            <a:r>
              <a:rPr lang="de-DE" b="0" dirty="0" smtClean="0"/>
              <a:t> </a:t>
            </a:r>
            <a:r>
              <a:rPr lang="de-DE" b="0" dirty="0" err="1" smtClean="0"/>
              <a:t>going</a:t>
            </a:r>
            <a:r>
              <a:rPr lang="de-DE" b="0" dirty="0" smtClean="0"/>
              <a:t> parallel</a:t>
            </a:r>
            <a:endParaRPr lang="de-DE" b="0" dirty="0"/>
          </a:p>
        </p:txBody>
      </p:sp>
      <p:sp>
        <p:nvSpPr>
          <p:cNvPr id="15" name="Rounded Rectangle 14"/>
          <p:cNvSpPr/>
          <p:nvPr/>
        </p:nvSpPr>
        <p:spPr bwMode="auto">
          <a:xfrm>
            <a:off x="95650" y="903652"/>
            <a:ext cx="8844281" cy="1106701"/>
          </a:xfrm>
          <a:prstGeom prst="roundRect">
            <a:avLst/>
          </a:prstGeom>
          <a:solidFill>
            <a:srgbClr val="FFFFFF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dirty="0" smtClean="0">
                <a:solidFill>
                  <a:srgbClr val="333333"/>
                </a:solidFill>
                <a:latin typeface="Calibri"/>
                <a:cs typeface="Calibri"/>
              </a:rPr>
              <a:t>Approx. </a:t>
            </a:r>
            <a:r>
              <a:rPr lang="en-US" sz="2800" dirty="0">
                <a:solidFill>
                  <a:srgbClr val="333333"/>
                </a:solidFill>
                <a:latin typeface="Calibri"/>
                <a:cs typeface="Calibri"/>
              </a:rPr>
              <a:t>c</a:t>
            </a:r>
            <a:r>
              <a:rPr lang="en-US" sz="2800" dirty="0" smtClean="0">
                <a:solidFill>
                  <a:srgbClr val="333333"/>
                </a:solidFill>
                <a:latin typeface="Calibri"/>
                <a:cs typeface="Calibri"/>
              </a:rPr>
              <a:t>ount occurrences of 1.2 million 33-mers  </a:t>
            </a:r>
            <a:br>
              <a:rPr lang="en-US" sz="2800" dirty="0" smtClean="0">
                <a:solidFill>
                  <a:srgbClr val="333333"/>
                </a:solidFill>
                <a:latin typeface="Calibri"/>
                <a:cs typeface="Calibri"/>
              </a:rPr>
            </a:br>
            <a:r>
              <a:rPr lang="en-US" sz="2800" dirty="0" smtClean="0">
                <a:solidFill>
                  <a:srgbClr val="333333"/>
                </a:solidFill>
                <a:latin typeface="Calibri"/>
                <a:cs typeface="Calibri"/>
              </a:rPr>
              <a:t>in the human genome using an FM-index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6251" y="5747882"/>
            <a:ext cx="4106355" cy="584776"/>
          </a:xfrm>
          <a:prstGeom prst="rect">
            <a:avLst/>
          </a:prstGeom>
          <a:solidFill>
            <a:srgbClr val="FFFFFF"/>
          </a:solidFill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333333"/>
                </a:solidFill>
                <a:latin typeface="Calibri"/>
                <a:cs typeface="Calibri"/>
              </a:rPr>
              <a:t>20.7 X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16252" y="3389546"/>
            <a:ext cx="4106354" cy="58477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333333"/>
                </a:solidFill>
                <a:latin typeface="Calibri"/>
                <a:cs typeface="Calibri"/>
              </a:rPr>
              <a:t>7.3 X</a:t>
            </a:r>
            <a:endParaRPr lang="en-US" sz="3200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698532"/>
            <a:ext cx="1233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NVIDIA</a:t>
            </a:r>
          </a:p>
          <a:p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Tesla K20</a:t>
            </a:r>
            <a:endParaRPr lang="en-US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15116" y="426874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067" y="2371955"/>
            <a:ext cx="1248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333333"/>
                </a:solidFill>
                <a:latin typeface="Calibri"/>
                <a:cs typeface="Calibri"/>
              </a:rPr>
              <a:t>I7,3.2 GHz</a:t>
            </a:r>
            <a:endParaRPr lang="en-US" sz="2000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090" y="2144603"/>
            <a:ext cx="1042581" cy="896619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835208" y="4572988"/>
            <a:ext cx="4106354" cy="58477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333333"/>
                </a:solidFill>
                <a:latin typeface="Calibri"/>
                <a:cs typeface="Calibri"/>
              </a:rPr>
              <a:t>16.9 X</a:t>
            </a:r>
            <a:endParaRPr lang="en-US" sz="3200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80081" y="3334103"/>
            <a:ext cx="867675" cy="78569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/>
                <a:cs typeface="Calibri"/>
              </a:rPr>
              <a:t>9.0 s</a:t>
            </a: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79827" y="4448894"/>
            <a:ext cx="327071" cy="78569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80080" y="5646498"/>
            <a:ext cx="239792" cy="78569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91655" y="4704412"/>
            <a:ext cx="685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</a:rPr>
              <a:t>3.9 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72699" y="5831164"/>
            <a:ext cx="685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</a:rPr>
              <a:t>3.2 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4494018"/>
            <a:ext cx="1544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Intel Xeon</a:t>
            </a:r>
            <a:r>
              <a:rPr lang="en-US" dirty="0">
                <a:solidFill>
                  <a:srgbClr val="333333"/>
                </a:solidFill>
                <a:latin typeface="Calibri"/>
                <a:cs typeface="Calibri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Phi</a:t>
            </a:r>
            <a:b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</a:br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7120,</a:t>
            </a:r>
            <a:b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</a:br>
            <a:r>
              <a:rPr lang="en-US" dirty="0" smtClean="0">
                <a:solidFill>
                  <a:srgbClr val="333333"/>
                </a:solidFill>
                <a:latin typeface="Calibri"/>
                <a:cs typeface="Calibri"/>
              </a:rPr>
              <a:t>244 threads</a:t>
            </a:r>
            <a:endParaRPr lang="en-US" dirty="0">
              <a:solidFill>
                <a:srgbClr val="333333"/>
              </a:solidFill>
              <a:latin typeface="Calibri"/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531716"/>
      </p:ext>
    </p:extLst>
  </p:cSld>
  <p:clrMapOvr>
    <a:masterClrMapping/>
  </p:clrMapOvr>
  <p:transition spd="slow" advTm="66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18" grpId="0" animBg="1"/>
      <p:bldP spid="22" grpId="0" animBg="1"/>
      <p:bldP spid="30" grpId="0" animBg="1"/>
      <p:bldP spid="19" grpId="0" animBg="1"/>
      <p:bldP spid="29" grpId="0" animBg="1"/>
      <p:bldP spid="20" grpId="0" animBg="1"/>
      <p:bldP spid="31" grpId="0"/>
      <p:bldP spid="32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 bwMode="auto">
          <a:xfrm>
            <a:off x="4067600" y="4051092"/>
            <a:ext cx="3012506" cy="495596"/>
          </a:xfrm>
          <a:prstGeom prst="roundRect">
            <a:avLst/>
          </a:prstGeom>
          <a:solidFill>
            <a:srgbClr val="CCFFCC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" name="Titel 6"/>
          <p:cNvSpPr txBox="1">
            <a:spLocks/>
          </p:cNvSpPr>
          <p:nvPr/>
        </p:nvSpPr>
        <p:spPr bwMode="auto">
          <a:xfrm>
            <a:off x="124471" y="57664"/>
            <a:ext cx="6702552" cy="685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35709" tIns="35709" rIns="35709" bIns="35709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>
                <a:solidFill>
                  <a:srgbClr val="2D2D8A"/>
                </a:solidFill>
                <a:latin typeface="+mj-lt"/>
                <a:ea typeface="+mj-ea"/>
                <a:cs typeface="+mj-cs"/>
                <a:sym typeface="Cambria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5pPr>
            <a:lvl6pPr marL="321407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6pPr>
            <a:lvl7pPr marL="642816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7pPr>
            <a:lvl8pPr marL="964224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8pPr>
            <a:lvl9pPr marL="1285631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9pPr>
          </a:lstStyle>
          <a:p>
            <a:pPr algn="l"/>
            <a:r>
              <a:rPr lang="en-US" sz="3200" dirty="0">
                <a:latin typeface="Arial"/>
                <a:cs typeface="Arial"/>
              </a:rPr>
              <a:t>CPU </a:t>
            </a:r>
            <a:r>
              <a:rPr lang="en-US" sz="3200" dirty="0" smtClean="0">
                <a:latin typeface="Arial"/>
                <a:cs typeface="Arial"/>
              </a:rPr>
              <a:t>vs. </a:t>
            </a:r>
            <a:r>
              <a:rPr lang="en-US" sz="3200" dirty="0">
                <a:latin typeface="Arial"/>
                <a:cs typeface="Arial"/>
              </a:rPr>
              <a:t>GPU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Invoking an FM-index based search on CPU and GPU: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4103245" y="4899507"/>
            <a:ext cx="4397673" cy="258015"/>
          </a:xfrm>
          <a:prstGeom prst="roundRect">
            <a:avLst/>
          </a:prstGeom>
          <a:solidFill>
            <a:srgbClr val="CCFFCC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623753" y="1885168"/>
            <a:ext cx="8302481" cy="4158330"/>
          </a:xfrm>
          <a:prstGeom prst="rect">
            <a:avLst/>
          </a:prstGeom>
          <a:noFill/>
        </p:spPr>
        <p:txBody>
          <a:bodyPr wrap="square" lIns="64274" tIns="32137" rIns="64274" bIns="32137" rtlCol="0">
            <a:spAutoFit/>
          </a:bodyPr>
          <a:lstStyle/>
          <a:p>
            <a:r>
              <a:rPr lang="en-US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// Select the index type.</a:t>
            </a:r>
            <a:endParaRPr lang="en-US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typedef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Index&lt;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DnaString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FMIndex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&lt;&gt; &gt; 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TIndex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</a:t>
            </a:r>
          </a:p>
          <a:p>
            <a:endParaRPr lang="de-DE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en-US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// Type is Index&lt;</a:t>
            </a:r>
            <a:r>
              <a:rPr lang="en-US" sz="1400" dirty="0" err="1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device_vector</a:t>
            </a:r>
            <a:r>
              <a:rPr lang="en-US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&lt;</a:t>
            </a:r>
            <a:r>
              <a:rPr lang="en-US" sz="1400" dirty="0" err="1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Dna</a:t>
            </a:r>
            <a:r>
              <a:rPr lang="en-US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&gt;, </a:t>
            </a:r>
            <a:r>
              <a:rPr lang="en-US" sz="1400" dirty="0" err="1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FMIndex</a:t>
            </a:r>
            <a:r>
              <a:rPr lang="en-US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&lt;&gt; &gt;.</a:t>
            </a:r>
            <a:endParaRPr lang="en-US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typedef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typename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Device&lt;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TIndex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&gt;::Type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TDeviceIndex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</a:t>
            </a:r>
          </a:p>
          <a:p>
            <a:endParaRPr lang="de-DE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hr-HR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// ======== On CPU ========     // ========== On GPU ===========</a:t>
            </a:r>
            <a:endParaRPr lang="hr-HR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endParaRPr lang="de-DE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en-US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// Create an index.             // Create a device index.</a:t>
            </a:r>
            <a:endParaRPr lang="en-US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fr-FR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TIndex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index(</a:t>
            </a:r>
            <a:r>
              <a:rPr lang="fr-FR" sz="1400" dirty="0">
                <a:solidFill>
                  <a:srgbClr val="C41A16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"ACGTTGCAA"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);      </a:t>
            </a:r>
            <a:r>
              <a:rPr lang="fr-FR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TIndex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index(</a:t>
            </a:r>
            <a:r>
              <a:rPr lang="fr-FR" sz="1400" dirty="0">
                <a:solidFill>
                  <a:srgbClr val="C41A16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"ACGTTGCAA"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);</a:t>
            </a:r>
          </a:p>
          <a:p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                            </a:t>
            </a:r>
            <a:r>
              <a:rPr lang="fr-FR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TDeviceIndex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fr-FR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deviceIndex</a:t>
            </a:r>
            <a:r>
              <a:rPr lang="fr-F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</a:t>
            </a:r>
          </a:p>
          <a:p>
            <a:r>
              <a:rPr lang="pt-B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                            </a:t>
            </a:r>
            <a:r>
              <a:rPr lang="pt-BR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assign</a:t>
            </a:r>
            <a:r>
              <a:rPr lang="pt-B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(</a:t>
            </a:r>
            <a:r>
              <a:rPr lang="pt-BR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deviceIndex</a:t>
            </a:r>
            <a:r>
              <a:rPr lang="pt-BR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 index);</a:t>
            </a:r>
          </a:p>
          <a:p>
            <a:endParaRPr lang="de-DE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en-US" sz="1400" dirty="0">
                <a:solidFill>
                  <a:srgbClr val="0074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// Use the FM-index on CPU.     // Use the FM-index in a CUDA kernel.</a:t>
            </a:r>
            <a:endParaRPr lang="en-US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da-DK" sz="1400" dirty="0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findCPU(</a:t>
            </a:r>
            <a:r>
              <a:rPr lang="da-DK" sz="1400" dirty="0" err="1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index</a:t>
            </a:r>
            <a:r>
              <a:rPr lang="da-DK" sz="1400" dirty="0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,…)</a:t>
            </a:r>
            <a:r>
              <a:rPr lang="da-DK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               </a:t>
            </a:r>
            <a:r>
              <a:rPr lang="da-DK" sz="1400" dirty="0" err="1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findGPU</a:t>
            </a:r>
            <a:r>
              <a:rPr lang="da-DK" sz="1400" dirty="0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&lt;</a:t>
            </a:r>
            <a:r>
              <a:rPr lang="da-DK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&lt;&lt;...&gt;&gt;&gt;(</a:t>
            </a:r>
            <a:r>
              <a:rPr lang="da-DK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view</a:t>
            </a:r>
            <a:r>
              <a:rPr lang="da-DK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(</a:t>
            </a:r>
            <a:r>
              <a:rPr lang="da-DK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deviceIndex</a:t>
            </a:r>
            <a:r>
              <a:rPr lang="da-DK" sz="1400" dirty="0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),…)</a:t>
            </a:r>
            <a:r>
              <a:rPr lang="da-DK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</a:t>
            </a:r>
          </a:p>
          <a:p>
            <a:endParaRPr lang="de-DE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en-US" sz="1400" dirty="0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template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&lt;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typename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TIndex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&gt;      </a:t>
            </a:r>
            <a:r>
              <a:rPr lang="en-US" sz="1400" dirty="0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template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&lt;</a:t>
            </a:r>
            <a:r>
              <a:rPr lang="en-US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typename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TIndex</a:t>
            </a:r>
            <a:r>
              <a:rPr lang="en-US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&gt;</a:t>
            </a:r>
          </a:p>
          <a:p>
            <a:r>
              <a:rPr lang="fi-FI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void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                           __</a:t>
            </a:r>
            <a:r>
              <a:rPr lang="fi-FI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global</a:t>
            </a:r>
            <a:r>
              <a:rPr lang="fi-FI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__ </a:t>
            </a:r>
            <a:r>
              <a:rPr lang="fi-FI" sz="1400" dirty="0" err="1">
                <a:solidFill>
                  <a:srgbClr val="AA0D91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void</a:t>
            </a:r>
            <a:endParaRPr lang="fi-FI" sz="1400" dirty="0">
              <a:solidFill>
                <a:srgbClr val="000000"/>
              </a:solidFill>
              <a:latin typeface="Menlo-Regular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r>
              <a:rPr lang="da-DK" sz="1400" dirty="0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findCPU(</a:t>
            </a:r>
            <a:r>
              <a:rPr lang="da-DK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TIndex</a:t>
            </a:r>
            <a:r>
              <a:rPr lang="da-DK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&amp; </a:t>
            </a:r>
            <a:r>
              <a:rPr lang="da-DK" sz="1400" dirty="0" err="1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index</a:t>
            </a:r>
            <a:r>
              <a:rPr lang="da-DK" sz="1400" dirty="0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,…)</a:t>
            </a:r>
            <a:r>
              <a:rPr lang="da-DK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      </a:t>
            </a:r>
            <a:r>
              <a:rPr lang="da-DK" sz="1400" dirty="0" err="1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findGPU</a:t>
            </a:r>
            <a:r>
              <a:rPr lang="da-DK" sz="1400" dirty="0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(</a:t>
            </a:r>
            <a:r>
              <a:rPr lang="da-DK" sz="1400" dirty="0" err="1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TIndex</a:t>
            </a:r>
            <a:r>
              <a:rPr lang="da-DK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da-DK" sz="1400" dirty="0" err="1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index</a:t>
            </a:r>
            <a:r>
              <a:rPr lang="da-DK" sz="1400" dirty="0" smtClean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,…)</a:t>
            </a:r>
            <a:r>
              <a:rPr lang="da-DK" sz="1400" dirty="0">
                <a:solidFill>
                  <a:srgbClr val="000000"/>
                </a:solidFill>
                <a:latin typeface="Menlo-Regular"/>
                <a:ea typeface="ヒラギノ角ゴ ProN W3" charset="0"/>
                <a:cs typeface="ヒラギノ角ゴ ProN W3" charset="0"/>
                <a:sym typeface="Gill Sans" charset="0"/>
              </a:rPr>
              <a:t>;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4294967295"/>
          </p:nvPr>
        </p:nvSpPr>
        <p:spPr>
          <a:xfrm>
            <a:off x="250825" y="6629400"/>
            <a:ext cx="5976938" cy="228600"/>
          </a:xfrm>
          <a:prstGeom prst="rect">
            <a:avLst/>
          </a:prstGeom>
          <a:ln/>
        </p:spPr>
        <p:txBody>
          <a:bodyPr/>
          <a:lstStyle>
            <a:lvl1pPr>
              <a:defRPr sz="1100"/>
            </a:lvl1pPr>
          </a:lstStyle>
          <a:p>
            <a:r>
              <a:rPr lang="de-DE" dirty="0"/>
              <a:t>CCOE Dresden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450415" y="1653210"/>
            <a:ext cx="4576697" cy="3246301"/>
            <a:chOff x="1450415" y="1653210"/>
            <a:chExt cx="4576697" cy="3246301"/>
          </a:xfrm>
        </p:grpSpPr>
        <p:grpSp>
          <p:nvGrpSpPr>
            <p:cNvPr id="13" name="Group 12"/>
            <p:cNvGrpSpPr/>
            <p:nvPr/>
          </p:nvGrpSpPr>
          <p:grpSpPr>
            <a:xfrm>
              <a:off x="1450415" y="1653210"/>
              <a:ext cx="4576697" cy="3246301"/>
              <a:chOff x="1450415" y="1653210"/>
              <a:chExt cx="4576697" cy="3246301"/>
            </a:xfrm>
          </p:grpSpPr>
          <p:sp>
            <p:nvSpPr>
              <p:cNvPr id="2" name="Rounded Rectangle 1"/>
              <p:cNvSpPr/>
              <p:nvPr/>
            </p:nvSpPr>
            <p:spPr bwMode="auto">
              <a:xfrm>
                <a:off x="2337197" y="1653210"/>
                <a:ext cx="3689915" cy="2021424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rPr>
                  <a:t>The </a:t>
                </a:r>
                <a:r>
                  <a:rPr kumimoji="0" lang="en-US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rPr>
                  <a:t>findGPU</a:t>
                </a:r>
                <a:r>
                  <a:rPr kumimoji="0" lang="en-US" b="0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rPr>
                  <a:t> kernel</a:t>
                </a:r>
                <a:r>
                  <a:rPr kumimoji="0" lang="en-US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rPr>
                  <a:t> </a:t>
                </a:r>
                <a:r>
                  <a:rPr kumimoji="0" lang="en-US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rPr>
                  <a:t>AND</a:t>
                </a:r>
                <a:r>
                  <a:rPr kumimoji="0" lang="en-US" b="0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rPr>
                  <a:t> the </a:t>
                </a:r>
                <a:r>
                  <a:rPr kumimoji="0" lang="en-US" b="0" i="0" u="none" strike="noStrike" cap="none" normalizeH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rPr>
                  <a:t>findCPU</a:t>
                </a:r>
                <a:r>
                  <a:rPr kumimoji="0" lang="en-US" b="0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rPr>
                  <a:t> function will invoke many instances of the SAME generic function which will perform a backtracking algorithm on our generic index interface</a:t>
                </a: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cxnSp>
            <p:nvCxnSpPr>
              <p:cNvPr id="8" name="Straight Arrow Connector 7"/>
              <p:cNvCxnSpPr>
                <a:stCxn id="2" idx="2"/>
              </p:cNvCxnSpPr>
              <p:nvPr/>
            </p:nvCxnSpPr>
            <p:spPr bwMode="auto">
              <a:xfrm flipH="1">
                <a:off x="1450415" y="3674634"/>
                <a:ext cx="2731740" cy="1224877"/>
              </a:xfrm>
              <a:prstGeom prst="straightConnector1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1" name="Straight Arrow Connector 10"/>
            <p:cNvCxnSpPr>
              <a:stCxn id="2" idx="2"/>
            </p:cNvCxnSpPr>
            <p:nvPr/>
          </p:nvCxnSpPr>
          <p:spPr bwMode="auto">
            <a:xfrm>
              <a:off x="4182155" y="3674634"/>
              <a:ext cx="1010780" cy="1134702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9907329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6"/>
          <p:cNvSpPr txBox="1">
            <a:spLocks/>
          </p:cNvSpPr>
          <p:nvPr/>
        </p:nvSpPr>
        <p:spPr bwMode="auto">
          <a:xfrm>
            <a:off x="124471" y="57664"/>
            <a:ext cx="6702552" cy="685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35709" tIns="35709" rIns="35709" bIns="35709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>
                <a:solidFill>
                  <a:srgbClr val="2D2D8A"/>
                </a:solidFill>
                <a:latin typeface="+mj-lt"/>
                <a:ea typeface="+mj-ea"/>
                <a:cs typeface="+mj-cs"/>
                <a:sym typeface="Cambria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5pPr>
            <a:lvl6pPr marL="321407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6pPr>
            <a:lvl7pPr marL="642816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7pPr>
            <a:lvl8pPr marL="964224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8pPr>
            <a:lvl9pPr marL="1285631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9pPr>
          </a:lstStyle>
          <a:p>
            <a:pPr algn="l"/>
            <a:r>
              <a:rPr lang="en-US" sz="3200" dirty="0" smtClean="0">
                <a:latin typeface="Arial"/>
                <a:cs typeface="Arial"/>
              </a:rPr>
              <a:t>SIMD verification</a:t>
            </a:r>
            <a:endParaRPr lang="en-US" sz="3200" dirty="0">
              <a:latin typeface="Arial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1" y="812252"/>
            <a:ext cx="7299450" cy="594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850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6"/>
          <p:cNvSpPr txBox="1">
            <a:spLocks/>
          </p:cNvSpPr>
          <p:nvPr/>
        </p:nvSpPr>
        <p:spPr bwMode="auto">
          <a:xfrm>
            <a:off x="124471" y="57664"/>
            <a:ext cx="6702552" cy="685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35709" tIns="35709" rIns="35709" bIns="35709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>
                <a:solidFill>
                  <a:srgbClr val="2D2D8A"/>
                </a:solidFill>
                <a:latin typeface="+mj-lt"/>
                <a:ea typeface="+mj-ea"/>
                <a:cs typeface="+mj-cs"/>
                <a:sym typeface="Cambria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5pPr>
            <a:lvl6pPr marL="321407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6pPr>
            <a:lvl7pPr marL="642816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7pPr>
            <a:lvl8pPr marL="964224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8pPr>
            <a:lvl9pPr marL="1285631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9pPr>
          </a:lstStyle>
          <a:p>
            <a:pPr algn="l"/>
            <a:r>
              <a:rPr lang="en-US" sz="3200" dirty="0" smtClean="0">
                <a:latin typeface="Arial"/>
                <a:cs typeface="Arial"/>
              </a:rPr>
              <a:t>SIMD verification</a:t>
            </a:r>
            <a:endParaRPr lang="en-US" sz="3200" dirty="0"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723644"/>
            <a:ext cx="6454534" cy="613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1580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6"/>
          <p:cNvSpPr txBox="1">
            <a:spLocks/>
          </p:cNvSpPr>
          <p:nvPr/>
        </p:nvSpPr>
        <p:spPr bwMode="auto">
          <a:xfrm>
            <a:off x="124471" y="57664"/>
            <a:ext cx="6702552" cy="685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35709" tIns="35709" rIns="35709" bIns="35709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>
                <a:solidFill>
                  <a:srgbClr val="2D2D8A"/>
                </a:solidFill>
                <a:latin typeface="+mj-lt"/>
                <a:ea typeface="+mj-ea"/>
                <a:cs typeface="+mj-cs"/>
                <a:sym typeface="Cambria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5pPr>
            <a:lvl6pPr marL="321407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6pPr>
            <a:lvl7pPr marL="642816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7pPr>
            <a:lvl8pPr marL="964224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8pPr>
            <a:lvl9pPr marL="1285631" algn="ctr" rtl="0" fontAlgn="base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mbria" charset="0"/>
                <a:ea typeface="ヒラギノ明朝 ProN W3" charset="0"/>
                <a:cs typeface="ヒラギノ明朝 ProN W3" charset="0"/>
                <a:sym typeface="Cambria" charset="0"/>
              </a:defRPr>
            </a:lvl9pPr>
          </a:lstStyle>
          <a:p>
            <a:pPr algn="l"/>
            <a:r>
              <a:rPr lang="en-US" sz="3200" dirty="0" smtClean="0">
                <a:latin typeface="Arial"/>
                <a:cs typeface="Arial"/>
              </a:rPr>
              <a:t>SIMD verification</a:t>
            </a:r>
            <a:endParaRPr lang="en-US" sz="3200" dirty="0"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56" y="766807"/>
            <a:ext cx="7325092" cy="600047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9819" y="1292786"/>
            <a:ext cx="3367872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We can pack for 3 errors </a:t>
            </a:r>
          </a:p>
          <a:p>
            <a:r>
              <a:rPr lang="en-US" dirty="0" smtClean="0"/>
              <a:t>16 verifications into one vector (SSE 4.2)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1579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7"/>
</p:tagLst>
</file>

<file path=ppt/theme/theme1.xml><?xml version="1.0" encoding="utf-8"?>
<a:theme xmlns:a="http://schemas.openxmlformats.org/drawingml/2006/main" name="FU Vorlage">
  <a:themeElements>
    <a:clrScheme name="FU_Standard-Vorlage_B 1">
      <a:dk1>
        <a:srgbClr val="333333"/>
      </a:dk1>
      <a:lt1>
        <a:srgbClr val="FFFFFF"/>
      </a:lt1>
      <a:dk2>
        <a:srgbClr val="003366"/>
      </a:dk2>
      <a:lt2>
        <a:srgbClr val="808080"/>
      </a:lt2>
      <a:accent1>
        <a:srgbClr val="CCD6E0"/>
      </a:accent1>
      <a:accent2>
        <a:srgbClr val="99CC00"/>
      </a:accent2>
      <a:accent3>
        <a:srgbClr val="FFFFFF"/>
      </a:accent3>
      <a:accent4>
        <a:srgbClr val="2A2A2A"/>
      </a:accent4>
      <a:accent5>
        <a:srgbClr val="E2E8ED"/>
      </a:accent5>
      <a:accent6>
        <a:srgbClr val="8AB900"/>
      </a:accent6>
      <a:hlink>
        <a:srgbClr val="0066CC"/>
      </a:hlink>
      <a:folHlink>
        <a:srgbClr val="003366"/>
      </a:folHlink>
    </a:clrScheme>
    <a:fontScheme name="PPT_Vorlag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_Vorlage 1">
        <a:dk1>
          <a:srgbClr val="333333"/>
        </a:dk1>
        <a:lt1>
          <a:srgbClr val="FFFFFF"/>
        </a:lt1>
        <a:dk2>
          <a:srgbClr val="969696"/>
        </a:dk2>
        <a:lt2>
          <a:srgbClr val="FFFFFF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_Vorlage 2">
        <a:dk1>
          <a:srgbClr val="333333"/>
        </a:dk1>
        <a:lt1>
          <a:srgbClr val="FFFFFF"/>
        </a:lt1>
        <a:dk2>
          <a:srgbClr val="969696"/>
        </a:dk2>
        <a:lt2>
          <a:srgbClr val="0066CC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_Standard-Vorlage_B 1">
        <a:dk1>
          <a:srgbClr val="333333"/>
        </a:dk1>
        <a:lt1>
          <a:srgbClr val="FFFFFF"/>
        </a:lt1>
        <a:dk2>
          <a:srgbClr val="003366"/>
        </a:dk2>
        <a:lt2>
          <a:srgbClr val="808080"/>
        </a:lt2>
        <a:accent1>
          <a:srgbClr val="CCD6E0"/>
        </a:accent1>
        <a:accent2>
          <a:srgbClr val="99CC00"/>
        </a:accent2>
        <a:accent3>
          <a:srgbClr val="FFFFFF"/>
        </a:accent3>
        <a:accent4>
          <a:srgbClr val="2A2A2A"/>
        </a:accent4>
        <a:accent5>
          <a:srgbClr val="E2E8ED"/>
        </a:accent5>
        <a:accent6>
          <a:srgbClr val="8AB900"/>
        </a:accent6>
        <a:hlink>
          <a:srgbClr val="0066CC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FU Vorlage">
  <a:themeElements>
    <a:clrScheme name="FU_Standard-Vorlage_B 1">
      <a:dk1>
        <a:srgbClr val="333333"/>
      </a:dk1>
      <a:lt1>
        <a:srgbClr val="FFFFFF"/>
      </a:lt1>
      <a:dk2>
        <a:srgbClr val="003366"/>
      </a:dk2>
      <a:lt2>
        <a:srgbClr val="808080"/>
      </a:lt2>
      <a:accent1>
        <a:srgbClr val="CCD6E0"/>
      </a:accent1>
      <a:accent2>
        <a:srgbClr val="99CC00"/>
      </a:accent2>
      <a:accent3>
        <a:srgbClr val="FFFFFF"/>
      </a:accent3>
      <a:accent4>
        <a:srgbClr val="2A2A2A"/>
      </a:accent4>
      <a:accent5>
        <a:srgbClr val="E2E8ED"/>
      </a:accent5>
      <a:accent6>
        <a:srgbClr val="8AB900"/>
      </a:accent6>
      <a:hlink>
        <a:srgbClr val="0066CC"/>
      </a:hlink>
      <a:folHlink>
        <a:srgbClr val="003366"/>
      </a:folHlink>
    </a:clrScheme>
    <a:fontScheme name="PPT_Vorlag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_Vorlage 1">
        <a:dk1>
          <a:srgbClr val="333333"/>
        </a:dk1>
        <a:lt1>
          <a:srgbClr val="FFFFFF"/>
        </a:lt1>
        <a:dk2>
          <a:srgbClr val="969696"/>
        </a:dk2>
        <a:lt2>
          <a:srgbClr val="FFFFFF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_Vorlage 2">
        <a:dk1>
          <a:srgbClr val="333333"/>
        </a:dk1>
        <a:lt1>
          <a:srgbClr val="FFFFFF"/>
        </a:lt1>
        <a:dk2>
          <a:srgbClr val="969696"/>
        </a:dk2>
        <a:lt2>
          <a:srgbClr val="0066CC"/>
        </a:lt2>
        <a:accent1>
          <a:srgbClr val="BCC7F6"/>
        </a:accent1>
        <a:accent2>
          <a:srgbClr val="86B600"/>
        </a:accent2>
        <a:accent3>
          <a:srgbClr val="FFFFFF"/>
        </a:accent3>
        <a:accent4>
          <a:srgbClr val="2A2A2A"/>
        </a:accent4>
        <a:accent5>
          <a:srgbClr val="DAE0FA"/>
        </a:accent5>
        <a:accent6>
          <a:srgbClr val="79A500"/>
        </a:accent6>
        <a:hlink>
          <a:srgbClr val="003366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_Standard-Vorlage_B 1">
        <a:dk1>
          <a:srgbClr val="333333"/>
        </a:dk1>
        <a:lt1>
          <a:srgbClr val="FFFFFF"/>
        </a:lt1>
        <a:dk2>
          <a:srgbClr val="003366"/>
        </a:dk2>
        <a:lt2>
          <a:srgbClr val="808080"/>
        </a:lt2>
        <a:accent1>
          <a:srgbClr val="CCD6E0"/>
        </a:accent1>
        <a:accent2>
          <a:srgbClr val="99CC00"/>
        </a:accent2>
        <a:accent3>
          <a:srgbClr val="FFFFFF"/>
        </a:accent3>
        <a:accent4>
          <a:srgbClr val="2A2A2A"/>
        </a:accent4>
        <a:accent5>
          <a:srgbClr val="E2E8ED"/>
        </a:accent5>
        <a:accent6>
          <a:srgbClr val="8AB900"/>
        </a:accent6>
        <a:hlink>
          <a:srgbClr val="0066CC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U_Standard-Vorlage_B 1">
    <a:dk1>
      <a:srgbClr val="333333"/>
    </a:dk1>
    <a:lt1>
      <a:srgbClr val="FFFFFF"/>
    </a:lt1>
    <a:dk2>
      <a:srgbClr val="003366"/>
    </a:dk2>
    <a:lt2>
      <a:srgbClr val="808080"/>
    </a:lt2>
    <a:accent1>
      <a:srgbClr val="CCD6E0"/>
    </a:accent1>
    <a:accent2>
      <a:srgbClr val="99CC00"/>
    </a:accent2>
    <a:accent3>
      <a:srgbClr val="FFFFFF"/>
    </a:accent3>
    <a:accent4>
      <a:srgbClr val="2A2A2A"/>
    </a:accent4>
    <a:accent5>
      <a:srgbClr val="E2E8ED"/>
    </a:accent5>
    <a:accent6>
      <a:srgbClr val="8AB900"/>
    </a:accent6>
    <a:hlink>
      <a:srgbClr val="0066CC"/>
    </a:hlink>
    <a:folHlink>
      <a:srgbClr val="003366"/>
    </a:folHlink>
  </a:clrScheme>
  <a:fontScheme name="PPT_Vorlage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FU_Standard-Vorlage_B 1">
    <a:dk1>
      <a:srgbClr val="333333"/>
    </a:dk1>
    <a:lt1>
      <a:srgbClr val="FFFFFF"/>
    </a:lt1>
    <a:dk2>
      <a:srgbClr val="003366"/>
    </a:dk2>
    <a:lt2>
      <a:srgbClr val="808080"/>
    </a:lt2>
    <a:accent1>
      <a:srgbClr val="CCD6E0"/>
    </a:accent1>
    <a:accent2>
      <a:srgbClr val="99CC00"/>
    </a:accent2>
    <a:accent3>
      <a:srgbClr val="FFFFFF"/>
    </a:accent3>
    <a:accent4>
      <a:srgbClr val="2A2A2A"/>
    </a:accent4>
    <a:accent5>
      <a:srgbClr val="E2E8ED"/>
    </a:accent5>
    <a:accent6>
      <a:srgbClr val="8AB900"/>
    </a:accent6>
    <a:hlink>
      <a:srgbClr val="0066CC"/>
    </a:hlink>
    <a:folHlink>
      <a:srgbClr val="003366"/>
    </a:folHlink>
  </a:clrScheme>
  <a:fontScheme name="PPT_Vorlage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2301</TotalTime>
  <Words>4103</Words>
  <Application>Microsoft Macintosh PowerPoint</Application>
  <PresentationFormat>On-screen Show (4:3)</PresentationFormat>
  <Paragraphs>1459</Paragraphs>
  <Slides>124</Slides>
  <Notes>37</Notes>
  <HiddenSlides>57</HiddenSlides>
  <MMClips>0</MMClips>
  <ScaleCrop>false</ScaleCrop>
  <HeadingPairs>
    <vt:vector size="6" baseType="variant">
      <vt:variant>
        <vt:lpstr>Fonts Used</vt:lpstr>
      </vt:variant>
      <vt:variant>
        <vt:i4>22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124</vt:i4>
      </vt:variant>
    </vt:vector>
  </HeadingPairs>
  <TitlesOfParts>
    <vt:vector size="149" baseType="lpstr">
      <vt:lpstr>Andale Mono</vt:lpstr>
      <vt:lpstr>Apple Chancery</vt:lpstr>
      <vt:lpstr>Arial Unicode MS</vt:lpstr>
      <vt:lpstr>Britannic Bold</vt:lpstr>
      <vt:lpstr>Calibri</vt:lpstr>
      <vt:lpstr>Cambria</vt:lpstr>
      <vt:lpstr>Consolas</vt:lpstr>
      <vt:lpstr>Courier</vt:lpstr>
      <vt:lpstr>Courier New</vt:lpstr>
      <vt:lpstr>Gill Sans</vt:lpstr>
      <vt:lpstr>Helvetica Neue Light</vt:lpstr>
      <vt:lpstr>Humanist 777 Bold</vt:lpstr>
      <vt:lpstr>inherit</vt:lpstr>
      <vt:lpstr>Menlo-Regular</vt:lpstr>
      <vt:lpstr>ＭＳ Ｐゴシック</vt:lpstr>
      <vt:lpstr>ＭＳ ゴシック</vt:lpstr>
      <vt:lpstr>Times New Roman</vt:lpstr>
      <vt:lpstr>Trebuchet MS</vt:lpstr>
      <vt:lpstr>Verdana</vt:lpstr>
      <vt:lpstr>Wingdings</vt:lpstr>
      <vt:lpstr>ヒラギノ角ゴ ProN W3</vt:lpstr>
      <vt:lpstr>Arial</vt:lpstr>
      <vt:lpstr>FU Vorlage</vt:lpstr>
      <vt:lpstr>1_FU Vorlage</vt:lpstr>
      <vt:lpstr>Office-Design</vt:lpstr>
      <vt:lpstr>PowerPoint Presentation</vt:lpstr>
      <vt:lpstr>CIBI and de.NBI </vt:lpstr>
      <vt:lpstr>PowerPoint Presentation</vt:lpstr>
      <vt:lpstr>PowerPoint Presentation</vt:lpstr>
      <vt:lpstr> The CIBI</vt:lpstr>
      <vt:lpstr>OpenMS, SeqAn in KNIME</vt:lpstr>
      <vt:lpstr>The UGM</vt:lpstr>
      <vt:lpstr>The UGM</vt:lpstr>
      <vt:lpstr>Invited talks</vt:lpstr>
      <vt:lpstr>Invited talks</vt:lpstr>
      <vt:lpstr>Invited talks</vt:lpstr>
      <vt:lpstr>Tutorials (new structure)</vt:lpstr>
      <vt:lpstr>App Sessions</vt:lpstr>
      <vt:lpstr>Tapas y más</vt:lpstr>
      <vt:lpstr>PowerPoint Presentation</vt:lpstr>
      <vt:lpstr>Next generation sequencing</vt:lpstr>
      <vt:lpstr>1997</vt:lpstr>
      <vt:lpstr>2013</vt:lpstr>
      <vt:lpstr>Main research topics</vt:lpstr>
      <vt:lpstr>~ 15 years ago...</vt:lpstr>
      <vt:lpstr>PowerPoint Presentation</vt:lpstr>
      <vt:lpstr>Sequencing earth?</vt:lpstr>
      <vt:lpstr>Software libraries bridge gap</vt:lpstr>
      <vt:lpstr>PowerPoint Presentation</vt:lpstr>
      <vt:lpstr>SeqAn</vt:lpstr>
      <vt:lpstr>SeqAn developers</vt:lpstr>
      <vt:lpstr>This talk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SeqAn in a nutshell</vt:lpstr>
      <vt:lpstr>PowerPoint Presentation</vt:lpstr>
      <vt:lpstr>SeqAn SDK Components - Tutorials</vt:lpstr>
      <vt:lpstr>SeqAn SDK Components – Reference Manual</vt:lpstr>
      <vt:lpstr>SeqAn SDK Components</vt:lpstr>
      <vt:lpstr>PowerPoint Presentation</vt:lpstr>
      <vt:lpstr>Support for Common File Formats</vt:lpstr>
      <vt:lpstr>Unified Full-Text Indexing Framework</vt:lpstr>
      <vt:lpstr>Unified Full-Text Indexing Framework</vt:lpstr>
      <vt:lpstr>Unified Full-Text Indexing Framework</vt:lpstr>
      <vt:lpstr>Pairwise alignment</vt:lpstr>
      <vt:lpstr>Unified Alignment Algorithms</vt:lpstr>
      <vt:lpstr>DP-Partition</vt:lpstr>
      <vt:lpstr>DP-Profile</vt:lpstr>
      <vt:lpstr>Do you need to worry?</vt:lpstr>
      <vt:lpstr>Unified Alignment Algorithms</vt:lpstr>
      <vt:lpstr>Journaled Sequences</vt:lpstr>
      <vt:lpstr>Main idea</vt:lpstr>
      <vt:lpstr>Main idea</vt:lpstr>
      <vt:lpstr>Referential Compression</vt:lpstr>
      <vt:lpstr>Journaled String Tree (JST)</vt:lpstr>
      <vt:lpstr>JST-Traversal</vt:lpstr>
      <vt:lpstr>Reduce Memory Footprint</vt:lpstr>
      <vt:lpstr>Appr. Pattern search in 1000 gen.</vt:lpstr>
      <vt:lpstr>Fragment Store</vt:lpstr>
      <vt:lpstr>Fragment Store</vt:lpstr>
      <vt:lpstr>PowerPoint Presentation</vt:lpstr>
      <vt:lpstr>Tools using SeqAn</vt:lpstr>
      <vt:lpstr>STELLAR – exact local aligner</vt:lpstr>
      <vt:lpstr>STELLAR – exact local aligner</vt:lpstr>
      <vt:lpstr>Stellar – exact local aligner</vt:lpstr>
      <vt:lpstr>Exact vs. Heuristics</vt:lpstr>
      <vt:lpstr>Gustaf: multi-split mapping</vt:lpstr>
      <vt:lpstr>Gustaf: multi-split mapping</vt:lpstr>
      <vt:lpstr>Splazers: split read mapping</vt:lpstr>
      <vt:lpstr>Splazers: split read mapping</vt:lpstr>
      <vt:lpstr>Masai read mapper</vt:lpstr>
      <vt:lpstr>Easily exchange index….</vt:lpstr>
      <vt:lpstr>Masai read mapper</vt:lpstr>
      <vt:lpstr>Lambda (Sargasso sea, Sanger)</vt:lpstr>
      <vt:lpstr>Yara – Yet Another Read Aligner</vt:lpstr>
      <vt:lpstr>Yara – Yet Another Read Aligner</vt:lpstr>
      <vt:lpstr>Yara – Yet Another Read Aligner</vt:lpstr>
      <vt:lpstr>Upcoming in SeqAn</vt:lpstr>
      <vt:lpstr>SeqAn going parallel </vt:lpstr>
      <vt:lpstr>SeqAn going parallel</vt:lpstr>
      <vt:lpstr>SeqAn and NVIDIA GPUs</vt:lpstr>
      <vt:lpstr>SeqAn going parallel</vt:lpstr>
      <vt:lpstr>SeqAn going parallel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Going parallel</vt:lpstr>
      <vt:lpstr>PowerPoint Presentation</vt:lpstr>
      <vt:lpstr>Alignment example (prelim.)</vt:lpstr>
      <vt:lpstr>Vectorization Approaches</vt:lpstr>
      <vt:lpstr>Inter-Parallelization</vt:lpstr>
      <vt:lpstr>Inter-Parallelization</vt:lpstr>
      <vt:lpstr>Core of Algorithm</vt:lpstr>
      <vt:lpstr>Inter-Parallelization</vt:lpstr>
      <vt:lpstr>Results (score)</vt:lpstr>
      <vt:lpstr>Results</vt:lpstr>
      <vt:lpstr>~ 2.000.000 pairwise overlap alignments (length ~ 150 bp)</vt:lpstr>
      <vt:lpstr>Results</vt:lpstr>
      <vt:lpstr>Data parallel traversal with JST</vt:lpstr>
      <vt:lpstr>Intra-Parallelization I</vt:lpstr>
      <vt:lpstr>Intra-Parallelization II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 To come</vt:lpstr>
      <vt:lpstr>More details this afternoon</vt:lpstr>
      <vt:lpstr>PowerPoint Presentation</vt:lpstr>
      <vt:lpstr>PowerPoint Presentation</vt:lpstr>
    </vt:vector>
  </TitlesOfParts>
  <Company>Center für Digital Systeme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roever</dc:creator>
  <dc:description>Version 0.9, 10.11.2005</dc:description>
  <cp:lastModifiedBy>Knut Reinert</cp:lastModifiedBy>
  <cp:revision>547</cp:revision>
  <cp:lastPrinted>2002-06-26T11:04:16Z</cp:lastPrinted>
  <dcterms:created xsi:type="dcterms:W3CDTF">2010-09-02T08:09:38Z</dcterms:created>
  <dcterms:modified xsi:type="dcterms:W3CDTF">2016-03-30T06:34:55Z</dcterms:modified>
</cp:coreProperties>
</file>