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  <p:sldMasterId id="2147483664" r:id="rId3"/>
    <p:sldMasterId id="2147483676" r:id="rId4"/>
  </p:sldMasterIdLst>
  <p:notesMasterIdLst>
    <p:notesMasterId r:id="rId23"/>
  </p:notesMasterIdLst>
  <p:sldIdLst>
    <p:sldId id="319" r:id="rId5"/>
    <p:sldId id="329" r:id="rId6"/>
    <p:sldId id="331" r:id="rId7"/>
    <p:sldId id="330" r:id="rId8"/>
    <p:sldId id="341" r:id="rId9"/>
    <p:sldId id="332" r:id="rId10"/>
    <p:sldId id="323" r:id="rId11"/>
    <p:sldId id="327" r:id="rId12"/>
    <p:sldId id="342" r:id="rId13"/>
    <p:sldId id="343" r:id="rId14"/>
    <p:sldId id="321" r:id="rId15"/>
    <p:sldId id="324" r:id="rId16"/>
    <p:sldId id="326" r:id="rId17"/>
    <p:sldId id="344" r:id="rId18"/>
    <p:sldId id="334" r:id="rId19"/>
    <p:sldId id="338" r:id="rId20"/>
    <p:sldId id="339" r:id="rId21"/>
    <p:sldId id="340" r:id="rId2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" id="{A0C86E70-B6A9-5B4F-8B54-FFB5C4824D79}">
          <p14:sldIdLst>
            <p14:sldId id="319"/>
            <p14:sldId id="329"/>
            <p14:sldId id="331"/>
            <p14:sldId id="330"/>
            <p14:sldId id="341"/>
            <p14:sldId id="332"/>
            <p14:sldId id="323"/>
            <p14:sldId id="327"/>
            <p14:sldId id="342"/>
            <p14:sldId id="343"/>
            <p14:sldId id="321"/>
            <p14:sldId id="324"/>
            <p14:sldId id="326"/>
            <p14:sldId id="344"/>
            <p14:sldId id="334"/>
            <p14:sldId id="338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309"/>
    <a:srgbClr val="EAEBD4"/>
    <a:srgbClr val="800080"/>
    <a:srgbClr val="D00202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57" autoAdjust="0"/>
    <p:restoredTop sz="81969" autoAdjust="0"/>
  </p:normalViewPr>
  <p:slideViewPr>
    <p:cSldViewPr snapToGrid="0" snapToObjects="1">
      <p:cViewPr varScale="1">
        <p:scale>
          <a:sx n="79" d="100"/>
          <a:sy n="79" d="100"/>
        </p:scale>
        <p:origin x="672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586EE-CB51-534E-82FB-2E52898F6FDA}" type="datetimeFigureOut">
              <a:rPr lang="de-DE" smtClean="0"/>
              <a:pPr/>
              <a:t>30.03.16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9F6B1-A7C0-4C4B-B0A9-AE28F2202AFE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295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today  I ‘m going to give a talk about stellar, a local aligner,  originally developed by </a:t>
            </a:r>
            <a:r>
              <a:rPr lang="en-US" baseline="0" dirty="0" err="1" smtClean="0"/>
              <a:t>seqan</a:t>
            </a:r>
            <a:r>
              <a:rPr lang="en-US" baseline="0" dirty="0" smtClean="0"/>
              <a:t> team The slides include  contents about how it </a:t>
            </a:r>
            <a:r>
              <a:rPr lang="en-US" baseline="0" dirty="0" smtClean="0"/>
              <a:t>works, </a:t>
            </a:r>
            <a:r>
              <a:rPr lang="en-US" baseline="0" dirty="0" smtClean="0"/>
              <a:t>how to use it, and how it compares to others.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1513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stellar</a:t>
            </a:r>
            <a:r>
              <a:rPr lang="en-US" baseline="0" dirty="0" smtClean="0"/>
              <a:t> it was designed for alignments with restrictions of fixed minimal error rate and maximal length.  Like the </a:t>
            </a:r>
            <a:r>
              <a:rPr lang="en-US" baseline="0" dirty="0" err="1" smtClean="0"/>
              <a:t>segement</a:t>
            </a:r>
            <a:r>
              <a:rPr lang="en-US" baseline="0" dirty="0" smtClean="0"/>
              <a:t> s in the figure , the first one has too many errors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8215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err="1" smtClean="0"/>
              <a:t>steller</a:t>
            </a:r>
            <a:r>
              <a:rPr lang="en-US" baseline="0" dirty="0" smtClean="0"/>
              <a:t> applies the swift algorithm to filter out possible regions. The details of the algorithm is a little bit complicated . But in general  it output several </a:t>
            </a:r>
            <a:r>
              <a:rPr lang="en-US" baseline="0" dirty="0" err="1" smtClean="0"/>
              <a:t>dignoal</a:t>
            </a:r>
            <a:r>
              <a:rPr lang="en-US" baseline="0" dirty="0" smtClean="0"/>
              <a:t> regions such that matches </a:t>
            </a:r>
            <a:r>
              <a:rPr lang="en-US" baseline="0" dirty="0" err="1" smtClean="0"/>
              <a:t>arerestricted</a:t>
            </a:r>
            <a:r>
              <a:rPr lang="en-US" baseline="0" dirty="0" smtClean="0"/>
              <a:t> to several small regions.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568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Although</a:t>
            </a:r>
            <a:r>
              <a:rPr lang="en-US" baseline="0" dirty="0" smtClean="0"/>
              <a:t> the details of the algorithm is  a little bit complicated it is very easy to call the swift  within </a:t>
            </a:r>
            <a:r>
              <a:rPr lang="en-US" baseline="0" dirty="0" err="1" smtClean="0"/>
              <a:t>seqan</a:t>
            </a:r>
            <a:r>
              <a:rPr lang="en-US" baseline="0" dirty="0" smtClean="0"/>
              <a:t>. Usually we define 3 when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2735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Program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versions</a:t>
            </a:r>
            <a:r>
              <a:rPr lang="de-DE" baseline="0" dirty="0" smtClean="0"/>
              <a:t>:</a:t>
            </a:r>
          </a:p>
          <a:p>
            <a:endParaRPr lang="de-DE" baseline="0" dirty="0" smtClean="0"/>
          </a:p>
          <a:p>
            <a:r>
              <a:rPr lang="de-DE" baseline="0" dirty="0" smtClean="0"/>
              <a:t>BLAST	</a:t>
            </a:r>
            <a:r>
              <a:rPr lang="en-US" baseline="0" dirty="0" smtClean="0"/>
              <a:t>version 2.2.23+, build Mar  8 2010 14:19:27	(default for </a:t>
            </a:r>
            <a:r>
              <a:rPr lang="en-US" baseline="0" dirty="0" err="1" smtClean="0"/>
              <a:t>blastn</a:t>
            </a:r>
            <a:r>
              <a:rPr lang="en-US" baseline="0" dirty="0" smtClean="0"/>
              <a:t> =&gt; </a:t>
            </a:r>
            <a:r>
              <a:rPr lang="en-US" baseline="0" dirty="0" err="1" smtClean="0"/>
              <a:t>megablast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BWT-SW	version 1.0 (20080713)</a:t>
            </a:r>
          </a:p>
          <a:p>
            <a:r>
              <a:rPr lang="en-US" baseline="0" dirty="0" smtClean="0"/>
              <a:t>BLAT	version 34</a:t>
            </a:r>
            <a:endParaRPr lang="de-DE" baseline="0" dirty="0" smtClean="0"/>
          </a:p>
          <a:p>
            <a:r>
              <a:rPr lang="de-DE" baseline="0" dirty="0" smtClean="0"/>
              <a:t>LASTZ	</a:t>
            </a:r>
            <a:r>
              <a:rPr lang="de-DE" baseline="0" dirty="0" err="1" smtClean="0"/>
              <a:t>version</a:t>
            </a:r>
            <a:r>
              <a:rPr lang="de-DE" baseline="0" dirty="0" smtClean="0"/>
              <a:t> 1.02.00 </a:t>
            </a:r>
            <a:r>
              <a:rPr lang="de-DE" baseline="0" dirty="0" err="1" smtClean="0"/>
              <a:t>built</a:t>
            </a:r>
            <a:r>
              <a:rPr lang="de-DE" baseline="0" dirty="0" smtClean="0"/>
              <a:t> 20100112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F8D77-C7EE-48A7-A862-92134B9CC474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8616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845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 smtClean="0"/>
              <a:t>Master-Untertitelformat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0" y="61710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 userDrawn="1"/>
        </p:nvCxnSpPr>
        <p:spPr>
          <a:xfrm>
            <a:off x="0" y="621279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liennummernplatzhalt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22" name="Picture 7" descr="seqan_logo_800_present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 23" descr="BMBF_CMYK_Gef_S_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88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4783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6740617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2169285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526270859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32588" y="838200"/>
            <a:ext cx="2160587" cy="5478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838200"/>
            <a:ext cx="6329363" cy="54784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54261357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409825" y="4616450"/>
            <a:ext cx="6467475" cy="1057275"/>
          </a:xfrm>
        </p:spPr>
        <p:txBody>
          <a:bodyPr lIns="360000"/>
          <a:lstStyle>
            <a:lvl1pPr>
              <a:defRPr sz="2000" b="1" smtClean="0">
                <a:solidFill>
                  <a:srgbClr val="0066CC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e-DE" smtClean="0"/>
          </a:p>
        </p:txBody>
      </p:sp>
      <p:sp>
        <p:nvSpPr>
          <p:cNvPr id="4506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409825" y="2579688"/>
            <a:ext cx="6477000" cy="1470025"/>
          </a:xfrm>
        </p:spPr>
        <p:txBody>
          <a:bodyPr lIns="360000" anchor="t"/>
          <a:lstStyle>
            <a:lvl1pPr>
              <a:lnSpc>
                <a:spcPct val="100000"/>
              </a:lnSpc>
              <a:defRPr sz="3600" smtClean="0"/>
            </a:lvl1pPr>
          </a:lstStyle>
          <a:p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Fachbereich, Titel, Datum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7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5" y="1175657"/>
            <a:ext cx="8642350" cy="52686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38943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587566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29957040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4784927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2859"/>
            <a:ext cx="8229600" cy="401981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x-non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757" y="1357640"/>
            <a:ext cx="8486774" cy="4593104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/>
              <a:buChar char="•"/>
              <a:defRPr sz="2400"/>
            </a:lvl2pPr>
          </a:lstStyle>
          <a:p>
            <a:pPr lvl="0"/>
            <a:r>
              <a:rPr lang="x-none" dirty="0" smtClean="0"/>
              <a:t>Mastertextformat bearbeiten</a:t>
            </a:r>
          </a:p>
          <a:p>
            <a:pPr lvl="1"/>
            <a:r>
              <a:rPr lang="x-none" dirty="0" smtClean="0"/>
              <a:t>Zweite Ebene</a:t>
            </a:r>
          </a:p>
          <a:p>
            <a:pPr lvl="2"/>
            <a:r>
              <a:rPr lang="x-none" dirty="0" smtClean="0"/>
              <a:t>Dritte Ebene</a:t>
            </a:r>
          </a:p>
          <a:p>
            <a:pPr lvl="3"/>
            <a:r>
              <a:rPr lang="x-none" dirty="0" smtClean="0"/>
              <a:t>Vierte Ebene</a:t>
            </a:r>
          </a:p>
          <a:p>
            <a:pPr lvl="4"/>
            <a:r>
              <a:rPr lang="x-none" dirty="0" smtClean="0"/>
              <a:t>Fünfte Ebene</a:t>
            </a:r>
            <a:endParaRPr lang="de-DE" dirty="0"/>
          </a:p>
        </p:txBody>
      </p:sp>
      <p:cxnSp>
        <p:nvCxnSpPr>
          <p:cNvPr id="9" name="Gerade Verbindung 11"/>
          <p:cNvCxnSpPr/>
          <p:nvPr userDrawn="1"/>
        </p:nvCxnSpPr>
        <p:spPr>
          <a:xfrm>
            <a:off x="0" y="61710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9"/>
          <p:cNvCxnSpPr/>
          <p:nvPr userDrawn="1"/>
        </p:nvCxnSpPr>
        <p:spPr>
          <a:xfrm>
            <a:off x="0" y="621279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7" descr="seqan_logo_800_present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Bild 23" descr="BMBF_CMYK_Gef_S_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39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2377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78066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230583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2532673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466710458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32588" y="838200"/>
            <a:ext cx="2160587" cy="5478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838200"/>
            <a:ext cx="6329363" cy="54784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81376299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409825" y="4616450"/>
            <a:ext cx="6467475" cy="1057275"/>
          </a:xfrm>
        </p:spPr>
        <p:txBody>
          <a:bodyPr lIns="360000"/>
          <a:lstStyle>
            <a:lvl1pPr>
              <a:defRPr sz="2000" b="1" smtClean="0">
                <a:solidFill>
                  <a:srgbClr val="0066CC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e-DE" smtClean="0"/>
          </a:p>
        </p:txBody>
      </p:sp>
      <p:sp>
        <p:nvSpPr>
          <p:cNvPr id="4506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409825" y="2579688"/>
            <a:ext cx="6477000" cy="1470025"/>
          </a:xfrm>
        </p:spPr>
        <p:txBody>
          <a:bodyPr lIns="360000" anchor="t"/>
          <a:lstStyle>
            <a:lvl1pPr>
              <a:lnSpc>
                <a:spcPct val="100000"/>
              </a:lnSpc>
              <a:defRPr sz="3600" smtClean="0"/>
            </a:lvl1pPr>
          </a:lstStyle>
          <a:p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Fachbereich, Titel, Datum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73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5" y="1175657"/>
            <a:ext cx="8642350" cy="52686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36061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7007447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8521843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 smtClean="0"/>
              <a:t>Master-Untertitelformat bearbeiten</a:t>
            </a:r>
            <a:endParaRPr lang="de-DE" dirty="0"/>
          </a:p>
        </p:txBody>
      </p:sp>
      <p:cxnSp>
        <p:nvCxnSpPr>
          <p:cNvPr id="9" name="Gerade Verbindung 11"/>
          <p:cNvCxnSpPr/>
          <p:nvPr userDrawn="1"/>
        </p:nvCxnSpPr>
        <p:spPr>
          <a:xfrm>
            <a:off x="0" y="61710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19"/>
          <p:cNvCxnSpPr/>
          <p:nvPr userDrawn="1"/>
        </p:nvCxnSpPr>
        <p:spPr>
          <a:xfrm>
            <a:off x="0" y="6212799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12" name="Picture 7" descr="seqan_logo_800_present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23" descr="BMBF_CMYK_Gef_S_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71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628543762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0425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7431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5224267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8827214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3225233711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32588" y="838200"/>
            <a:ext cx="2160587" cy="5478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838200"/>
            <a:ext cx="6329363" cy="54784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47358378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409825" y="4616450"/>
            <a:ext cx="6467475" cy="1057275"/>
          </a:xfrm>
        </p:spPr>
        <p:txBody>
          <a:bodyPr lIns="360000"/>
          <a:lstStyle>
            <a:lvl1pPr>
              <a:defRPr sz="2000" b="1" smtClean="0">
                <a:solidFill>
                  <a:srgbClr val="0066CC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e-DE" smtClean="0"/>
          </a:p>
        </p:txBody>
      </p:sp>
      <p:sp>
        <p:nvSpPr>
          <p:cNvPr id="4506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409825" y="2579688"/>
            <a:ext cx="6477000" cy="1470025"/>
          </a:xfrm>
        </p:spPr>
        <p:txBody>
          <a:bodyPr lIns="360000" anchor="t"/>
          <a:lstStyle>
            <a:lvl1pPr>
              <a:lnSpc>
                <a:spcPct val="100000"/>
              </a:lnSpc>
              <a:defRPr sz="3600" smtClean="0"/>
            </a:lvl1pPr>
          </a:lstStyle>
          <a:p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Fachbereich, Titel, Datum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35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5" y="1175657"/>
            <a:ext cx="8642350" cy="52686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7273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3714067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7429"/>
            <a:ext cx="4244975" cy="51192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27647341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Titel, Datum</a:t>
            </a:r>
          </a:p>
        </p:txBody>
      </p:sp>
    </p:spTree>
    <p:extLst>
      <p:ext uri="{BB962C8B-B14F-4D97-AF65-F5344CB8AC3E}">
        <p14:creationId xmlns:p14="http://schemas.microsoft.com/office/powerpoint/2010/main" val="1484299459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14592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52858"/>
            <a:ext cx="8229600" cy="729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8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Mastertextformat bearbeiten</a:t>
            </a:r>
          </a:p>
          <a:p>
            <a:pPr lvl="1"/>
            <a:r>
              <a:rPr lang="x-none" dirty="0" smtClean="0"/>
              <a:t>Zweite Ebene</a:t>
            </a:r>
          </a:p>
          <a:p>
            <a:pPr lvl="2"/>
            <a:r>
              <a:rPr lang="x-none" dirty="0" smtClean="0"/>
              <a:t>Dritte Ebene</a:t>
            </a:r>
          </a:p>
          <a:p>
            <a:pPr lvl="3"/>
            <a:r>
              <a:rPr lang="x-none" dirty="0" smtClean="0"/>
              <a:t>Vierte Ebene</a:t>
            </a:r>
          </a:p>
          <a:p>
            <a:pPr lvl="4"/>
            <a:r>
              <a:rPr lang="x-non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027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97429"/>
            <a:ext cx="8642350" cy="52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41041"/>
            <a:ext cx="8642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7610475" y="6627813"/>
            <a:ext cx="122713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3965218-A59B-4292-9C98-79B58A46A890}" type="slidenum">
              <a:rPr lang="de-DE" sz="1000" b="1">
                <a:solidFill>
                  <a:srgbClr val="5F5F5F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1000" b="1" dirty="0">
              <a:solidFill>
                <a:srgbClr val="5F5F5F"/>
              </a:solidFill>
            </a:endParaRPr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629400"/>
            <a:ext cx="59769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5F5F5F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7286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0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3556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2pPr>
      <a:lvl3pPr marL="723900" indent="-1889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3pPr>
      <a:lvl4pPr marL="107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4pPr>
      <a:lvl5pPr marL="14351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5pPr>
      <a:lvl6pPr marL="18923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6pPr>
      <a:lvl7pPr marL="234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7pPr>
      <a:lvl8pPr marL="28067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8pPr>
      <a:lvl9pPr marL="32639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97429"/>
            <a:ext cx="8642350" cy="52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41041"/>
            <a:ext cx="8642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7610475" y="6627813"/>
            <a:ext cx="122713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3965218-A59B-4292-9C98-79B58A46A890}" type="slidenum">
              <a:rPr lang="de-DE" sz="1000" b="1">
                <a:solidFill>
                  <a:srgbClr val="5F5F5F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1000" b="1" dirty="0">
              <a:solidFill>
                <a:srgbClr val="5F5F5F"/>
              </a:solidFill>
            </a:endParaRPr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629400"/>
            <a:ext cx="59769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5F5F5F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783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0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3556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2pPr>
      <a:lvl3pPr marL="723900" indent="-1889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3pPr>
      <a:lvl4pPr marL="107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4pPr>
      <a:lvl5pPr marL="14351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5pPr>
      <a:lvl6pPr marL="18923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6pPr>
      <a:lvl7pPr marL="234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7pPr>
      <a:lvl8pPr marL="28067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8pPr>
      <a:lvl9pPr marL="32639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6665913"/>
            <a:ext cx="9144000" cy="192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333333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97429"/>
            <a:ext cx="8642350" cy="52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41041"/>
            <a:ext cx="8642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7610475" y="6627813"/>
            <a:ext cx="122713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3965218-A59B-4292-9C98-79B58A46A890}" type="slidenum">
              <a:rPr lang="de-DE" sz="1000" b="1">
                <a:solidFill>
                  <a:srgbClr val="5F5F5F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1000" b="1" dirty="0">
              <a:solidFill>
                <a:srgbClr val="5F5F5F"/>
              </a:solidFill>
            </a:endParaRPr>
          </a:p>
        </p:txBody>
      </p:sp>
      <p:sp>
        <p:nvSpPr>
          <p:cNvPr id="3276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629400"/>
            <a:ext cx="59769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5F5F5F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Hidden Breakpoints in Genome </a:t>
            </a:r>
            <a:r>
              <a:rPr lang="de-DE" dirty="0" err="1" smtClean="0"/>
              <a:t>Alignments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647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0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3556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2pPr>
      <a:lvl3pPr marL="723900" indent="-1889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3pPr>
      <a:lvl4pPr marL="107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4pPr>
      <a:lvl5pPr marL="14351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5pPr>
      <a:lvl6pPr marL="18923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6pPr>
      <a:lvl7pPr marL="234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7pPr>
      <a:lvl8pPr marL="28067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8pPr>
      <a:lvl9pPr marL="32639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5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28600" y="3212977"/>
            <a:ext cx="7596266" cy="276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</a:pPr>
            <a:r>
              <a:rPr lang="en-US" sz="3200" b="1" dirty="0" err="1" smtClean="0">
                <a:solidFill>
                  <a:schemeClr val="tx1"/>
                </a:solidFill>
                <a:latin typeface="Calibri" charset="0"/>
              </a:rPr>
              <a:t>SeqAn</a:t>
            </a:r>
            <a:r>
              <a:rPr lang="en-US" sz="3200" b="1" dirty="0" smtClean="0">
                <a:solidFill>
                  <a:schemeClr val="tx1"/>
                </a:solidFill>
                <a:latin typeface="Calibri" charset="0"/>
              </a:rPr>
              <a:t> </a:t>
            </a:r>
            <a:r>
              <a:rPr lang="en-US" sz="3200" b="1" dirty="0"/>
              <a:t>–</a:t>
            </a:r>
            <a:r>
              <a:rPr lang="en-US" sz="3200" b="1" dirty="0" smtClean="0">
                <a:solidFill>
                  <a:schemeClr val="tx1"/>
                </a:solidFill>
                <a:latin typeface="Calibri" charset="0"/>
              </a:rPr>
              <a:t> CIBI Workshop 2016</a:t>
            </a:r>
            <a:endParaRPr lang="en-US" sz="3200" b="1" dirty="0">
              <a:solidFill>
                <a:schemeClr val="tx1"/>
              </a:solidFill>
              <a:latin typeface="Calibri" charset="0"/>
            </a:endParaRPr>
          </a:p>
          <a:p>
            <a:r>
              <a:rPr lang="en-US" sz="3200" dirty="0"/>
              <a:t>STELLAR: fast and exact local alignments</a:t>
            </a:r>
          </a:p>
          <a:p>
            <a:pPr algn="l">
              <a:spcBef>
                <a:spcPct val="20000"/>
              </a:spcBef>
            </a:pPr>
            <a:endParaRPr lang="en-US" sz="2000" dirty="0" smtClean="0">
              <a:solidFill>
                <a:schemeClr val="tx1"/>
              </a:solidFill>
              <a:latin typeface="Calibri" charset="0"/>
            </a:endParaRPr>
          </a:p>
          <a:p>
            <a:pPr algn="l">
              <a:spcBef>
                <a:spcPct val="20000"/>
              </a:spcBef>
            </a:pPr>
            <a:endParaRPr lang="de-DE" sz="1800" b="0" dirty="0" smtClean="0">
              <a:latin typeface="Calibri" charset="0"/>
            </a:endParaRPr>
          </a:p>
          <a:p>
            <a:pPr algn="l">
              <a:spcBef>
                <a:spcPct val="20000"/>
              </a:spcBef>
            </a:pPr>
            <a:r>
              <a:rPr lang="de-DE" sz="1800" b="0" dirty="0" smtClean="0">
                <a:latin typeface="Calibri" charset="0"/>
              </a:rPr>
              <a:t>Algorithmische </a:t>
            </a:r>
            <a:r>
              <a:rPr lang="de-DE" sz="1800" b="0" dirty="0">
                <a:latin typeface="Calibri" charset="0"/>
              </a:rPr>
              <a:t>Bioinformatik</a:t>
            </a:r>
          </a:p>
          <a:p>
            <a:pPr algn="l">
              <a:spcBef>
                <a:spcPct val="20000"/>
              </a:spcBef>
            </a:pPr>
            <a:r>
              <a:rPr lang="de-DE" sz="1800" b="0" dirty="0">
                <a:latin typeface="Calibri" charset="0"/>
              </a:rPr>
              <a:t>FU Berlin, Germany</a:t>
            </a:r>
          </a:p>
          <a:p>
            <a:pPr>
              <a:spcBef>
                <a:spcPct val="20000"/>
              </a:spcBef>
            </a:pPr>
            <a:endParaRPr lang="en-US" sz="2000" dirty="0">
              <a:solidFill>
                <a:schemeClr val="tx1"/>
              </a:solidFill>
              <a:latin typeface="Calibri" charset="0"/>
            </a:endParaRPr>
          </a:p>
          <a:p>
            <a:pPr>
              <a:spcBef>
                <a:spcPct val="20000"/>
              </a:spcBef>
            </a:pPr>
            <a:endParaRPr lang="en-US" sz="2800" dirty="0">
              <a:solidFill>
                <a:schemeClr val="tx1"/>
              </a:solidFill>
              <a:latin typeface="Calibri" charset="0"/>
            </a:endParaRPr>
          </a:p>
        </p:txBody>
      </p:sp>
      <p:pic>
        <p:nvPicPr>
          <p:cNvPr id="8" name="Picture 7" descr="seqan_logo_800_pres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934" y="855289"/>
            <a:ext cx="3672408" cy="229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180" y="4345453"/>
            <a:ext cx="4468414" cy="128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4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Verification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SWIFT </a:t>
            </a:r>
            <a:r>
              <a:rPr lang="de-DE" dirty="0" err="1" smtClean="0"/>
              <a:t>hits</a:t>
            </a:r>
            <a:endParaRPr lang="de-DE" dirty="0"/>
          </a:p>
        </p:txBody>
      </p:sp>
      <p:sp>
        <p:nvSpPr>
          <p:cNvPr id="42" name="Rectangle 131"/>
          <p:cNvSpPr/>
          <p:nvPr/>
        </p:nvSpPr>
        <p:spPr>
          <a:xfrm>
            <a:off x="119142" y="1806659"/>
            <a:ext cx="1482528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Banded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Local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Alignment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5" name="Parallelogram 158"/>
          <p:cNvSpPr/>
          <p:nvPr/>
        </p:nvSpPr>
        <p:spPr>
          <a:xfrm>
            <a:off x="3851920" y="4172250"/>
            <a:ext cx="2088232" cy="1224136"/>
          </a:xfrm>
          <a:prstGeom prst="parallelogram">
            <a:avLst>
              <a:gd name="adj" fmla="val 100013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7" name="Group 292"/>
          <p:cNvGrpSpPr/>
          <p:nvPr/>
        </p:nvGrpSpPr>
        <p:grpSpPr>
          <a:xfrm>
            <a:off x="3707904" y="3753034"/>
            <a:ext cx="792088" cy="648072"/>
            <a:chOff x="3419872" y="4293096"/>
            <a:chExt cx="792088" cy="648072"/>
          </a:xfrm>
          <a:solidFill>
            <a:schemeClr val="tx2"/>
          </a:solidFill>
        </p:grpSpPr>
        <p:sp>
          <p:nvSpPr>
            <p:cNvPr id="28" name="Rectangle 91"/>
            <p:cNvSpPr/>
            <p:nvPr/>
          </p:nvSpPr>
          <p:spPr>
            <a:xfrm>
              <a:off x="3851920" y="4581128"/>
              <a:ext cx="360040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tangle 92"/>
            <p:cNvSpPr/>
            <p:nvPr/>
          </p:nvSpPr>
          <p:spPr>
            <a:xfrm>
              <a:off x="3635896" y="4509120"/>
              <a:ext cx="21602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tangle 93"/>
            <p:cNvSpPr/>
            <p:nvPr/>
          </p:nvSpPr>
          <p:spPr>
            <a:xfrm>
              <a:off x="3779912" y="4509120"/>
              <a:ext cx="360040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tangle 94"/>
            <p:cNvSpPr/>
            <p:nvPr/>
          </p:nvSpPr>
          <p:spPr>
            <a:xfrm>
              <a:off x="3635896" y="4365104"/>
              <a:ext cx="288032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tangle 95"/>
            <p:cNvSpPr/>
            <p:nvPr/>
          </p:nvSpPr>
          <p:spPr>
            <a:xfrm>
              <a:off x="3491880" y="4437112"/>
              <a:ext cx="57606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tangle 96"/>
            <p:cNvSpPr/>
            <p:nvPr/>
          </p:nvSpPr>
          <p:spPr>
            <a:xfrm>
              <a:off x="3419872" y="4293096"/>
              <a:ext cx="288032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oup 264"/>
          <p:cNvGrpSpPr/>
          <p:nvPr/>
        </p:nvGrpSpPr>
        <p:grpSpPr>
          <a:xfrm>
            <a:off x="5004048" y="4905162"/>
            <a:ext cx="936104" cy="864096"/>
            <a:chOff x="5004048" y="4725144"/>
            <a:chExt cx="936104" cy="864096"/>
          </a:xfrm>
          <a:solidFill>
            <a:schemeClr val="tx2"/>
          </a:solidFill>
        </p:grpSpPr>
        <p:sp>
          <p:nvSpPr>
            <p:cNvPr id="35" name="Rectangle 260"/>
            <p:cNvSpPr/>
            <p:nvPr/>
          </p:nvSpPr>
          <p:spPr>
            <a:xfrm>
              <a:off x="5076056" y="4869160"/>
              <a:ext cx="576064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tangle 88"/>
            <p:cNvSpPr/>
            <p:nvPr/>
          </p:nvSpPr>
          <p:spPr>
            <a:xfrm>
              <a:off x="5508104" y="5229200"/>
              <a:ext cx="432048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tangle 89"/>
            <p:cNvSpPr/>
            <p:nvPr/>
          </p:nvSpPr>
          <p:spPr>
            <a:xfrm>
              <a:off x="5220072" y="5085184"/>
              <a:ext cx="504056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tangle 90"/>
            <p:cNvSpPr/>
            <p:nvPr/>
          </p:nvSpPr>
          <p:spPr>
            <a:xfrm>
              <a:off x="5004048" y="4725144"/>
              <a:ext cx="360040" cy="64807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" name="Group 265"/>
          <p:cNvGrpSpPr/>
          <p:nvPr/>
        </p:nvGrpSpPr>
        <p:grpSpPr>
          <a:xfrm>
            <a:off x="3707903" y="3766501"/>
            <a:ext cx="792089" cy="634605"/>
            <a:chOff x="3707903" y="3586483"/>
            <a:chExt cx="792089" cy="634605"/>
          </a:xfrm>
        </p:grpSpPr>
        <p:cxnSp>
          <p:nvCxnSpPr>
            <p:cNvPr id="40" name="Straight Connector 69"/>
            <p:cNvCxnSpPr/>
            <p:nvPr/>
          </p:nvCxnSpPr>
          <p:spPr>
            <a:xfrm rot="16200000" flipH="1">
              <a:off x="3923928" y="3861048"/>
              <a:ext cx="216024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Straight Connector 70"/>
            <p:cNvCxnSpPr/>
            <p:nvPr/>
          </p:nvCxnSpPr>
          <p:spPr>
            <a:xfrm>
              <a:off x="3707903" y="3586483"/>
              <a:ext cx="216025" cy="202557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Straight Connector 71"/>
            <p:cNvCxnSpPr/>
            <p:nvPr/>
          </p:nvCxnSpPr>
          <p:spPr>
            <a:xfrm rot="5400000">
              <a:off x="3887924" y="3825044"/>
              <a:ext cx="7200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Straight Connector 72"/>
            <p:cNvCxnSpPr/>
            <p:nvPr/>
          </p:nvCxnSpPr>
          <p:spPr>
            <a:xfrm rot="10800000">
              <a:off x="4139952" y="4077072"/>
              <a:ext cx="216024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Straight Connector 73"/>
            <p:cNvCxnSpPr/>
            <p:nvPr/>
          </p:nvCxnSpPr>
          <p:spPr>
            <a:xfrm rot="16200000" flipH="1">
              <a:off x="4211960" y="3933056"/>
              <a:ext cx="288032" cy="288032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74"/>
            <p:cNvCxnSpPr/>
            <p:nvPr/>
          </p:nvCxnSpPr>
          <p:spPr>
            <a:xfrm rot="5400000">
              <a:off x="4139952" y="3861048"/>
              <a:ext cx="144016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Straight Connector 75"/>
            <p:cNvCxnSpPr/>
            <p:nvPr/>
          </p:nvCxnSpPr>
          <p:spPr>
            <a:xfrm>
              <a:off x="4139954" y="3717034"/>
              <a:ext cx="72007" cy="72006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8" name="Group 266"/>
          <p:cNvGrpSpPr/>
          <p:nvPr/>
        </p:nvGrpSpPr>
        <p:grpSpPr>
          <a:xfrm>
            <a:off x="5004048" y="4905162"/>
            <a:ext cx="936104" cy="864098"/>
            <a:chOff x="5004048" y="4725144"/>
            <a:chExt cx="936104" cy="864098"/>
          </a:xfrm>
        </p:grpSpPr>
        <p:cxnSp>
          <p:nvCxnSpPr>
            <p:cNvPr id="49" name="Straight Connector 79"/>
            <p:cNvCxnSpPr/>
            <p:nvPr/>
          </p:nvCxnSpPr>
          <p:spPr>
            <a:xfrm rot="16200000" flipH="1">
              <a:off x="5364088" y="5157192"/>
              <a:ext cx="216024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80"/>
            <p:cNvCxnSpPr/>
            <p:nvPr/>
          </p:nvCxnSpPr>
          <p:spPr>
            <a:xfrm rot="16200000" flipH="1">
              <a:off x="5724127" y="5373217"/>
              <a:ext cx="216026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1" name="Straight Connector 81"/>
            <p:cNvCxnSpPr/>
            <p:nvPr/>
          </p:nvCxnSpPr>
          <p:spPr>
            <a:xfrm flipV="1">
              <a:off x="5580112" y="5373216"/>
              <a:ext cx="144016" cy="449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52" name="Group 261"/>
            <p:cNvGrpSpPr/>
            <p:nvPr/>
          </p:nvGrpSpPr>
          <p:grpSpPr>
            <a:xfrm>
              <a:off x="5004048" y="4725144"/>
              <a:ext cx="360040" cy="436538"/>
              <a:chOff x="5004048" y="4725144"/>
              <a:chExt cx="360040" cy="436538"/>
            </a:xfrm>
          </p:grpSpPr>
          <p:cxnSp>
            <p:nvCxnSpPr>
              <p:cNvPr id="55" name="Straight Connector 83"/>
              <p:cNvCxnSpPr/>
              <p:nvPr/>
            </p:nvCxnSpPr>
            <p:spPr>
              <a:xfrm rot="16200000" flipH="1">
                <a:off x="5004048" y="4797152"/>
                <a:ext cx="144016" cy="14401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84"/>
              <p:cNvCxnSpPr/>
              <p:nvPr/>
            </p:nvCxnSpPr>
            <p:spPr>
              <a:xfrm rot="5400000" flipH="1" flipV="1">
                <a:off x="4968046" y="4761146"/>
                <a:ext cx="72006" cy="2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85"/>
              <p:cNvCxnSpPr/>
              <p:nvPr/>
            </p:nvCxnSpPr>
            <p:spPr>
              <a:xfrm flipV="1">
                <a:off x="5292080" y="5157192"/>
                <a:ext cx="72008" cy="449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86"/>
              <p:cNvCxnSpPr/>
              <p:nvPr/>
            </p:nvCxnSpPr>
            <p:spPr>
              <a:xfrm>
                <a:off x="5148064" y="5022154"/>
                <a:ext cx="144016" cy="13503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87"/>
              <p:cNvCxnSpPr/>
              <p:nvPr/>
            </p:nvCxnSpPr>
            <p:spPr>
              <a:xfrm rot="16200000" flipH="1">
                <a:off x="5112061" y="4977172"/>
                <a:ext cx="72010" cy="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53" name="Straight Connector 77"/>
            <p:cNvCxnSpPr/>
            <p:nvPr/>
          </p:nvCxnSpPr>
          <p:spPr>
            <a:xfrm rot="5400000">
              <a:off x="5544108" y="5409220"/>
              <a:ext cx="7200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4" name="Straight Connector 78"/>
            <p:cNvCxnSpPr/>
            <p:nvPr/>
          </p:nvCxnSpPr>
          <p:spPr>
            <a:xfrm rot="16200000" flipH="1">
              <a:off x="5580112" y="5445224"/>
              <a:ext cx="144016" cy="144016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1907703" y="2888940"/>
            <a:ext cx="1719191" cy="1485165"/>
            <a:chOff x="1907703" y="2888940"/>
            <a:chExt cx="1719191" cy="1485165"/>
          </a:xfrm>
        </p:grpSpPr>
        <p:sp>
          <p:nvSpPr>
            <p:cNvPr id="65" name="TextBox 101"/>
            <p:cNvSpPr txBox="1"/>
            <p:nvPr/>
          </p:nvSpPr>
          <p:spPr>
            <a:xfrm>
              <a:off x="1907703" y="3543108"/>
              <a:ext cx="17191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smtClean="0"/>
                <a:t>Post-</a:t>
              </a:r>
              <a:r>
                <a:rPr lang="de-DE" sz="1600" dirty="0" err="1" smtClean="0"/>
                <a:t>processing</a:t>
              </a:r>
              <a:r>
                <a:rPr lang="de-DE" sz="1600" dirty="0" smtClean="0"/>
                <a:t> </a:t>
              </a:r>
              <a:r>
                <a:rPr lang="de-DE" sz="1600" dirty="0" err="1" smtClean="0"/>
                <a:t>algorithm</a:t>
              </a:r>
              <a:r>
                <a:rPr lang="de-DE" sz="1600" dirty="0" smtClean="0"/>
                <a:t> </a:t>
              </a:r>
            </a:p>
            <a:p>
              <a:pPr algn="ctr"/>
              <a:r>
                <a:rPr lang="de-DE" sz="1600" dirty="0" err="1" smtClean="0"/>
                <a:t>by</a:t>
              </a:r>
              <a:r>
                <a:rPr lang="de-DE" sz="1600" dirty="0" smtClean="0"/>
                <a:t> Zhang et al.*</a:t>
              </a:r>
              <a:endParaRPr lang="de-DE" sz="1600" dirty="0"/>
            </a:p>
          </p:txBody>
        </p:sp>
        <p:cxnSp>
          <p:nvCxnSpPr>
            <p:cNvPr id="66" name="Straight Arrow Connector 103"/>
            <p:cNvCxnSpPr/>
            <p:nvPr/>
          </p:nvCxnSpPr>
          <p:spPr>
            <a:xfrm rot="5400000">
              <a:off x="2483768" y="3176178"/>
              <a:ext cx="5760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7" name="Straight Arrow Connector 106"/>
          <p:cNvCxnSpPr/>
          <p:nvPr/>
        </p:nvCxnSpPr>
        <p:spPr>
          <a:xfrm rot="5400000">
            <a:off x="4427190" y="317617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6"/>
          <p:cNvCxnSpPr/>
          <p:nvPr/>
        </p:nvCxnSpPr>
        <p:spPr>
          <a:xfrm rot="16200000" flipH="1">
            <a:off x="4499992" y="4401106"/>
            <a:ext cx="504056" cy="504056"/>
          </a:xfrm>
          <a:prstGeom prst="line">
            <a:avLst/>
          </a:prstGeom>
          <a:ln w="19050" cap="rnd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4" name="TextBox 101"/>
          <p:cNvSpPr txBox="1">
            <a:spLocks noChangeArrowheads="1"/>
          </p:cNvSpPr>
          <p:nvPr/>
        </p:nvSpPr>
        <p:spPr bwMode="auto">
          <a:xfrm>
            <a:off x="2591780" y="6354325"/>
            <a:ext cx="6552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 smtClean="0"/>
              <a:t>* Zhang, Berman, </a:t>
            </a:r>
            <a:r>
              <a:rPr lang="de-DE" sz="1000" dirty="0" err="1" smtClean="0"/>
              <a:t>Wiehe</a:t>
            </a:r>
            <a:r>
              <a:rPr lang="de-DE" sz="1000" dirty="0" smtClean="0"/>
              <a:t>, Miller: </a:t>
            </a:r>
            <a:r>
              <a:rPr lang="de-DE" sz="1000" i="1" dirty="0" smtClean="0"/>
              <a:t>Post-</a:t>
            </a:r>
            <a:r>
              <a:rPr lang="de-DE" sz="1000" i="1" dirty="0" err="1" smtClean="0"/>
              <a:t>processing</a:t>
            </a:r>
            <a:r>
              <a:rPr lang="de-DE" sz="1000" i="1" dirty="0" smtClean="0"/>
              <a:t> </a:t>
            </a:r>
            <a:r>
              <a:rPr lang="de-DE" sz="1000" i="1" dirty="0"/>
              <a:t>L</a:t>
            </a:r>
            <a:r>
              <a:rPr lang="de-DE" sz="1000" i="1" dirty="0" smtClean="0"/>
              <a:t>ong </a:t>
            </a:r>
            <a:r>
              <a:rPr lang="de-DE" sz="1000" i="1" dirty="0" err="1"/>
              <a:t>P</a:t>
            </a:r>
            <a:r>
              <a:rPr lang="de-DE" sz="1000" i="1" dirty="0" err="1" smtClean="0"/>
              <a:t>airwise</a:t>
            </a:r>
            <a:r>
              <a:rPr lang="de-DE" sz="1000" i="1" dirty="0" smtClean="0"/>
              <a:t> </a:t>
            </a:r>
            <a:r>
              <a:rPr lang="de-DE" sz="1000" i="1" dirty="0" err="1"/>
              <a:t>A</a:t>
            </a:r>
            <a:r>
              <a:rPr lang="de-DE" sz="1000" i="1" dirty="0" err="1" smtClean="0"/>
              <a:t>lignments</a:t>
            </a:r>
            <a:r>
              <a:rPr lang="de-DE" sz="1000" i="1" dirty="0" smtClean="0"/>
              <a:t>.</a:t>
            </a:r>
            <a:r>
              <a:rPr lang="de-DE" sz="1000" dirty="0" smtClean="0"/>
              <a:t> </a:t>
            </a:r>
            <a:r>
              <a:rPr lang="de-DE" sz="1000" dirty="0" err="1" smtClean="0"/>
              <a:t>Bioinformatics</a:t>
            </a:r>
            <a:r>
              <a:rPr lang="de-DE" sz="1000" dirty="0" smtClean="0"/>
              <a:t>,</a:t>
            </a:r>
            <a:r>
              <a:rPr lang="de-DE" sz="1000" i="1" dirty="0" smtClean="0"/>
              <a:t> </a:t>
            </a:r>
            <a:r>
              <a:rPr lang="de-DE" sz="1000" dirty="0" smtClean="0"/>
              <a:t>1999. </a:t>
            </a:r>
            <a:endParaRPr lang="de-DE" sz="1000" dirty="0"/>
          </a:p>
          <a:p>
            <a:pPr algn="r"/>
            <a:endParaRPr lang="de-DE" sz="10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-180528" y="2888940"/>
            <a:ext cx="2088232" cy="2943327"/>
            <a:chOff x="-180528" y="2888940"/>
            <a:chExt cx="2088232" cy="2943327"/>
          </a:xfrm>
        </p:grpSpPr>
        <p:grpSp>
          <p:nvGrpSpPr>
            <p:cNvPr id="9" name="Gruppieren 8"/>
            <p:cNvGrpSpPr/>
            <p:nvPr/>
          </p:nvGrpSpPr>
          <p:grpSpPr>
            <a:xfrm>
              <a:off x="-180528" y="2888940"/>
              <a:ext cx="2088232" cy="2943327"/>
              <a:chOff x="-180528" y="2888940"/>
              <a:chExt cx="2088232" cy="2943327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251520" y="3744035"/>
                <a:ext cx="1224136" cy="20882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Parallelogram 102"/>
              <p:cNvSpPr/>
              <p:nvPr/>
            </p:nvSpPr>
            <p:spPr>
              <a:xfrm>
                <a:off x="-180528" y="4176083"/>
                <a:ext cx="2088232" cy="1224136"/>
              </a:xfrm>
              <a:prstGeom prst="parallelogram">
                <a:avLst>
                  <a:gd name="adj" fmla="val 10001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>
                  <a:rot lat="0" lon="0" rev="5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05" name="Straight Arrow Connector 104"/>
              <p:cNvCxnSpPr/>
              <p:nvPr/>
            </p:nvCxnSpPr>
            <p:spPr>
              <a:xfrm rot="5400000">
                <a:off x="540346" y="3176178"/>
                <a:ext cx="576064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Gruppieren 7"/>
              <p:cNvGrpSpPr/>
              <p:nvPr/>
            </p:nvGrpSpPr>
            <p:grpSpPr>
              <a:xfrm>
                <a:off x="144116" y="3654025"/>
                <a:ext cx="1331540" cy="2160240"/>
                <a:chOff x="144116" y="3654025"/>
                <a:chExt cx="1331540" cy="2160240"/>
              </a:xfrm>
            </p:grpSpPr>
            <p:cxnSp>
              <p:nvCxnSpPr>
                <p:cNvPr id="164" name="Straight Connector 163"/>
                <p:cNvCxnSpPr/>
                <p:nvPr/>
              </p:nvCxnSpPr>
              <p:spPr>
                <a:xfrm rot="5400000" flipH="1" flipV="1">
                  <a:off x="-900000" y="4770149"/>
                  <a:ext cx="2088232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Group 204"/>
                <p:cNvGrpSpPr/>
                <p:nvPr/>
              </p:nvGrpSpPr>
              <p:grpSpPr>
                <a:xfrm rot="21383836">
                  <a:off x="481758" y="4388566"/>
                  <a:ext cx="752703" cy="964305"/>
                  <a:chOff x="4205934" y="4367880"/>
                  <a:chExt cx="752703" cy="964305"/>
                </a:xfrm>
              </p:grpSpPr>
              <p:cxnSp>
                <p:nvCxnSpPr>
                  <p:cNvPr id="206" name="Straight Connector 205"/>
                  <p:cNvCxnSpPr/>
                  <p:nvPr/>
                </p:nvCxnSpPr>
                <p:spPr>
                  <a:xfrm rot="16416164" flipH="1">
                    <a:off x="4205934" y="4367880"/>
                    <a:ext cx="504056" cy="504055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Straight Connector 217"/>
                  <p:cNvCxnSpPr/>
                  <p:nvPr/>
                </p:nvCxnSpPr>
                <p:spPr>
                  <a:xfrm rot="16416164" flipH="1">
                    <a:off x="4814621" y="5188169"/>
                    <a:ext cx="144016" cy="144016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3" name="Straight Connector 162"/>
                <p:cNvCxnSpPr/>
                <p:nvPr/>
              </p:nvCxnSpPr>
              <p:spPr>
                <a:xfrm>
                  <a:off x="251520" y="3654025"/>
                  <a:ext cx="1224136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Gruppieren 5"/>
            <p:cNvGrpSpPr/>
            <p:nvPr/>
          </p:nvGrpSpPr>
          <p:grpSpPr>
            <a:xfrm>
              <a:off x="755576" y="4004773"/>
              <a:ext cx="994327" cy="585356"/>
              <a:chOff x="755576" y="4004773"/>
              <a:chExt cx="994327" cy="585356"/>
            </a:xfrm>
          </p:grpSpPr>
          <p:cxnSp>
            <p:nvCxnSpPr>
              <p:cNvPr id="246" name="Straight Arrow Connector 245"/>
              <p:cNvCxnSpPr/>
              <p:nvPr/>
            </p:nvCxnSpPr>
            <p:spPr>
              <a:xfrm rot="5400000" flipH="1" flipV="1">
                <a:off x="755576" y="4302097"/>
                <a:ext cx="288032" cy="28803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Rectangle 248"/>
              <p:cNvSpPr/>
              <p:nvPr/>
            </p:nvSpPr>
            <p:spPr>
              <a:xfrm>
                <a:off x="978665" y="4004773"/>
                <a:ext cx="77123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 smtClean="0"/>
                  <a:t>ε</a:t>
                </a:r>
                <a:r>
                  <a:rPr lang="de-DE" dirty="0" smtClean="0"/>
                  <a:t>-core</a:t>
                </a:r>
                <a:endParaRPr lang="de-DE" dirty="0"/>
              </a:p>
            </p:txBody>
          </p:sp>
        </p:grpSp>
      </p:grpSp>
      <p:sp>
        <p:nvSpPr>
          <p:cNvPr id="85" name="Rectangle 59"/>
          <p:cNvSpPr/>
          <p:nvPr/>
        </p:nvSpPr>
        <p:spPr>
          <a:xfrm>
            <a:off x="2096725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Filter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6" name="Rectangle 132"/>
          <p:cNvSpPr/>
          <p:nvPr/>
        </p:nvSpPr>
        <p:spPr>
          <a:xfrm>
            <a:off x="3941930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Extension</a:t>
            </a:r>
            <a:endParaRPr lang="de-DE" dirty="0">
              <a:solidFill>
                <a:schemeClr val="tx2"/>
              </a:solidFill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6505" y="1806659"/>
            <a:ext cx="8945165" cy="859417"/>
            <a:chOff x="116505" y="1806659"/>
            <a:chExt cx="8945165" cy="859417"/>
          </a:xfrm>
        </p:grpSpPr>
        <p:grpSp>
          <p:nvGrpSpPr>
            <p:cNvPr id="3" name="Gruppieren 2"/>
            <p:cNvGrpSpPr/>
            <p:nvPr/>
          </p:nvGrpSpPr>
          <p:grpSpPr>
            <a:xfrm>
              <a:off x="1680850" y="1806659"/>
              <a:ext cx="7380820" cy="857256"/>
              <a:chOff x="1680850" y="1772816"/>
              <a:chExt cx="7380820" cy="857256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3941930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Extension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5787135" y="1772816"/>
                <a:ext cx="1357322" cy="85725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Longest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5" name="Down Arrow 134"/>
              <p:cNvSpPr/>
              <p:nvPr/>
            </p:nvSpPr>
            <p:spPr>
              <a:xfrm rot="16200000">
                <a:off x="1717994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2096725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Filter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1" name="Down Arrow 60"/>
              <p:cNvSpPr/>
              <p:nvPr/>
            </p:nvSpPr>
            <p:spPr>
              <a:xfrm rot="16200000">
                <a:off x="3574029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Down Arrow 61"/>
              <p:cNvSpPr/>
              <p:nvPr/>
            </p:nvSpPr>
            <p:spPr>
              <a:xfrm rot="16200000">
                <a:off x="5419234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Down Arrow 62"/>
              <p:cNvSpPr/>
              <p:nvPr/>
            </p:nvSpPr>
            <p:spPr>
              <a:xfrm rot="16200000">
                <a:off x="7264439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632340" y="1772816"/>
                <a:ext cx="1429330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Removal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tx2"/>
                    </a:solidFill>
                  </a:rPr>
                  <a:t>of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Overlapping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-Matches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8" name="Rectangle 131"/>
            <p:cNvSpPr/>
            <p:nvPr/>
          </p:nvSpPr>
          <p:spPr>
            <a:xfrm>
              <a:off x="116505" y="1808820"/>
              <a:ext cx="1482528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Banded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Local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Alignment</a:t>
              </a:r>
              <a:endParaRPr lang="de-DE" dirty="0">
                <a:solidFill>
                  <a:schemeClr val="tx2"/>
                </a:solidFill>
              </a:endParaRPr>
            </a:p>
          </p:txBody>
        </p:sp>
      </p:grpSp>
      <p:sp>
        <p:nvSpPr>
          <p:cNvPr id="89" name="Rectangle 133"/>
          <p:cNvSpPr/>
          <p:nvPr/>
        </p:nvSpPr>
        <p:spPr>
          <a:xfrm>
            <a:off x="5787135" y="1806659"/>
            <a:ext cx="1357322" cy="8572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Longest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el-GR" dirty="0" smtClean="0">
                <a:solidFill>
                  <a:schemeClr val="tx2"/>
                </a:solidFill>
              </a:rPr>
              <a:t>ε</a:t>
            </a:r>
            <a:r>
              <a:rPr lang="de-DE" dirty="0" smtClean="0">
                <a:solidFill>
                  <a:schemeClr val="tx2"/>
                </a:solidFill>
              </a:rPr>
              <a:t>-Match</a:t>
            </a:r>
            <a:endParaRPr lang="de-D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9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292"/>
          <p:cNvGrpSpPr/>
          <p:nvPr/>
        </p:nvGrpSpPr>
        <p:grpSpPr>
          <a:xfrm>
            <a:off x="611562" y="1628800"/>
            <a:ext cx="1558624" cy="1342434"/>
            <a:chOff x="3419872" y="4293096"/>
            <a:chExt cx="792088" cy="648072"/>
          </a:xfrm>
          <a:solidFill>
            <a:schemeClr val="tx2"/>
          </a:solidFill>
        </p:grpSpPr>
        <p:sp>
          <p:nvSpPr>
            <p:cNvPr id="101" name="Rectangle 100"/>
            <p:cNvSpPr/>
            <p:nvPr/>
          </p:nvSpPr>
          <p:spPr>
            <a:xfrm>
              <a:off x="3851920" y="4581128"/>
              <a:ext cx="360040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635896" y="4509120"/>
              <a:ext cx="21602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779912" y="4509120"/>
              <a:ext cx="360040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635896" y="4365104"/>
              <a:ext cx="288032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3491880" y="4437112"/>
              <a:ext cx="57606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3419872" y="4293096"/>
              <a:ext cx="288032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1" name="Group 264"/>
          <p:cNvGrpSpPr/>
          <p:nvPr/>
        </p:nvGrpSpPr>
        <p:grpSpPr>
          <a:xfrm>
            <a:off x="3162036" y="4015348"/>
            <a:ext cx="1842010" cy="1789911"/>
            <a:chOff x="5004048" y="4725144"/>
            <a:chExt cx="936104" cy="864096"/>
          </a:xfrm>
          <a:solidFill>
            <a:schemeClr val="tx2"/>
          </a:solidFill>
        </p:grpSpPr>
        <p:sp>
          <p:nvSpPr>
            <p:cNvPr id="122" name="Rectangle 121"/>
            <p:cNvSpPr/>
            <p:nvPr/>
          </p:nvSpPr>
          <p:spPr>
            <a:xfrm>
              <a:off x="5076056" y="4869160"/>
              <a:ext cx="576064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508104" y="5229200"/>
              <a:ext cx="432048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220072" y="5085184"/>
              <a:ext cx="504056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5004048" y="4725144"/>
              <a:ext cx="360040" cy="64807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6" name="Group 265"/>
          <p:cNvGrpSpPr/>
          <p:nvPr/>
        </p:nvGrpSpPr>
        <p:grpSpPr>
          <a:xfrm>
            <a:off x="636528" y="1659267"/>
            <a:ext cx="1550203" cy="1319676"/>
            <a:chOff x="3720594" y="3587727"/>
            <a:chExt cx="787809" cy="637086"/>
          </a:xfrm>
        </p:grpSpPr>
        <p:cxnSp>
          <p:nvCxnSpPr>
            <p:cNvPr id="127" name="Straight Connector 126"/>
            <p:cNvCxnSpPr/>
            <p:nvPr/>
          </p:nvCxnSpPr>
          <p:spPr>
            <a:xfrm rot="16200000" flipH="1">
              <a:off x="3923928" y="3855462"/>
              <a:ext cx="216024" cy="216024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3720594" y="3587727"/>
              <a:ext cx="206877" cy="201316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3927471" y="3790285"/>
              <a:ext cx="0" cy="65176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10800000">
              <a:off x="4139952" y="4072727"/>
              <a:ext cx="216024" cy="0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rot="16200000" flipH="1">
              <a:off x="4220371" y="3936781"/>
              <a:ext cx="288032" cy="288032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rot="5400000">
              <a:off x="4139068" y="3861048"/>
              <a:ext cx="144016" cy="0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4139069" y="3718276"/>
              <a:ext cx="72007" cy="72006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34" name="Group 266"/>
          <p:cNvGrpSpPr/>
          <p:nvPr/>
        </p:nvGrpSpPr>
        <p:grpSpPr>
          <a:xfrm>
            <a:off x="3162037" y="4015346"/>
            <a:ext cx="1842010" cy="1798916"/>
            <a:chOff x="5004048" y="4725144"/>
            <a:chExt cx="936104" cy="868443"/>
          </a:xfrm>
        </p:grpSpPr>
        <p:cxnSp>
          <p:nvCxnSpPr>
            <p:cNvPr id="135" name="Straight Connector 134"/>
            <p:cNvCxnSpPr/>
            <p:nvPr/>
          </p:nvCxnSpPr>
          <p:spPr>
            <a:xfrm rot="16200000" flipH="1">
              <a:off x="5367334" y="5159056"/>
              <a:ext cx="216024" cy="216024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rot="16200000" flipH="1">
              <a:off x="5724127" y="5377562"/>
              <a:ext cx="216026" cy="216024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 flipV="1">
              <a:off x="5580112" y="5377706"/>
              <a:ext cx="144015" cy="0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138" name="Group 261"/>
            <p:cNvGrpSpPr/>
            <p:nvPr/>
          </p:nvGrpSpPr>
          <p:grpSpPr>
            <a:xfrm>
              <a:off x="5004048" y="4725144"/>
              <a:ext cx="363027" cy="433912"/>
              <a:chOff x="5004048" y="4725144"/>
              <a:chExt cx="363027" cy="433912"/>
            </a:xfrm>
          </p:grpSpPr>
          <p:cxnSp>
            <p:nvCxnSpPr>
              <p:cNvPr id="141" name="Straight Connector 140"/>
              <p:cNvCxnSpPr/>
              <p:nvPr/>
            </p:nvCxnSpPr>
            <p:spPr>
              <a:xfrm rot="16200000" flipH="1">
                <a:off x="5004048" y="4797152"/>
                <a:ext cx="144016" cy="144016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 rot="5400000" flipH="1" flipV="1">
                <a:off x="4968046" y="4761146"/>
                <a:ext cx="72006" cy="2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/>
              <p:cNvCxnSpPr/>
              <p:nvPr/>
            </p:nvCxnSpPr>
            <p:spPr>
              <a:xfrm flipV="1">
                <a:off x="5292080" y="5159056"/>
                <a:ext cx="74995" cy="0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/>
              <p:cNvCxnSpPr/>
              <p:nvPr/>
            </p:nvCxnSpPr>
            <p:spPr>
              <a:xfrm>
                <a:off x="5148064" y="5022154"/>
                <a:ext cx="144016" cy="135038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/>
              <p:nvPr/>
            </p:nvCxnSpPr>
            <p:spPr>
              <a:xfrm>
                <a:off x="5148064" y="4941169"/>
                <a:ext cx="4" cy="80987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39" name="Straight Connector 138"/>
            <p:cNvCxnSpPr/>
            <p:nvPr/>
          </p:nvCxnSpPr>
          <p:spPr>
            <a:xfrm rot="5400000">
              <a:off x="5544108" y="5409220"/>
              <a:ext cx="72008" cy="0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 rot="16200000" flipH="1">
              <a:off x="5580112" y="5445224"/>
              <a:ext cx="144016" cy="144016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146" name="Straight Connector 145"/>
          <p:cNvCxnSpPr/>
          <p:nvPr/>
        </p:nvCxnSpPr>
        <p:spPr>
          <a:xfrm rot="16200000" flipH="1">
            <a:off x="2158862" y="3005083"/>
            <a:ext cx="1044115" cy="991851"/>
          </a:xfrm>
          <a:prstGeom prst="line">
            <a:avLst/>
          </a:prstGeom>
          <a:ln w="38100" cap="rnd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579296" cy="778098"/>
          </a:xfrm>
        </p:spPr>
        <p:txBody>
          <a:bodyPr>
            <a:normAutofit/>
          </a:bodyPr>
          <a:lstStyle/>
          <a:p>
            <a:r>
              <a:rPr lang="de-DE" dirty="0" err="1" smtClean="0"/>
              <a:t>Identification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longest</a:t>
            </a:r>
            <a:r>
              <a:rPr lang="de-DE" dirty="0" smtClean="0"/>
              <a:t> </a:t>
            </a:r>
            <a:r>
              <a:rPr lang="de-DE" dirty="0" err="1"/>
              <a:t>e</a:t>
            </a:r>
            <a:r>
              <a:rPr lang="de-DE" dirty="0" err="1" smtClean="0"/>
              <a:t>xtension</a:t>
            </a:r>
            <a:endParaRPr lang="de-DE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539552" y="1556792"/>
            <a:ext cx="4536504" cy="4320480"/>
            <a:chOff x="539552" y="1556792"/>
            <a:chExt cx="4536504" cy="4320480"/>
          </a:xfrm>
          <a:solidFill>
            <a:schemeClr val="accent1"/>
          </a:solidFill>
        </p:grpSpPr>
        <p:sp>
          <p:nvSpPr>
            <p:cNvPr id="79" name="Oval 78"/>
            <p:cNvSpPr/>
            <p:nvPr/>
          </p:nvSpPr>
          <p:spPr>
            <a:xfrm>
              <a:off x="539552" y="1556792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Oval 79"/>
            <p:cNvSpPr/>
            <p:nvPr/>
          </p:nvSpPr>
          <p:spPr>
            <a:xfrm>
              <a:off x="1403648" y="18448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Oval 80"/>
            <p:cNvSpPr/>
            <p:nvPr/>
          </p:nvSpPr>
          <p:spPr>
            <a:xfrm>
              <a:off x="971600" y="2132856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Oval 81"/>
            <p:cNvSpPr/>
            <p:nvPr/>
          </p:nvSpPr>
          <p:spPr>
            <a:xfrm>
              <a:off x="1547664" y="2276872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Oval 82"/>
            <p:cNvSpPr/>
            <p:nvPr/>
          </p:nvSpPr>
          <p:spPr>
            <a:xfrm>
              <a:off x="3347864" y="436510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4" name="Oval 83"/>
            <p:cNvSpPr/>
            <p:nvPr/>
          </p:nvSpPr>
          <p:spPr>
            <a:xfrm>
              <a:off x="3635896" y="482400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5" name="Oval 84"/>
            <p:cNvSpPr/>
            <p:nvPr/>
          </p:nvSpPr>
          <p:spPr>
            <a:xfrm>
              <a:off x="4211960" y="530120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6" name="Oval 85"/>
            <p:cNvSpPr/>
            <p:nvPr/>
          </p:nvSpPr>
          <p:spPr>
            <a:xfrm>
              <a:off x="4499992" y="5733256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7" name="Oval 86"/>
            <p:cNvSpPr/>
            <p:nvPr/>
          </p:nvSpPr>
          <p:spPr>
            <a:xfrm>
              <a:off x="4932040" y="5733256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Oval 87"/>
            <p:cNvSpPr/>
            <p:nvPr/>
          </p:nvSpPr>
          <p:spPr>
            <a:xfrm>
              <a:off x="3096000" y="3933056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0" name="Oval 89"/>
          <p:cNvSpPr/>
          <p:nvPr/>
        </p:nvSpPr>
        <p:spPr>
          <a:xfrm>
            <a:off x="539552" y="155679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Oval 90"/>
          <p:cNvSpPr/>
          <p:nvPr/>
        </p:nvSpPr>
        <p:spPr>
          <a:xfrm>
            <a:off x="4932040" y="573325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Oval 91"/>
          <p:cNvSpPr/>
          <p:nvPr/>
        </p:nvSpPr>
        <p:spPr>
          <a:xfrm>
            <a:off x="4499992" y="573325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Oval 92"/>
          <p:cNvSpPr/>
          <p:nvPr/>
        </p:nvSpPr>
        <p:spPr>
          <a:xfrm>
            <a:off x="4211960" y="5301208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4" name="Oval 93"/>
          <p:cNvSpPr/>
          <p:nvPr/>
        </p:nvSpPr>
        <p:spPr>
          <a:xfrm>
            <a:off x="3635896" y="48240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5" name="Oval 94"/>
          <p:cNvSpPr/>
          <p:nvPr/>
        </p:nvSpPr>
        <p:spPr>
          <a:xfrm>
            <a:off x="3347864" y="436510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Oval 96"/>
          <p:cNvSpPr/>
          <p:nvPr/>
        </p:nvSpPr>
        <p:spPr>
          <a:xfrm>
            <a:off x="971600" y="213285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Oval 98"/>
          <p:cNvSpPr/>
          <p:nvPr/>
        </p:nvSpPr>
        <p:spPr>
          <a:xfrm>
            <a:off x="1403648" y="184482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0" name="Oval 99"/>
          <p:cNvSpPr/>
          <p:nvPr/>
        </p:nvSpPr>
        <p:spPr>
          <a:xfrm>
            <a:off x="1547664" y="227687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3" name="TextBox 102"/>
          <p:cNvSpPr txBox="1"/>
          <p:nvPr/>
        </p:nvSpPr>
        <p:spPr>
          <a:xfrm>
            <a:off x="6084168" y="2123855"/>
            <a:ext cx="2526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149475" algn="l"/>
              </a:tabLst>
            </a:pPr>
            <a:r>
              <a:rPr lang="de-DE" sz="2400" dirty="0" smtClean="0"/>
              <a:t>Start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a</a:t>
            </a:r>
          </a:p>
          <a:p>
            <a:pPr defTabSz="214313">
              <a:tabLst>
                <a:tab pos="2149475" algn="l"/>
              </a:tabLst>
            </a:pPr>
            <a:r>
              <a:rPr lang="de-DE" sz="2400" dirty="0" smtClean="0"/>
              <a:t>End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	v</a:t>
            </a:r>
          </a:p>
        </p:txBody>
      </p:sp>
      <p:grpSp>
        <p:nvGrpSpPr>
          <p:cNvPr id="159" name="Group 158"/>
          <p:cNvGrpSpPr/>
          <p:nvPr/>
        </p:nvGrpSpPr>
        <p:grpSpPr>
          <a:xfrm>
            <a:off x="683568" y="1506270"/>
            <a:ext cx="4392488" cy="4277508"/>
            <a:chOff x="683568" y="1506270"/>
            <a:chExt cx="4392488" cy="4277508"/>
          </a:xfrm>
        </p:grpSpPr>
        <p:sp>
          <p:nvSpPr>
            <p:cNvPr id="104" name="TextBox 103"/>
            <p:cNvSpPr txBox="1"/>
            <p:nvPr/>
          </p:nvSpPr>
          <p:spPr>
            <a:xfrm>
              <a:off x="683568" y="1506270"/>
              <a:ext cx="2856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a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36366" y="1916832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b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187624" y="1650286"/>
              <a:ext cx="27122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619672" y="2082334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d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176845" y="3924055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u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446875" y="4149080"/>
              <a:ext cx="2824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v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694988" y="4554125"/>
              <a:ext cx="33695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w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211960" y="5034662"/>
              <a:ext cx="27924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x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99992" y="5445224"/>
              <a:ext cx="2824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y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809636" y="5394702"/>
              <a:ext cx="26642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z</a:t>
              </a:r>
              <a:endPara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6084168" y="2123855"/>
            <a:ext cx="2526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149475" algn="l"/>
              </a:tabLst>
            </a:pPr>
            <a:r>
              <a:rPr lang="de-DE" sz="2400" dirty="0" smtClean="0"/>
              <a:t>Start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b</a:t>
            </a:r>
          </a:p>
          <a:p>
            <a:pPr defTabSz="320675">
              <a:tabLst>
                <a:tab pos="2149475" algn="l"/>
              </a:tabLst>
            </a:pPr>
            <a:r>
              <a:rPr lang="de-DE" sz="2400" dirty="0" smtClean="0"/>
              <a:t>End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	x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5300" y="3340613"/>
            <a:ext cx="1849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exhaustive search</a:t>
            </a:r>
          </a:p>
        </p:txBody>
      </p:sp>
    </p:spTree>
    <p:extLst>
      <p:ext uri="{BB962C8B-B14F-4D97-AF65-F5344CB8AC3E}">
        <p14:creationId xmlns:p14="http://schemas.microsoft.com/office/powerpoint/2010/main" val="1757128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  <p:bldP spid="91" grpId="0" animBg="1"/>
      <p:bldP spid="91" grpId="1" animBg="1"/>
      <p:bldP spid="91" grpId="2" animBg="1"/>
      <p:bldP spid="91" grpId="3" animBg="1"/>
      <p:bldP spid="91" grpId="4" animBg="1"/>
      <p:bldP spid="91" grpId="5" animBg="1"/>
      <p:bldP spid="92" grpId="0" animBg="1"/>
      <p:bldP spid="92" grpId="1" animBg="1"/>
      <p:bldP spid="92" grpId="2" animBg="1"/>
      <p:bldP spid="92" grpId="3" animBg="1"/>
      <p:bldP spid="92" grpId="4" animBg="1"/>
      <p:bldP spid="92" grpId="5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5" grpId="0" animBg="1"/>
      <p:bldP spid="95" grpId="1" animBg="1"/>
      <p:bldP spid="97" grpId="0" animBg="1"/>
      <p:bldP spid="97" grpId="1" animBg="1"/>
      <p:bldP spid="99" grpId="0" animBg="1"/>
      <p:bldP spid="99" grpId="1" animBg="1"/>
      <p:bldP spid="100" grpId="0" animBg="1"/>
      <p:bldP spid="103" grpId="0"/>
      <p:bldP spid="103" grpId="1"/>
      <p:bldP spid="1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292"/>
          <p:cNvGrpSpPr/>
          <p:nvPr/>
        </p:nvGrpSpPr>
        <p:grpSpPr>
          <a:xfrm>
            <a:off x="611562" y="1628800"/>
            <a:ext cx="1558624" cy="1342434"/>
            <a:chOff x="3419872" y="4293096"/>
            <a:chExt cx="792088" cy="648072"/>
          </a:xfrm>
          <a:solidFill>
            <a:schemeClr val="tx2"/>
          </a:solidFill>
        </p:grpSpPr>
        <p:sp>
          <p:nvSpPr>
            <p:cNvPr id="101" name="Rectangle 100"/>
            <p:cNvSpPr/>
            <p:nvPr/>
          </p:nvSpPr>
          <p:spPr>
            <a:xfrm>
              <a:off x="3851920" y="4581128"/>
              <a:ext cx="360040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635896" y="4509120"/>
              <a:ext cx="21602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779912" y="4509120"/>
              <a:ext cx="360040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635896" y="4365104"/>
              <a:ext cx="288032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3491880" y="4437112"/>
              <a:ext cx="57606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3419872" y="4293096"/>
              <a:ext cx="288032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1" name="Group 264"/>
          <p:cNvGrpSpPr/>
          <p:nvPr/>
        </p:nvGrpSpPr>
        <p:grpSpPr>
          <a:xfrm>
            <a:off x="3162036" y="4015348"/>
            <a:ext cx="1842010" cy="1789911"/>
            <a:chOff x="5004048" y="4725144"/>
            <a:chExt cx="936104" cy="864096"/>
          </a:xfrm>
          <a:solidFill>
            <a:schemeClr val="tx2"/>
          </a:solidFill>
        </p:grpSpPr>
        <p:sp>
          <p:nvSpPr>
            <p:cNvPr id="122" name="Rectangle 121"/>
            <p:cNvSpPr/>
            <p:nvPr/>
          </p:nvSpPr>
          <p:spPr>
            <a:xfrm>
              <a:off x="5076056" y="4869160"/>
              <a:ext cx="576064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508104" y="5229200"/>
              <a:ext cx="432048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220072" y="5085184"/>
              <a:ext cx="504056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5004048" y="4725144"/>
              <a:ext cx="360040" cy="64807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6" name="Group 265"/>
          <p:cNvGrpSpPr/>
          <p:nvPr/>
        </p:nvGrpSpPr>
        <p:grpSpPr>
          <a:xfrm>
            <a:off x="1036639" y="2213861"/>
            <a:ext cx="1150097" cy="765083"/>
            <a:chOff x="3923928" y="3855462"/>
            <a:chExt cx="584476" cy="369351"/>
          </a:xfrm>
        </p:grpSpPr>
        <p:cxnSp>
          <p:nvCxnSpPr>
            <p:cNvPr id="127" name="Straight Connector 126"/>
            <p:cNvCxnSpPr/>
            <p:nvPr/>
          </p:nvCxnSpPr>
          <p:spPr>
            <a:xfrm rot="16200000" flipH="1">
              <a:off x="3923928" y="3855462"/>
              <a:ext cx="216024" cy="216024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10800000">
              <a:off x="4139952" y="4072727"/>
              <a:ext cx="216024" cy="0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4355977" y="4072728"/>
              <a:ext cx="152427" cy="152085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34" name="Group 266"/>
          <p:cNvGrpSpPr/>
          <p:nvPr/>
        </p:nvGrpSpPr>
        <p:grpSpPr>
          <a:xfrm>
            <a:off x="3162038" y="4015348"/>
            <a:ext cx="1139932" cy="1346295"/>
            <a:chOff x="5004048" y="4725144"/>
            <a:chExt cx="579310" cy="649936"/>
          </a:xfrm>
        </p:grpSpPr>
        <p:cxnSp>
          <p:nvCxnSpPr>
            <p:cNvPr id="135" name="Straight Connector 134"/>
            <p:cNvCxnSpPr/>
            <p:nvPr/>
          </p:nvCxnSpPr>
          <p:spPr>
            <a:xfrm rot="16200000" flipH="1">
              <a:off x="5367334" y="5159056"/>
              <a:ext cx="216024" cy="216024"/>
            </a:xfrm>
            <a:prstGeom prst="line">
              <a:avLst/>
            </a:prstGeom>
            <a:ln w="3810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138" name="Group 261"/>
            <p:cNvGrpSpPr/>
            <p:nvPr/>
          </p:nvGrpSpPr>
          <p:grpSpPr>
            <a:xfrm>
              <a:off x="5004048" y="4725144"/>
              <a:ext cx="363027" cy="433912"/>
              <a:chOff x="5004048" y="4725144"/>
              <a:chExt cx="363027" cy="433912"/>
            </a:xfrm>
          </p:grpSpPr>
          <p:cxnSp>
            <p:nvCxnSpPr>
              <p:cNvPr id="141" name="Straight Connector 140"/>
              <p:cNvCxnSpPr/>
              <p:nvPr/>
            </p:nvCxnSpPr>
            <p:spPr>
              <a:xfrm rot="16200000" flipH="1">
                <a:off x="5004048" y="4797152"/>
                <a:ext cx="144016" cy="144016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 rot="5400000" flipH="1" flipV="1">
                <a:off x="4968046" y="4761146"/>
                <a:ext cx="72006" cy="2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/>
              <p:cNvCxnSpPr/>
              <p:nvPr/>
            </p:nvCxnSpPr>
            <p:spPr>
              <a:xfrm flipV="1">
                <a:off x="5292080" y="5159056"/>
                <a:ext cx="74995" cy="0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/>
              <p:cNvCxnSpPr/>
              <p:nvPr/>
            </p:nvCxnSpPr>
            <p:spPr>
              <a:xfrm>
                <a:off x="5148064" y="5022154"/>
                <a:ext cx="144016" cy="135038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/>
              <p:nvPr/>
            </p:nvCxnSpPr>
            <p:spPr>
              <a:xfrm>
                <a:off x="5148064" y="4941169"/>
                <a:ext cx="4" cy="80987"/>
              </a:xfrm>
              <a:prstGeom prst="line">
                <a:avLst/>
              </a:prstGeom>
              <a:ln w="3810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6" name="Straight Connector 145"/>
          <p:cNvCxnSpPr/>
          <p:nvPr/>
        </p:nvCxnSpPr>
        <p:spPr>
          <a:xfrm rot="16200000" flipH="1">
            <a:off x="2158862" y="3005083"/>
            <a:ext cx="1044115" cy="99185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579296" cy="778098"/>
          </a:xfrm>
        </p:spPr>
        <p:txBody>
          <a:bodyPr>
            <a:normAutofit/>
          </a:bodyPr>
          <a:lstStyle/>
          <a:p>
            <a:r>
              <a:rPr lang="de-DE" dirty="0" err="1" smtClean="0"/>
              <a:t>Identification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longest</a:t>
            </a:r>
            <a:r>
              <a:rPr lang="de-DE" dirty="0" smtClean="0"/>
              <a:t> </a:t>
            </a:r>
            <a:r>
              <a:rPr lang="de-DE" dirty="0" err="1"/>
              <a:t>e</a:t>
            </a:r>
            <a:r>
              <a:rPr lang="de-DE" dirty="0" err="1" smtClean="0"/>
              <a:t>xtension</a:t>
            </a:r>
            <a:endParaRPr lang="de-DE" dirty="0"/>
          </a:p>
        </p:txBody>
      </p:sp>
      <p:sp>
        <p:nvSpPr>
          <p:cNvPr id="93" name="Oval 92"/>
          <p:cNvSpPr/>
          <p:nvPr/>
        </p:nvSpPr>
        <p:spPr>
          <a:xfrm>
            <a:off x="4211960" y="5301208"/>
            <a:ext cx="144016" cy="144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Oval 96"/>
          <p:cNvSpPr/>
          <p:nvPr/>
        </p:nvSpPr>
        <p:spPr>
          <a:xfrm>
            <a:off x="971600" y="2132856"/>
            <a:ext cx="144016" cy="144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2" name="Straight Arrow Connector 101"/>
          <p:cNvCxnSpPr/>
          <p:nvPr/>
        </p:nvCxnSpPr>
        <p:spPr>
          <a:xfrm>
            <a:off x="4572000" y="2564904"/>
            <a:ext cx="122413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6084168" y="2123855"/>
            <a:ext cx="2526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149475" algn="l"/>
              </a:tabLst>
            </a:pPr>
            <a:r>
              <a:rPr lang="de-DE" sz="2400" dirty="0" smtClean="0"/>
              <a:t>Start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b</a:t>
            </a:r>
          </a:p>
          <a:p>
            <a:pPr defTabSz="214313">
              <a:tabLst>
                <a:tab pos="2149475" algn="l"/>
              </a:tabLst>
            </a:pPr>
            <a:r>
              <a:rPr lang="de-DE" sz="2400" dirty="0" smtClean="0"/>
              <a:t>End </a:t>
            </a:r>
            <a:r>
              <a:rPr lang="de-DE" sz="2400" dirty="0" err="1" smtClean="0"/>
              <a:t>position</a:t>
            </a:r>
            <a:r>
              <a:rPr lang="de-DE" sz="2400" dirty="0" smtClean="0"/>
              <a:t>:		x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036366" y="1916832"/>
            <a:ext cx="29527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</a:t>
            </a:r>
            <a:endParaRPr lang="de-DE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11960" y="5034662"/>
            <a:ext cx="2792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x</a:t>
            </a:r>
            <a:endParaRPr lang="de-DE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924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Verification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SWIFT </a:t>
            </a:r>
            <a:r>
              <a:rPr lang="de-DE" dirty="0" err="1" smtClean="0"/>
              <a:t>hits</a:t>
            </a:r>
            <a:endParaRPr lang="de-DE" dirty="0"/>
          </a:p>
        </p:txBody>
      </p:sp>
      <p:sp>
        <p:nvSpPr>
          <p:cNvPr id="42" name="Rectangle 131"/>
          <p:cNvSpPr/>
          <p:nvPr/>
        </p:nvSpPr>
        <p:spPr>
          <a:xfrm>
            <a:off x="119142" y="1806659"/>
            <a:ext cx="1482528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Banded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Local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Alignment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5" name="Parallelogram 158"/>
          <p:cNvSpPr/>
          <p:nvPr/>
        </p:nvSpPr>
        <p:spPr>
          <a:xfrm>
            <a:off x="3851920" y="4172250"/>
            <a:ext cx="2088232" cy="1224136"/>
          </a:xfrm>
          <a:prstGeom prst="parallelogram">
            <a:avLst>
              <a:gd name="adj" fmla="val 100013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7" name="Group 292"/>
          <p:cNvGrpSpPr/>
          <p:nvPr/>
        </p:nvGrpSpPr>
        <p:grpSpPr>
          <a:xfrm>
            <a:off x="3707904" y="3753034"/>
            <a:ext cx="792088" cy="648072"/>
            <a:chOff x="3419872" y="4293096"/>
            <a:chExt cx="792088" cy="648072"/>
          </a:xfrm>
          <a:solidFill>
            <a:schemeClr val="tx2"/>
          </a:solidFill>
        </p:grpSpPr>
        <p:sp>
          <p:nvSpPr>
            <p:cNvPr id="28" name="Rectangle 91"/>
            <p:cNvSpPr/>
            <p:nvPr/>
          </p:nvSpPr>
          <p:spPr>
            <a:xfrm>
              <a:off x="3851920" y="4581128"/>
              <a:ext cx="360040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tangle 92"/>
            <p:cNvSpPr/>
            <p:nvPr/>
          </p:nvSpPr>
          <p:spPr>
            <a:xfrm>
              <a:off x="3635896" y="4509120"/>
              <a:ext cx="21602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tangle 93"/>
            <p:cNvSpPr/>
            <p:nvPr/>
          </p:nvSpPr>
          <p:spPr>
            <a:xfrm>
              <a:off x="3779912" y="4509120"/>
              <a:ext cx="360040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tangle 94"/>
            <p:cNvSpPr/>
            <p:nvPr/>
          </p:nvSpPr>
          <p:spPr>
            <a:xfrm>
              <a:off x="3635896" y="4365104"/>
              <a:ext cx="288032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tangle 95"/>
            <p:cNvSpPr/>
            <p:nvPr/>
          </p:nvSpPr>
          <p:spPr>
            <a:xfrm>
              <a:off x="3491880" y="4437112"/>
              <a:ext cx="57606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tangle 96"/>
            <p:cNvSpPr/>
            <p:nvPr/>
          </p:nvSpPr>
          <p:spPr>
            <a:xfrm>
              <a:off x="3419872" y="4293096"/>
              <a:ext cx="288032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oup 264"/>
          <p:cNvGrpSpPr/>
          <p:nvPr/>
        </p:nvGrpSpPr>
        <p:grpSpPr>
          <a:xfrm>
            <a:off x="5004048" y="4905162"/>
            <a:ext cx="936104" cy="864096"/>
            <a:chOff x="5004048" y="4725144"/>
            <a:chExt cx="936104" cy="864096"/>
          </a:xfrm>
          <a:solidFill>
            <a:schemeClr val="tx2"/>
          </a:solidFill>
        </p:grpSpPr>
        <p:sp>
          <p:nvSpPr>
            <p:cNvPr id="35" name="Rectangle 260"/>
            <p:cNvSpPr/>
            <p:nvPr/>
          </p:nvSpPr>
          <p:spPr>
            <a:xfrm>
              <a:off x="5076056" y="4869160"/>
              <a:ext cx="576064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tangle 88"/>
            <p:cNvSpPr/>
            <p:nvPr/>
          </p:nvSpPr>
          <p:spPr>
            <a:xfrm>
              <a:off x="5508104" y="5229200"/>
              <a:ext cx="432048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tangle 89"/>
            <p:cNvSpPr/>
            <p:nvPr/>
          </p:nvSpPr>
          <p:spPr>
            <a:xfrm>
              <a:off x="5220072" y="5085184"/>
              <a:ext cx="504056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tangle 90"/>
            <p:cNvSpPr/>
            <p:nvPr/>
          </p:nvSpPr>
          <p:spPr>
            <a:xfrm>
              <a:off x="5004048" y="4725144"/>
              <a:ext cx="360040" cy="64807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" name="Group 265"/>
          <p:cNvGrpSpPr/>
          <p:nvPr/>
        </p:nvGrpSpPr>
        <p:grpSpPr>
          <a:xfrm>
            <a:off x="3707903" y="3766501"/>
            <a:ext cx="792089" cy="634605"/>
            <a:chOff x="3707903" y="3586483"/>
            <a:chExt cx="792089" cy="634605"/>
          </a:xfrm>
        </p:grpSpPr>
        <p:cxnSp>
          <p:nvCxnSpPr>
            <p:cNvPr id="40" name="Straight Connector 69"/>
            <p:cNvCxnSpPr/>
            <p:nvPr/>
          </p:nvCxnSpPr>
          <p:spPr>
            <a:xfrm rot="16200000" flipH="1">
              <a:off x="3923928" y="3861048"/>
              <a:ext cx="216024" cy="216024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Straight Connector 70"/>
            <p:cNvCxnSpPr/>
            <p:nvPr/>
          </p:nvCxnSpPr>
          <p:spPr>
            <a:xfrm>
              <a:off x="3707903" y="3586483"/>
              <a:ext cx="216025" cy="202557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Straight Connector 71"/>
            <p:cNvCxnSpPr/>
            <p:nvPr/>
          </p:nvCxnSpPr>
          <p:spPr>
            <a:xfrm rot="5400000">
              <a:off x="3887924" y="3825044"/>
              <a:ext cx="72008" cy="0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Straight Connector 72"/>
            <p:cNvCxnSpPr/>
            <p:nvPr/>
          </p:nvCxnSpPr>
          <p:spPr>
            <a:xfrm rot="10800000">
              <a:off x="4139952" y="4077072"/>
              <a:ext cx="216024" cy="0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Straight Connector 73"/>
            <p:cNvCxnSpPr/>
            <p:nvPr/>
          </p:nvCxnSpPr>
          <p:spPr>
            <a:xfrm rot="16200000" flipH="1">
              <a:off x="4211960" y="3933056"/>
              <a:ext cx="288032" cy="288032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74"/>
            <p:cNvCxnSpPr/>
            <p:nvPr/>
          </p:nvCxnSpPr>
          <p:spPr>
            <a:xfrm rot="5400000">
              <a:off x="4139952" y="3861048"/>
              <a:ext cx="144016" cy="0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Straight Connector 75"/>
            <p:cNvCxnSpPr/>
            <p:nvPr/>
          </p:nvCxnSpPr>
          <p:spPr>
            <a:xfrm>
              <a:off x="4139954" y="3717034"/>
              <a:ext cx="72007" cy="72006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8" name="Group 266"/>
          <p:cNvGrpSpPr/>
          <p:nvPr/>
        </p:nvGrpSpPr>
        <p:grpSpPr>
          <a:xfrm>
            <a:off x="5004048" y="4905162"/>
            <a:ext cx="936104" cy="864098"/>
            <a:chOff x="5004048" y="4725144"/>
            <a:chExt cx="936104" cy="864098"/>
          </a:xfrm>
        </p:grpSpPr>
        <p:cxnSp>
          <p:nvCxnSpPr>
            <p:cNvPr id="49" name="Straight Connector 79"/>
            <p:cNvCxnSpPr/>
            <p:nvPr/>
          </p:nvCxnSpPr>
          <p:spPr>
            <a:xfrm rot="16200000" flipH="1">
              <a:off x="5364088" y="5157192"/>
              <a:ext cx="216024" cy="216024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80"/>
            <p:cNvCxnSpPr/>
            <p:nvPr/>
          </p:nvCxnSpPr>
          <p:spPr>
            <a:xfrm rot="16200000" flipH="1">
              <a:off x="5724127" y="5373217"/>
              <a:ext cx="216026" cy="216024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1" name="Straight Connector 81"/>
            <p:cNvCxnSpPr/>
            <p:nvPr/>
          </p:nvCxnSpPr>
          <p:spPr>
            <a:xfrm flipV="1">
              <a:off x="5580112" y="5373216"/>
              <a:ext cx="144016" cy="4490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52" name="Group 261"/>
            <p:cNvGrpSpPr/>
            <p:nvPr/>
          </p:nvGrpSpPr>
          <p:grpSpPr>
            <a:xfrm>
              <a:off x="5004048" y="4725144"/>
              <a:ext cx="360040" cy="436538"/>
              <a:chOff x="5004048" y="4725144"/>
              <a:chExt cx="360040" cy="436538"/>
            </a:xfrm>
          </p:grpSpPr>
          <p:cxnSp>
            <p:nvCxnSpPr>
              <p:cNvPr id="55" name="Straight Connector 83"/>
              <p:cNvCxnSpPr/>
              <p:nvPr/>
            </p:nvCxnSpPr>
            <p:spPr>
              <a:xfrm rot="16200000" flipH="1">
                <a:off x="5004048" y="4797152"/>
                <a:ext cx="144016" cy="144016"/>
              </a:xfrm>
              <a:prstGeom prst="line">
                <a:avLst/>
              </a:prstGeom>
              <a:ln w="1905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84"/>
              <p:cNvCxnSpPr/>
              <p:nvPr/>
            </p:nvCxnSpPr>
            <p:spPr>
              <a:xfrm rot="5400000" flipH="1" flipV="1">
                <a:off x="4968046" y="4761146"/>
                <a:ext cx="72006" cy="2"/>
              </a:xfrm>
              <a:prstGeom prst="line">
                <a:avLst/>
              </a:prstGeom>
              <a:ln w="1905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85"/>
              <p:cNvCxnSpPr/>
              <p:nvPr/>
            </p:nvCxnSpPr>
            <p:spPr>
              <a:xfrm flipV="1">
                <a:off x="5292080" y="5157192"/>
                <a:ext cx="72008" cy="4490"/>
              </a:xfrm>
              <a:prstGeom prst="line">
                <a:avLst/>
              </a:prstGeom>
              <a:ln w="1905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86"/>
              <p:cNvCxnSpPr/>
              <p:nvPr/>
            </p:nvCxnSpPr>
            <p:spPr>
              <a:xfrm>
                <a:off x="5148064" y="5022154"/>
                <a:ext cx="144016" cy="135038"/>
              </a:xfrm>
              <a:prstGeom prst="line">
                <a:avLst/>
              </a:prstGeom>
              <a:ln w="1905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87"/>
              <p:cNvCxnSpPr/>
              <p:nvPr/>
            </p:nvCxnSpPr>
            <p:spPr>
              <a:xfrm rot="16200000" flipH="1">
                <a:off x="5112061" y="4977172"/>
                <a:ext cx="72010" cy="3"/>
              </a:xfrm>
              <a:prstGeom prst="line">
                <a:avLst/>
              </a:prstGeom>
              <a:ln w="19050" cap="rnd">
                <a:solidFill>
                  <a:srgbClr val="92D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53" name="Straight Connector 77"/>
            <p:cNvCxnSpPr/>
            <p:nvPr/>
          </p:nvCxnSpPr>
          <p:spPr>
            <a:xfrm rot="5400000">
              <a:off x="5544108" y="5409220"/>
              <a:ext cx="72008" cy="0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4" name="Straight Connector 78"/>
            <p:cNvCxnSpPr/>
            <p:nvPr/>
          </p:nvCxnSpPr>
          <p:spPr>
            <a:xfrm rot="16200000" flipH="1">
              <a:off x="5580112" y="5445224"/>
              <a:ext cx="144016" cy="144016"/>
            </a:xfrm>
            <a:prstGeom prst="line">
              <a:avLst/>
            </a:prstGeom>
            <a:ln w="19050" cap="rnd">
              <a:solidFill>
                <a:srgbClr val="92D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1907703" y="2888940"/>
            <a:ext cx="1719191" cy="1485165"/>
            <a:chOff x="1907703" y="2888940"/>
            <a:chExt cx="1719191" cy="1485165"/>
          </a:xfrm>
        </p:grpSpPr>
        <p:sp>
          <p:nvSpPr>
            <p:cNvPr id="65" name="TextBox 101"/>
            <p:cNvSpPr txBox="1"/>
            <p:nvPr/>
          </p:nvSpPr>
          <p:spPr>
            <a:xfrm>
              <a:off x="1907703" y="3543108"/>
              <a:ext cx="17191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smtClean="0"/>
                <a:t>Post-</a:t>
              </a:r>
              <a:r>
                <a:rPr lang="de-DE" sz="1600" dirty="0" err="1" smtClean="0"/>
                <a:t>processing</a:t>
              </a:r>
              <a:r>
                <a:rPr lang="de-DE" sz="1600" dirty="0" smtClean="0"/>
                <a:t> </a:t>
              </a:r>
              <a:r>
                <a:rPr lang="de-DE" sz="1600" dirty="0" err="1" smtClean="0"/>
                <a:t>algorithm</a:t>
              </a:r>
              <a:r>
                <a:rPr lang="de-DE" sz="1600" dirty="0" smtClean="0"/>
                <a:t> </a:t>
              </a:r>
            </a:p>
            <a:p>
              <a:pPr algn="ctr"/>
              <a:r>
                <a:rPr lang="de-DE" sz="1600" dirty="0" err="1" smtClean="0"/>
                <a:t>by</a:t>
              </a:r>
              <a:r>
                <a:rPr lang="de-DE" sz="1600" dirty="0" smtClean="0"/>
                <a:t> Zhang et al.*</a:t>
              </a:r>
              <a:endParaRPr lang="de-DE" sz="1600" dirty="0"/>
            </a:p>
          </p:txBody>
        </p:sp>
        <p:cxnSp>
          <p:nvCxnSpPr>
            <p:cNvPr id="66" name="Straight Arrow Connector 103"/>
            <p:cNvCxnSpPr/>
            <p:nvPr/>
          </p:nvCxnSpPr>
          <p:spPr>
            <a:xfrm rot="5400000">
              <a:off x="2483768" y="3176178"/>
              <a:ext cx="5760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7" name="Straight Arrow Connector 106"/>
          <p:cNvCxnSpPr/>
          <p:nvPr/>
        </p:nvCxnSpPr>
        <p:spPr>
          <a:xfrm rot="5400000">
            <a:off x="4427190" y="317617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6"/>
          <p:cNvCxnSpPr/>
          <p:nvPr/>
        </p:nvCxnSpPr>
        <p:spPr>
          <a:xfrm rot="16200000" flipH="1">
            <a:off x="4499992" y="4401106"/>
            <a:ext cx="504056" cy="504056"/>
          </a:xfrm>
          <a:prstGeom prst="line">
            <a:avLst/>
          </a:prstGeom>
          <a:ln w="19050" cap="rnd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7" name="Gruppieren 6"/>
          <p:cNvGrpSpPr/>
          <p:nvPr/>
        </p:nvGrpSpPr>
        <p:grpSpPr>
          <a:xfrm>
            <a:off x="5652120" y="2888940"/>
            <a:ext cx="2088233" cy="2880318"/>
            <a:chOff x="5652120" y="2888940"/>
            <a:chExt cx="2088233" cy="2880318"/>
          </a:xfrm>
        </p:grpSpPr>
        <p:sp>
          <p:nvSpPr>
            <p:cNvPr id="26" name="Parallelogram 157"/>
            <p:cNvSpPr/>
            <p:nvPr/>
          </p:nvSpPr>
          <p:spPr>
            <a:xfrm>
              <a:off x="5652120" y="4185284"/>
              <a:ext cx="2088232" cy="1224136"/>
            </a:xfrm>
            <a:prstGeom prst="parallelogram">
              <a:avLst>
                <a:gd name="adj" fmla="val 100013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8" name="Straight Arrow Connector 107"/>
            <p:cNvCxnSpPr/>
            <p:nvPr/>
          </p:nvCxnSpPr>
          <p:spPr>
            <a:xfrm rot="5400000">
              <a:off x="6228978" y="3176178"/>
              <a:ext cx="5760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0" name="Group 267"/>
            <p:cNvGrpSpPr/>
            <p:nvPr/>
          </p:nvGrpSpPr>
          <p:grpSpPr>
            <a:xfrm>
              <a:off x="5724128" y="4041066"/>
              <a:ext cx="576065" cy="360040"/>
              <a:chOff x="3923927" y="3874515"/>
              <a:chExt cx="576065" cy="360040"/>
            </a:xfrm>
          </p:grpSpPr>
          <p:cxnSp>
            <p:nvCxnSpPr>
              <p:cNvPr id="71" name="Straight Connector 268"/>
              <p:cNvCxnSpPr/>
              <p:nvPr/>
            </p:nvCxnSpPr>
            <p:spPr>
              <a:xfrm rot="16200000" flipH="1">
                <a:off x="3923927" y="3874515"/>
                <a:ext cx="216024" cy="21602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271"/>
              <p:cNvCxnSpPr/>
              <p:nvPr/>
            </p:nvCxnSpPr>
            <p:spPr>
              <a:xfrm rot="10800000">
                <a:off x="4139952" y="4090539"/>
                <a:ext cx="216024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272"/>
              <p:cNvCxnSpPr/>
              <p:nvPr/>
            </p:nvCxnSpPr>
            <p:spPr>
              <a:xfrm>
                <a:off x="4355975" y="4090539"/>
                <a:ext cx="144017" cy="14401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74" name="Straight Connector 287"/>
            <p:cNvCxnSpPr/>
            <p:nvPr/>
          </p:nvCxnSpPr>
          <p:spPr>
            <a:xfrm rot="16200000" flipH="1">
              <a:off x="6300193" y="4401106"/>
              <a:ext cx="504056" cy="504056"/>
            </a:xfrm>
            <a:prstGeom prst="line">
              <a:avLst/>
            </a:prstGeom>
            <a:ln w="19050" cap="rnd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75" name="Group 313"/>
            <p:cNvGrpSpPr/>
            <p:nvPr/>
          </p:nvGrpSpPr>
          <p:grpSpPr>
            <a:xfrm>
              <a:off x="6804249" y="4905160"/>
              <a:ext cx="936104" cy="864098"/>
              <a:chOff x="6804249" y="4725142"/>
              <a:chExt cx="936104" cy="864098"/>
            </a:xfrm>
          </p:grpSpPr>
          <p:cxnSp>
            <p:nvCxnSpPr>
              <p:cNvPr id="76" name="Straight Connector 276"/>
              <p:cNvCxnSpPr/>
              <p:nvPr/>
            </p:nvCxnSpPr>
            <p:spPr>
              <a:xfrm rot="16200000" flipH="1">
                <a:off x="7164288" y="5157192"/>
                <a:ext cx="216024" cy="216024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277"/>
              <p:cNvCxnSpPr/>
              <p:nvPr/>
            </p:nvCxnSpPr>
            <p:spPr>
              <a:xfrm rot="16200000" flipH="1">
                <a:off x="7524328" y="5373215"/>
                <a:ext cx="216026" cy="216024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282"/>
              <p:cNvCxnSpPr/>
              <p:nvPr/>
            </p:nvCxnSpPr>
            <p:spPr>
              <a:xfrm rot="16200000" flipH="1">
                <a:off x="6804249" y="4797150"/>
                <a:ext cx="144016" cy="14401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283"/>
              <p:cNvCxnSpPr/>
              <p:nvPr/>
            </p:nvCxnSpPr>
            <p:spPr>
              <a:xfrm rot="5400000" flipH="1" flipV="1">
                <a:off x="6768247" y="4761144"/>
                <a:ext cx="72006" cy="2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285"/>
              <p:cNvCxnSpPr/>
              <p:nvPr/>
            </p:nvCxnSpPr>
            <p:spPr>
              <a:xfrm rot="16200000" flipH="1">
                <a:off x="6948264" y="5013176"/>
                <a:ext cx="144016" cy="14401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286"/>
              <p:cNvCxnSpPr/>
              <p:nvPr/>
            </p:nvCxnSpPr>
            <p:spPr>
              <a:xfrm rot="16200000" flipH="1">
                <a:off x="6912261" y="4977170"/>
                <a:ext cx="72006" cy="1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294"/>
              <p:cNvCxnSpPr/>
              <p:nvPr/>
            </p:nvCxnSpPr>
            <p:spPr>
              <a:xfrm>
                <a:off x="7092280" y="5157192"/>
                <a:ext cx="72008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301"/>
              <p:cNvCxnSpPr/>
              <p:nvPr/>
            </p:nvCxnSpPr>
            <p:spPr>
              <a:xfrm>
                <a:off x="7380312" y="5373216"/>
                <a:ext cx="144016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TextBox 101"/>
          <p:cNvSpPr txBox="1">
            <a:spLocks noChangeArrowheads="1"/>
          </p:cNvSpPr>
          <p:nvPr/>
        </p:nvSpPr>
        <p:spPr bwMode="auto">
          <a:xfrm>
            <a:off x="2591780" y="6354325"/>
            <a:ext cx="6552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 smtClean="0"/>
              <a:t>* Zhang, Berman, </a:t>
            </a:r>
            <a:r>
              <a:rPr lang="de-DE" sz="1000" dirty="0" err="1" smtClean="0"/>
              <a:t>Wiehe</a:t>
            </a:r>
            <a:r>
              <a:rPr lang="de-DE" sz="1000" dirty="0" smtClean="0"/>
              <a:t>, Miller: </a:t>
            </a:r>
            <a:r>
              <a:rPr lang="de-DE" sz="1000" i="1" dirty="0" smtClean="0"/>
              <a:t>Post-</a:t>
            </a:r>
            <a:r>
              <a:rPr lang="de-DE" sz="1000" i="1" dirty="0" err="1" smtClean="0"/>
              <a:t>processing</a:t>
            </a:r>
            <a:r>
              <a:rPr lang="de-DE" sz="1000" i="1" dirty="0" smtClean="0"/>
              <a:t> </a:t>
            </a:r>
            <a:r>
              <a:rPr lang="de-DE" sz="1000" i="1" dirty="0"/>
              <a:t>L</a:t>
            </a:r>
            <a:r>
              <a:rPr lang="de-DE" sz="1000" i="1" dirty="0" smtClean="0"/>
              <a:t>ong </a:t>
            </a:r>
            <a:r>
              <a:rPr lang="de-DE" sz="1000" i="1" dirty="0" err="1"/>
              <a:t>P</a:t>
            </a:r>
            <a:r>
              <a:rPr lang="de-DE" sz="1000" i="1" dirty="0" err="1" smtClean="0"/>
              <a:t>airwise</a:t>
            </a:r>
            <a:r>
              <a:rPr lang="de-DE" sz="1000" i="1" dirty="0" smtClean="0"/>
              <a:t> </a:t>
            </a:r>
            <a:r>
              <a:rPr lang="de-DE" sz="1000" i="1" dirty="0" err="1"/>
              <a:t>A</a:t>
            </a:r>
            <a:r>
              <a:rPr lang="de-DE" sz="1000" i="1" dirty="0" err="1" smtClean="0"/>
              <a:t>lignments</a:t>
            </a:r>
            <a:r>
              <a:rPr lang="de-DE" sz="1000" i="1" dirty="0" smtClean="0"/>
              <a:t>.</a:t>
            </a:r>
            <a:r>
              <a:rPr lang="de-DE" sz="1000" dirty="0" smtClean="0"/>
              <a:t> </a:t>
            </a:r>
            <a:r>
              <a:rPr lang="de-DE" sz="1000" dirty="0" err="1" smtClean="0"/>
              <a:t>Bioinformatics</a:t>
            </a:r>
            <a:r>
              <a:rPr lang="de-DE" sz="1000" dirty="0" smtClean="0"/>
              <a:t>,</a:t>
            </a:r>
            <a:r>
              <a:rPr lang="de-DE" sz="1000" i="1" dirty="0" smtClean="0"/>
              <a:t> </a:t>
            </a:r>
            <a:r>
              <a:rPr lang="de-DE" sz="1000" dirty="0" smtClean="0"/>
              <a:t>1999. </a:t>
            </a:r>
            <a:endParaRPr lang="de-DE" sz="1000" dirty="0"/>
          </a:p>
          <a:p>
            <a:pPr algn="r"/>
            <a:endParaRPr lang="de-DE" sz="10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-180528" y="2888940"/>
            <a:ext cx="2088232" cy="2943327"/>
            <a:chOff x="-180528" y="2888940"/>
            <a:chExt cx="2088232" cy="2943327"/>
          </a:xfrm>
          <a:solidFill>
            <a:schemeClr val="bg1">
              <a:lumMod val="95000"/>
            </a:schemeClr>
          </a:solidFill>
        </p:grpSpPr>
        <p:grpSp>
          <p:nvGrpSpPr>
            <p:cNvPr id="9" name="Gruppieren 8"/>
            <p:cNvGrpSpPr/>
            <p:nvPr/>
          </p:nvGrpSpPr>
          <p:grpSpPr>
            <a:xfrm>
              <a:off x="-180528" y="2888940"/>
              <a:ext cx="2088232" cy="2943327"/>
              <a:chOff x="-180528" y="2888940"/>
              <a:chExt cx="2088232" cy="2943327"/>
            </a:xfrm>
            <a:grpFill/>
          </p:grpSpPr>
          <p:sp>
            <p:nvSpPr>
              <p:cNvPr id="160" name="Rectangle 159"/>
              <p:cNvSpPr/>
              <p:nvPr/>
            </p:nvSpPr>
            <p:spPr>
              <a:xfrm>
                <a:off x="251520" y="3744035"/>
                <a:ext cx="1224136" cy="2088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Parallelogram 102"/>
              <p:cNvSpPr/>
              <p:nvPr/>
            </p:nvSpPr>
            <p:spPr>
              <a:xfrm>
                <a:off x="-180528" y="4176083"/>
                <a:ext cx="2088232" cy="1224136"/>
              </a:xfrm>
              <a:prstGeom prst="parallelogram">
                <a:avLst>
                  <a:gd name="adj" fmla="val 10001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>
                  <a:rot lat="0" lon="0" rev="5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05" name="Straight Arrow Connector 104"/>
              <p:cNvCxnSpPr/>
              <p:nvPr/>
            </p:nvCxnSpPr>
            <p:spPr>
              <a:xfrm rot="5400000">
                <a:off x="540346" y="3176178"/>
                <a:ext cx="576064" cy="1588"/>
              </a:xfrm>
              <a:prstGeom prst="straightConnector1">
                <a:avLst/>
              </a:prstGeom>
              <a:grpFill/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Gruppieren 7"/>
              <p:cNvGrpSpPr/>
              <p:nvPr/>
            </p:nvGrpSpPr>
            <p:grpSpPr>
              <a:xfrm>
                <a:off x="144116" y="3654025"/>
                <a:ext cx="1331540" cy="2160240"/>
                <a:chOff x="144116" y="3654025"/>
                <a:chExt cx="1331540" cy="2160240"/>
              </a:xfrm>
              <a:grpFill/>
            </p:grpSpPr>
            <p:cxnSp>
              <p:nvCxnSpPr>
                <p:cNvPr id="164" name="Straight Connector 163"/>
                <p:cNvCxnSpPr/>
                <p:nvPr/>
              </p:nvCxnSpPr>
              <p:spPr>
                <a:xfrm rot="5400000" flipH="1" flipV="1">
                  <a:off x="-900000" y="4770149"/>
                  <a:ext cx="2088232" cy="0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Group 204"/>
                <p:cNvGrpSpPr/>
                <p:nvPr/>
              </p:nvGrpSpPr>
              <p:grpSpPr>
                <a:xfrm rot="21383836">
                  <a:off x="481758" y="4388566"/>
                  <a:ext cx="752703" cy="964305"/>
                  <a:chOff x="4205934" y="4367880"/>
                  <a:chExt cx="752703" cy="964305"/>
                </a:xfrm>
                <a:grpFill/>
              </p:grpSpPr>
              <p:cxnSp>
                <p:nvCxnSpPr>
                  <p:cNvPr id="206" name="Straight Connector 205"/>
                  <p:cNvCxnSpPr/>
                  <p:nvPr/>
                </p:nvCxnSpPr>
                <p:spPr>
                  <a:xfrm rot="16416164" flipH="1">
                    <a:off x="4205934" y="4367880"/>
                    <a:ext cx="504056" cy="504055"/>
                  </a:xfrm>
                  <a:prstGeom prst="line">
                    <a:avLst/>
                  </a:prstGeom>
                  <a:grpFill/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Straight Connector 217"/>
                  <p:cNvCxnSpPr/>
                  <p:nvPr/>
                </p:nvCxnSpPr>
                <p:spPr>
                  <a:xfrm rot="16416164" flipH="1">
                    <a:off x="4814621" y="5188169"/>
                    <a:ext cx="144016" cy="144016"/>
                  </a:xfrm>
                  <a:prstGeom prst="line">
                    <a:avLst/>
                  </a:prstGeom>
                  <a:grpFill/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3" name="Straight Connector 162"/>
                <p:cNvCxnSpPr/>
                <p:nvPr/>
              </p:nvCxnSpPr>
              <p:spPr>
                <a:xfrm>
                  <a:off x="251520" y="3654025"/>
                  <a:ext cx="1224136" cy="0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Gruppieren 5"/>
            <p:cNvGrpSpPr/>
            <p:nvPr/>
          </p:nvGrpSpPr>
          <p:grpSpPr>
            <a:xfrm>
              <a:off x="755576" y="4004773"/>
              <a:ext cx="994327" cy="585356"/>
              <a:chOff x="755576" y="4004773"/>
              <a:chExt cx="994327" cy="585356"/>
            </a:xfrm>
            <a:grpFill/>
          </p:grpSpPr>
          <p:cxnSp>
            <p:nvCxnSpPr>
              <p:cNvPr id="246" name="Straight Arrow Connector 245"/>
              <p:cNvCxnSpPr/>
              <p:nvPr/>
            </p:nvCxnSpPr>
            <p:spPr>
              <a:xfrm rot="5400000" flipH="1" flipV="1">
                <a:off x="755576" y="4302097"/>
                <a:ext cx="288032" cy="288032"/>
              </a:xfrm>
              <a:prstGeom prst="straightConnector1">
                <a:avLst/>
              </a:prstGeom>
              <a:grpFill/>
              <a:ln w="19050">
                <a:solidFill>
                  <a:schemeClr val="tx1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Rectangle 248"/>
              <p:cNvSpPr/>
              <p:nvPr/>
            </p:nvSpPr>
            <p:spPr>
              <a:xfrm>
                <a:off x="978665" y="4004773"/>
                <a:ext cx="771238" cy="36933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 smtClean="0"/>
                  <a:t>ε</a:t>
                </a:r>
                <a:r>
                  <a:rPr lang="de-DE" dirty="0" smtClean="0"/>
                  <a:t>-core</a:t>
                </a:r>
                <a:endParaRPr lang="de-DE" dirty="0"/>
              </a:p>
            </p:txBody>
          </p:sp>
        </p:grpSp>
      </p:grpSp>
      <p:sp>
        <p:nvSpPr>
          <p:cNvPr id="85" name="Rectangle 59"/>
          <p:cNvSpPr/>
          <p:nvPr/>
        </p:nvSpPr>
        <p:spPr>
          <a:xfrm>
            <a:off x="2096725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Filter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6" name="Rectangle 132"/>
          <p:cNvSpPr/>
          <p:nvPr/>
        </p:nvSpPr>
        <p:spPr>
          <a:xfrm>
            <a:off x="3941930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Extension</a:t>
            </a:r>
            <a:endParaRPr lang="de-DE" dirty="0">
              <a:solidFill>
                <a:schemeClr val="tx2"/>
              </a:solidFill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6505" y="1806659"/>
            <a:ext cx="8945165" cy="859417"/>
            <a:chOff x="116505" y="1806659"/>
            <a:chExt cx="8945165" cy="859417"/>
          </a:xfrm>
        </p:grpSpPr>
        <p:grpSp>
          <p:nvGrpSpPr>
            <p:cNvPr id="3" name="Gruppieren 2"/>
            <p:cNvGrpSpPr/>
            <p:nvPr/>
          </p:nvGrpSpPr>
          <p:grpSpPr>
            <a:xfrm>
              <a:off x="1680850" y="1806659"/>
              <a:ext cx="7380820" cy="857256"/>
              <a:chOff x="1680850" y="1772816"/>
              <a:chExt cx="7380820" cy="857256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3941930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Extension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5787135" y="1772816"/>
                <a:ext cx="1357322" cy="85725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Longest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5" name="Down Arrow 134"/>
              <p:cNvSpPr/>
              <p:nvPr/>
            </p:nvSpPr>
            <p:spPr>
              <a:xfrm rot="16200000">
                <a:off x="1717994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2096725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Filter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1" name="Down Arrow 60"/>
              <p:cNvSpPr/>
              <p:nvPr/>
            </p:nvSpPr>
            <p:spPr>
              <a:xfrm rot="16200000">
                <a:off x="3574029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Down Arrow 61"/>
              <p:cNvSpPr/>
              <p:nvPr/>
            </p:nvSpPr>
            <p:spPr>
              <a:xfrm rot="16200000">
                <a:off x="5419234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Down Arrow 62"/>
              <p:cNvSpPr/>
              <p:nvPr/>
            </p:nvSpPr>
            <p:spPr>
              <a:xfrm rot="16200000">
                <a:off x="7264439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632340" y="1772816"/>
                <a:ext cx="1429330" cy="85725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Removal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tx2"/>
                    </a:solidFill>
                  </a:rPr>
                  <a:t>of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Overlapping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-Matches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8" name="Rectangle 131"/>
            <p:cNvSpPr/>
            <p:nvPr/>
          </p:nvSpPr>
          <p:spPr>
            <a:xfrm>
              <a:off x="116505" y="1808820"/>
              <a:ext cx="1482528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Banded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Local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Alignment</a:t>
              </a:r>
              <a:endParaRPr lang="de-DE" dirty="0">
                <a:solidFill>
                  <a:schemeClr val="tx2"/>
                </a:solidFill>
              </a:endParaRPr>
            </a:p>
          </p:txBody>
        </p:sp>
      </p:grpSp>
      <p:sp>
        <p:nvSpPr>
          <p:cNvPr id="89" name="Rectangle 133"/>
          <p:cNvSpPr/>
          <p:nvPr/>
        </p:nvSpPr>
        <p:spPr>
          <a:xfrm>
            <a:off x="5787135" y="1806659"/>
            <a:ext cx="1357322" cy="8572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Longest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el-GR" dirty="0" smtClean="0">
                <a:solidFill>
                  <a:schemeClr val="tx2"/>
                </a:solidFill>
              </a:rPr>
              <a:t>ε</a:t>
            </a:r>
            <a:r>
              <a:rPr lang="de-DE" dirty="0" smtClean="0">
                <a:solidFill>
                  <a:schemeClr val="tx2"/>
                </a:solidFill>
              </a:rPr>
              <a:t>-Match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90" name="Rectangle 63"/>
          <p:cNvSpPr/>
          <p:nvPr/>
        </p:nvSpPr>
        <p:spPr>
          <a:xfrm>
            <a:off x="7632340" y="1808820"/>
            <a:ext cx="1429330" cy="8572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Removal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of</a:t>
            </a:r>
            <a:endParaRPr lang="de-DE" dirty="0" smtClean="0">
              <a:solidFill>
                <a:schemeClr val="tx2"/>
              </a:solidFill>
            </a:endParaRPr>
          </a:p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Overlapping</a:t>
            </a:r>
            <a:endParaRPr lang="de-DE" dirty="0" smtClean="0">
              <a:solidFill>
                <a:schemeClr val="tx2"/>
              </a:solidFill>
            </a:endParaRPr>
          </a:p>
          <a:p>
            <a:pPr algn="ctr"/>
            <a:r>
              <a:rPr lang="el-GR" dirty="0" smtClean="0">
                <a:solidFill>
                  <a:schemeClr val="tx2"/>
                </a:solidFill>
              </a:rPr>
              <a:t>ε</a:t>
            </a:r>
            <a:r>
              <a:rPr lang="de-DE" dirty="0" smtClean="0">
                <a:solidFill>
                  <a:schemeClr val="tx2"/>
                </a:solidFill>
              </a:rPr>
              <a:t>-Matches</a:t>
            </a:r>
            <a:endParaRPr lang="de-DE" dirty="0">
              <a:solidFill>
                <a:schemeClr val="tx2"/>
              </a:solidFill>
            </a:endParaRPr>
          </a:p>
        </p:txBody>
      </p:sp>
      <p:grpSp>
        <p:nvGrpSpPr>
          <p:cNvPr id="241" name="Gruppieren 240"/>
          <p:cNvGrpSpPr/>
          <p:nvPr/>
        </p:nvGrpSpPr>
        <p:grpSpPr>
          <a:xfrm>
            <a:off x="7728104" y="2888940"/>
            <a:ext cx="1207597" cy="2314161"/>
            <a:chOff x="7728104" y="2888940"/>
            <a:chExt cx="1207597" cy="2314161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7791795" y="3715395"/>
              <a:ext cx="1143906" cy="980490"/>
              <a:chOff x="6893181" y="3401375"/>
              <a:chExt cx="2016225" cy="1728192"/>
            </a:xfrm>
          </p:grpSpPr>
          <p:grpSp>
            <p:nvGrpSpPr>
              <p:cNvPr id="91" name="Group 267"/>
              <p:cNvGrpSpPr/>
              <p:nvPr/>
            </p:nvGrpSpPr>
            <p:grpSpPr>
              <a:xfrm>
                <a:off x="6893181" y="3401375"/>
                <a:ext cx="576065" cy="360040"/>
                <a:chOff x="3923927" y="3874515"/>
                <a:chExt cx="576065" cy="360040"/>
              </a:xfrm>
            </p:grpSpPr>
            <p:cxnSp>
              <p:nvCxnSpPr>
                <p:cNvPr id="92" name="Straight Connector 268"/>
                <p:cNvCxnSpPr/>
                <p:nvPr/>
              </p:nvCxnSpPr>
              <p:spPr>
                <a:xfrm rot="16200000" flipH="1">
                  <a:off x="3923927" y="3874515"/>
                  <a:ext cx="216024" cy="216023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271"/>
                <p:cNvCxnSpPr/>
                <p:nvPr/>
              </p:nvCxnSpPr>
              <p:spPr>
                <a:xfrm rot="10800000">
                  <a:off x="4139952" y="4090539"/>
                  <a:ext cx="216024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272"/>
                <p:cNvCxnSpPr/>
                <p:nvPr/>
              </p:nvCxnSpPr>
              <p:spPr>
                <a:xfrm>
                  <a:off x="4355975" y="4090539"/>
                  <a:ext cx="144017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5" name="Straight Connector 287"/>
              <p:cNvCxnSpPr/>
              <p:nvPr/>
            </p:nvCxnSpPr>
            <p:spPr>
              <a:xfrm rot="16200000" flipH="1">
                <a:off x="7469246" y="3761415"/>
                <a:ext cx="504056" cy="50405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96" name="Group 313"/>
              <p:cNvGrpSpPr/>
              <p:nvPr/>
            </p:nvGrpSpPr>
            <p:grpSpPr>
              <a:xfrm>
                <a:off x="7973302" y="4265469"/>
                <a:ext cx="936104" cy="864098"/>
                <a:chOff x="6804249" y="4725142"/>
                <a:chExt cx="936104" cy="864098"/>
              </a:xfrm>
            </p:grpSpPr>
            <p:cxnSp>
              <p:nvCxnSpPr>
                <p:cNvPr id="97" name="Straight Connector 276"/>
                <p:cNvCxnSpPr/>
                <p:nvPr/>
              </p:nvCxnSpPr>
              <p:spPr>
                <a:xfrm rot="16200000" flipH="1">
                  <a:off x="7164288" y="5157192"/>
                  <a:ext cx="216024" cy="216024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277"/>
                <p:cNvCxnSpPr/>
                <p:nvPr/>
              </p:nvCxnSpPr>
              <p:spPr>
                <a:xfrm rot="16200000" flipH="1">
                  <a:off x="7524328" y="5373215"/>
                  <a:ext cx="216026" cy="216024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282"/>
                <p:cNvCxnSpPr/>
                <p:nvPr/>
              </p:nvCxnSpPr>
              <p:spPr>
                <a:xfrm rot="16200000" flipH="1">
                  <a:off x="6804249" y="4797150"/>
                  <a:ext cx="144016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283"/>
                <p:cNvCxnSpPr/>
                <p:nvPr/>
              </p:nvCxnSpPr>
              <p:spPr>
                <a:xfrm rot="5400000" flipH="1" flipV="1">
                  <a:off x="6768247" y="4761144"/>
                  <a:ext cx="72006" cy="2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285"/>
                <p:cNvCxnSpPr/>
                <p:nvPr/>
              </p:nvCxnSpPr>
              <p:spPr>
                <a:xfrm rot="16200000" flipH="1">
                  <a:off x="6948264" y="5013176"/>
                  <a:ext cx="144016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286"/>
                <p:cNvCxnSpPr/>
                <p:nvPr/>
              </p:nvCxnSpPr>
              <p:spPr>
                <a:xfrm rot="16200000" flipH="1">
                  <a:off x="6912261" y="4977170"/>
                  <a:ext cx="72006" cy="1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294"/>
                <p:cNvCxnSpPr/>
                <p:nvPr/>
              </p:nvCxnSpPr>
              <p:spPr>
                <a:xfrm>
                  <a:off x="7092280" y="5157192"/>
                  <a:ext cx="72008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301"/>
                <p:cNvCxnSpPr/>
                <p:nvPr/>
              </p:nvCxnSpPr>
              <p:spPr>
                <a:xfrm>
                  <a:off x="7380312" y="5373216"/>
                  <a:ext cx="144016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7" name="Gruppieren 106"/>
            <p:cNvGrpSpPr/>
            <p:nvPr/>
          </p:nvGrpSpPr>
          <p:grpSpPr>
            <a:xfrm>
              <a:off x="7728104" y="4222611"/>
              <a:ext cx="1143906" cy="980490"/>
              <a:chOff x="6893181" y="3401375"/>
              <a:chExt cx="2016225" cy="1728192"/>
            </a:xfrm>
          </p:grpSpPr>
          <p:grpSp>
            <p:nvGrpSpPr>
              <p:cNvPr id="108" name="Group 267"/>
              <p:cNvGrpSpPr/>
              <p:nvPr/>
            </p:nvGrpSpPr>
            <p:grpSpPr>
              <a:xfrm>
                <a:off x="6893181" y="3401375"/>
                <a:ext cx="576065" cy="360040"/>
                <a:chOff x="3923927" y="3874515"/>
                <a:chExt cx="576065" cy="360040"/>
              </a:xfrm>
            </p:grpSpPr>
            <p:cxnSp>
              <p:nvCxnSpPr>
                <p:cNvPr id="119" name="Straight Connector 268"/>
                <p:cNvCxnSpPr/>
                <p:nvPr/>
              </p:nvCxnSpPr>
              <p:spPr>
                <a:xfrm rot="16200000" flipH="1">
                  <a:off x="3923927" y="3874515"/>
                  <a:ext cx="216024" cy="216023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271"/>
                <p:cNvCxnSpPr/>
                <p:nvPr/>
              </p:nvCxnSpPr>
              <p:spPr>
                <a:xfrm rot="10800000">
                  <a:off x="4139952" y="4090539"/>
                  <a:ext cx="216024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272"/>
                <p:cNvCxnSpPr/>
                <p:nvPr/>
              </p:nvCxnSpPr>
              <p:spPr>
                <a:xfrm>
                  <a:off x="4355975" y="4090539"/>
                  <a:ext cx="144017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9" name="Straight Connector 287"/>
              <p:cNvCxnSpPr/>
              <p:nvPr/>
            </p:nvCxnSpPr>
            <p:spPr>
              <a:xfrm rot="16200000" flipH="1">
                <a:off x="7469246" y="3761415"/>
                <a:ext cx="504056" cy="50405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110" name="Group 313"/>
              <p:cNvGrpSpPr/>
              <p:nvPr/>
            </p:nvGrpSpPr>
            <p:grpSpPr>
              <a:xfrm>
                <a:off x="7973302" y="4265469"/>
                <a:ext cx="936104" cy="864098"/>
                <a:chOff x="6804249" y="4725142"/>
                <a:chExt cx="936104" cy="864098"/>
              </a:xfrm>
            </p:grpSpPr>
            <p:cxnSp>
              <p:nvCxnSpPr>
                <p:cNvPr id="111" name="Straight Connector 276"/>
                <p:cNvCxnSpPr/>
                <p:nvPr/>
              </p:nvCxnSpPr>
              <p:spPr>
                <a:xfrm rot="16200000" flipH="1">
                  <a:off x="7164288" y="5157192"/>
                  <a:ext cx="216024" cy="216024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277"/>
                <p:cNvCxnSpPr/>
                <p:nvPr/>
              </p:nvCxnSpPr>
              <p:spPr>
                <a:xfrm rot="16200000" flipH="1">
                  <a:off x="7524328" y="5373215"/>
                  <a:ext cx="216026" cy="216024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282"/>
                <p:cNvCxnSpPr/>
                <p:nvPr/>
              </p:nvCxnSpPr>
              <p:spPr>
                <a:xfrm rot="16200000" flipH="1">
                  <a:off x="6804249" y="4797150"/>
                  <a:ext cx="144016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283"/>
                <p:cNvCxnSpPr/>
                <p:nvPr/>
              </p:nvCxnSpPr>
              <p:spPr>
                <a:xfrm rot="5400000" flipH="1" flipV="1">
                  <a:off x="6768247" y="4761144"/>
                  <a:ext cx="72006" cy="2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285"/>
                <p:cNvCxnSpPr/>
                <p:nvPr/>
              </p:nvCxnSpPr>
              <p:spPr>
                <a:xfrm rot="16200000" flipH="1">
                  <a:off x="6948264" y="5013176"/>
                  <a:ext cx="144016" cy="144016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286"/>
                <p:cNvCxnSpPr/>
                <p:nvPr/>
              </p:nvCxnSpPr>
              <p:spPr>
                <a:xfrm rot="16200000" flipH="1">
                  <a:off x="6912261" y="4977170"/>
                  <a:ext cx="72006" cy="1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294"/>
                <p:cNvCxnSpPr/>
                <p:nvPr/>
              </p:nvCxnSpPr>
              <p:spPr>
                <a:xfrm>
                  <a:off x="7092280" y="5157192"/>
                  <a:ext cx="72008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301"/>
                <p:cNvCxnSpPr/>
                <p:nvPr/>
              </p:nvCxnSpPr>
              <p:spPr>
                <a:xfrm>
                  <a:off x="7380312" y="5373216"/>
                  <a:ext cx="144016" cy="0"/>
                </a:xfrm>
                <a:prstGeom prst="line">
                  <a:avLst/>
                </a:prstGeom>
                <a:ln w="1905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22" name="Straight Arrow Connector 107"/>
            <p:cNvCxnSpPr/>
            <p:nvPr/>
          </p:nvCxnSpPr>
          <p:spPr>
            <a:xfrm rot="5400000">
              <a:off x="8080193" y="3176178"/>
              <a:ext cx="5760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5" name="Gruppieren 234"/>
          <p:cNvGrpSpPr/>
          <p:nvPr/>
        </p:nvGrpSpPr>
        <p:grpSpPr>
          <a:xfrm rot="20021765">
            <a:off x="8039877" y="4398960"/>
            <a:ext cx="424209" cy="465125"/>
            <a:chOff x="8176959" y="4630824"/>
            <a:chExt cx="543180" cy="280699"/>
          </a:xfrm>
        </p:grpSpPr>
        <p:cxnSp>
          <p:nvCxnSpPr>
            <p:cNvPr id="123" name="Straight Connector 55"/>
            <p:cNvCxnSpPr/>
            <p:nvPr/>
          </p:nvCxnSpPr>
          <p:spPr bwMode="auto">
            <a:xfrm rot="1578235">
              <a:off x="8176959" y="4713082"/>
              <a:ext cx="543180" cy="12439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4" name="Straight Connector 56"/>
            <p:cNvCxnSpPr/>
            <p:nvPr/>
          </p:nvCxnSpPr>
          <p:spPr bwMode="auto">
            <a:xfrm rot="1578235" flipH="1">
              <a:off x="8389062" y="4630824"/>
              <a:ext cx="126062" cy="28069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58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2491"/>
            <a:ext cx="9144000" cy="52930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3657"/>
            <a:ext cx="9144000" cy="94902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6598300" cy="6858000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687764" y="1"/>
            <a:ext cx="645623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7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STELLAR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514350" indent="-514350">
              <a:buNone/>
            </a:pPr>
            <a:r>
              <a:rPr lang="de-DE" sz="2400" dirty="0" err="1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S</a:t>
            </a:r>
            <a:r>
              <a:rPr lang="de-DE" sz="2400" dirty="0" err="1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imulated</a:t>
            </a:r>
            <a:r>
              <a:rPr lang="de-DE" sz="24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 </a:t>
            </a:r>
            <a:r>
              <a:rPr lang="de-DE" sz="2400" dirty="0" err="1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data</a:t>
            </a:r>
            <a:r>
              <a:rPr lang="de-DE" sz="24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: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de-DE" sz="2400" dirty="0" err="1" smtClean="0"/>
              <a:t>Seq</a:t>
            </a:r>
            <a:r>
              <a:rPr lang="de-DE" sz="2400" dirty="0" smtClean="0"/>
              <a:t> </a:t>
            </a:r>
            <a:r>
              <a:rPr lang="de-DE" sz="2400" dirty="0" err="1" smtClean="0"/>
              <a:t>lengths</a:t>
            </a:r>
            <a:r>
              <a:rPr lang="de-DE" sz="2400" dirty="0" smtClean="0"/>
              <a:t> 1 </a:t>
            </a:r>
            <a:r>
              <a:rPr lang="de-DE" sz="2400" dirty="0" err="1" smtClean="0"/>
              <a:t>kbp</a:t>
            </a:r>
            <a:r>
              <a:rPr lang="de-DE" sz="2400" dirty="0" smtClean="0"/>
              <a:t> – </a:t>
            </a:r>
            <a:r>
              <a:rPr lang="de-DE" sz="2400" dirty="0"/>
              <a:t>10 </a:t>
            </a:r>
            <a:r>
              <a:rPr lang="de-DE" sz="2400" dirty="0" err="1"/>
              <a:t>Mbp</a:t>
            </a:r>
            <a:endParaRPr lang="de-DE" sz="2400" dirty="0"/>
          </a:p>
          <a:p>
            <a:pPr marL="514350" indent="-514350">
              <a:buFont typeface="Arial" pitchFamily="34" charset="0"/>
              <a:buChar char="•"/>
            </a:pPr>
            <a:r>
              <a:rPr lang="de-DE" sz="2400" dirty="0"/>
              <a:t>Match </a:t>
            </a:r>
            <a:r>
              <a:rPr lang="de-DE" sz="2400" dirty="0" err="1"/>
              <a:t>lengths</a:t>
            </a:r>
            <a:r>
              <a:rPr lang="de-DE" sz="2400" dirty="0"/>
              <a:t> 50 – 200 </a:t>
            </a:r>
            <a:r>
              <a:rPr lang="de-DE" sz="2400" dirty="0" err="1" smtClean="0"/>
              <a:t>bp</a:t>
            </a:r>
            <a:endParaRPr lang="de-DE" sz="2400" dirty="0" smtClean="0"/>
          </a:p>
          <a:p>
            <a:pPr marL="514350" indent="-514350">
              <a:buFont typeface="Arial" pitchFamily="34" charset="0"/>
              <a:buChar char="•"/>
            </a:pPr>
            <a:r>
              <a:rPr lang="de-DE" sz="2400" dirty="0" smtClean="0"/>
              <a:t>Error </a:t>
            </a:r>
            <a:r>
              <a:rPr lang="de-DE" sz="2400" dirty="0" err="1" smtClean="0"/>
              <a:t>rates</a:t>
            </a:r>
            <a:r>
              <a:rPr lang="de-DE" sz="2400" dirty="0" smtClean="0"/>
              <a:t> 0 – 10 %</a:t>
            </a:r>
            <a:endParaRPr lang="de-DE" sz="1400" dirty="0" smtClean="0">
              <a:solidFill>
                <a:schemeClr val="accent1"/>
              </a:solidFill>
            </a:endParaRPr>
          </a:p>
          <a:p>
            <a:pPr marL="514350" indent="-514350">
              <a:buNone/>
            </a:pPr>
            <a:endParaRPr lang="de-DE" sz="1400" dirty="0" smtClean="0">
              <a:solidFill>
                <a:schemeClr val="accent1"/>
              </a:solidFill>
            </a:endParaRPr>
          </a:p>
          <a:p>
            <a:pPr marL="514350" indent="-514350">
              <a:buNone/>
            </a:pPr>
            <a:endParaRPr lang="de-DE" sz="1400" dirty="0" smtClean="0">
              <a:solidFill>
                <a:schemeClr val="accent1"/>
              </a:solidFill>
            </a:endParaRPr>
          </a:p>
          <a:p>
            <a:pPr marL="514350" indent="-514350">
              <a:buNone/>
            </a:pPr>
            <a:r>
              <a:rPr lang="de-DE" sz="2400" dirty="0" err="1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Measurements</a:t>
            </a:r>
            <a:r>
              <a:rPr lang="de-DE" sz="24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DE" sz="2400" dirty="0" err="1" smtClean="0"/>
              <a:t>Running</a:t>
            </a:r>
            <a:r>
              <a:rPr lang="de-DE" sz="2400" dirty="0" smtClean="0"/>
              <a:t> time </a:t>
            </a:r>
            <a:r>
              <a:rPr lang="de-DE" sz="1800" dirty="0" smtClean="0"/>
              <a:t>(on 2.66 GHz Intel Xeon X5550)</a:t>
            </a:r>
            <a:endParaRPr lang="de-DE" sz="2400" i="1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de-DE" sz="2400" dirty="0" err="1" smtClean="0"/>
              <a:t>Sensitivity</a:t>
            </a:r>
            <a:r>
              <a:rPr lang="de-DE" sz="2400" dirty="0" smtClean="0"/>
              <a:t>: </a:t>
            </a:r>
            <a:r>
              <a:rPr lang="de-DE" sz="2400" dirty="0" err="1" smtClean="0"/>
              <a:t>fraction</a:t>
            </a:r>
            <a:r>
              <a:rPr lang="de-DE" sz="2400" dirty="0" smtClean="0"/>
              <a:t> </a:t>
            </a:r>
            <a:r>
              <a:rPr lang="de-DE" sz="2400" dirty="0" err="1"/>
              <a:t>m</a:t>
            </a:r>
            <a:r>
              <a:rPr lang="de-DE" sz="2400" dirty="0" err="1" smtClean="0"/>
              <a:t>issed</a:t>
            </a:r>
            <a:r>
              <a:rPr lang="de-DE" sz="2400" dirty="0" smtClean="0"/>
              <a:t> </a:t>
            </a:r>
            <a:r>
              <a:rPr lang="de-DE" sz="2400" dirty="0" err="1" smtClean="0"/>
              <a:t>matches</a:t>
            </a:r>
            <a:r>
              <a:rPr lang="de-DE" sz="2400" dirty="0" smtClean="0"/>
              <a:t> (                   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220072" y="1133745"/>
            <a:ext cx="367240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1338" indent="-541338">
              <a:spcAft>
                <a:spcPts val="600"/>
              </a:spcAft>
            </a:pPr>
            <a:r>
              <a:rPr lang="de-DE" sz="24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Programs:</a:t>
            </a:r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 smtClean="0"/>
              <a:t>SSEARCH </a:t>
            </a:r>
            <a:r>
              <a:rPr lang="de-DE" sz="1400" dirty="0" smtClean="0"/>
              <a:t>(v36)</a:t>
            </a:r>
            <a:endParaRPr lang="de-DE" sz="2000" dirty="0"/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/>
              <a:t>BWT-SW </a:t>
            </a:r>
            <a:r>
              <a:rPr lang="de-DE" sz="1400" dirty="0"/>
              <a:t>(v1.0, 20080713</a:t>
            </a:r>
            <a:r>
              <a:rPr lang="de-DE" sz="1400" dirty="0" smtClean="0"/>
              <a:t>)</a:t>
            </a:r>
            <a:endParaRPr lang="de-DE" sz="2000" dirty="0" smtClean="0"/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 smtClean="0"/>
              <a:t>BLAST </a:t>
            </a:r>
            <a:r>
              <a:rPr lang="de-DE" sz="1400" dirty="0" smtClean="0"/>
              <a:t>(v2.2.23+)</a:t>
            </a:r>
            <a:r>
              <a:rPr lang="de-DE" sz="2000" dirty="0" smtClean="0"/>
              <a:t> </a:t>
            </a:r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 smtClean="0"/>
              <a:t>LAST </a:t>
            </a:r>
            <a:r>
              <a:rPr lang="de-DE" sz="1400" dirty="0" smtClean="0"/>
              <a:t>(v278)</a:t>
            </a:r>
            <a:endParaRPr lang="de-DE" sz="2000" dirty="0" smtClean="0"/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 smtClean="0"/>
              <a:t>BLAT </a:t>
            </a:r>
            <a:r>
              <a:rPr lang="de-DE" sz="1400" dirty="0" smtClean="0"/>
              <a:t>(v34)</a:t>
            </a:r>
            <a:endParaRPr lang="de-DE" sz="2000" dirty="0" smtClean="0"/>
          </a:p>
          <a:p>
            <a:pPr marL="541338" indent="-541338">
              <a:buFont typeface="Arial" pitchFamily="34" charset="0"/>
              <a:buChar char="•"/>
            </a:pPr>
            <a:r>
              <a:rPr lang="de-DE" sz="2000" dirty="0" smtClean="0"/>
              <a:t>LASTZ </a:t>
            </a:r>
            <a:r>
              <a:rPr lang="de-DE" sz="1400" dirty="0" smtClean="0"/>
              <a:t>(v1.02.00)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5220072" y="4329100"/>
            <a:ext cx="2298753" cy="523220"/>
            <a:chOff x="5717131" y="3697868"/>
            <a:chExt cx="2298753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5717131" y="3697868"/>
              <a:ext cx="22987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 smtClean="0"/>
                <a:t># </a:t>
              </a:r>
              <a:r>
                <a:rPr lang="de-DE" sz="1400" dirty="0" err="1" smtClean="0"/>
                <a:t>missed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matches</a:t>
              </a:r>
              <a:endParaRPr lang="de-DE" sz="1400" dirty="0" smtClean="0"/>
            </a:p>
            <a:p>
              <a:pPr algn="ctr"/>
              <a:r>
                <a:rPr lang="de-DE" sz="1400" dirty="0" smtClean="0"/>
                <a:t># </a:t>
              </a:r>
              <a:r>
                <a:rPr lang="de-DE" sz="1400" dirty="0" err="1" smtClean="0"/>
                <a:t>subject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matches</a:t>
              </a:r>
              <a:endParaRPr lang="de-DE" sz="1400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6080669" y="3949555"/>
              <a:ext cx="15751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856064" y="5087444"/>
            <a:ext cx="7216149" cy="1536911"/>
            <a:chOff x="856064" y="5087444"/>
            <a:chExt cx="7216149" cy="1536911"/>
          </a:xfrm>
        </p:grpSpPr>
        <p:sp>
          <p:nvSpPr>
            <p:cNvPr id="24" name="Parallelogram 23"/>
            <p:cNvSpPr/>
            <p:nvPr/>
          </p:nvSpPr>
          <p:spPr>
            <a:xfrm>
              <a:off x="4707015" y="5094158"/>
              <a:ext cx="1512168" cy="713366"/>
            </a:xfrm>
            <a:prstGeom prst="parallelogram">
              <a:avLst>
                <a:gd name="adj" fmla="val 50654"/>
              </a:avLst>
            </a:prstGeom>
            <a:solidFill>
              <a:srgbClr val="99CC00">
                <a:alpha val="29804"/>
              </a:srgbClr>
            </a:solidFill>
            <a:ln w="28575">
              <a:solidFill>
                <a:schemeClr val="accent2"/>
              </a:solidFill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Parallelogram 24"/>
            <p:cNvSpPr/>
            <p:nvPr/>
          </p:nvSpPr>
          <p:spPr>
            <a:xfrm>
              <a:off x="5148064" y="5087444"/>
              <a:ext cx="576064" cy="720080"/>
            </a:xfrm>
            <a:prstGeom prst="parallelogram">
              <a:avLst>
                <a:gd name="adj" fmla="val 17732"/>
              </a:avLst>
            </a:prstGeom>
            <a:solidFill>
              <a:srgbClr val="59768F">
                <a:alpha val="30196"/>
              </a:srgb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Parallelogram 21"/>
            <p:cNvSpPr/>
            <p:nvPr/>
          </p:nvSpPr>
          <p:spPr>
            <a:xfrm>
              <a:off x="2555776" y="5087444"/>
              <a:ext cx="1224136" cy="720080"/>
            </a:xfrm>
            <a:prstGeom prst="parallelogram">
              <a:avLst>
                <a:gd name="adj" fmla="val 50654"/>
              </a:avLst>
            </a:prstGeom>
            <a:solidFill>
              <a:srgbClr val="59768F">
                <a:alpha val="30196"/>
              </a:srgb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Parallelogram 20"/>
            <p:cNvSpPr/>
            <p:nvPr/>
          </p:nvSpPr>
          <p:spPr>
            <a:xfrm>
              <a:off x="2699792" y="5087444"/>
              <a:ext cx="1728192" cy="720080"/>
            </a:xfrm>
            <a:prstGeom prst="parallelogram">
              <a:avLst>
                <a:gd name="adj" fmla="val 50654"/>
              </a:avLst>
            </a:prstGeom>
            <a:solidFill>
              <a:srgbClr val="99CC00">
                <a:alpha val="30196"/>
              </a:srgbClr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2483768" y="5087444"/>
              <a:ext cx="4032448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267744" y="5807524"/>
              <a:ext cx="4464496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856064" y="5256203"/>
              <a:ext cx="17924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subject</a:t>
              </a:r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</a:rPr>
                <a:t> </a:t>
              </a:r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matches</a:t>
              </a:r>
              <a:endParaRPr lang="de-DE" sz="16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>
              <a:off x="2807804" y="6003576"/>
              <a:ext cx="216024" cy="1588"/>
            </a:xfrm>
            <a:prstGeom prst="straightConnector1">
              <a:avLst/>
            </a:prstGeom>
            <a:ln w="1905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5400000">
              <a:off x="5327290" y="6002782"/>
              <a:ext cx="216024" cy="1588"/>
            </a:xfrm>
            <a:prstGeom prst="straightConnector1">
              <a:avLst/>
            </a:prstGeom>
            <a:ln w="1905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182785" y="6039580"/>
              <a:ext cx="15311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b="1" dirty="0">
                  <a:solidFill>
                    <a:schemeClr val="accent5">
                      <a:lumMod val="50000"/>
                    </a:schemeClr>
                  </a:solidFill>
                </a:rPr>
                <a:t>9</a:t>
              </a:r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</a:rPr>
                <a:t>0% </a:t>
              </a:r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covered</a:t>
              </a:r>
              <a:endParaRPr lang="de-DE" sz="1600" b="1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algn="ctr"/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  <a:latin typeface="OpenSymbol"/>
                  <a:ea typeface="OpenSymbol"/>
                </a:rPr>
                <a:t>→ </a:t>
              </a:r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</a:rPr>
                <a:t>not </a:t>
              </a:r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missed</a:t>
              </a:r>
              <a:endParaRPr lang="de-DE" sz="16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772220" y="6039580"/>
              <a:ext cx="13244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</a:rPr>
                <a:t>0% </a:t>
              </a:r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covered</a:t>
              </a:r>
              <a:endParaRPr lang="de-DE" sz="1600" b="1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algn="ctr"/>
              <a:r>
                <a:rPr lang="de-DE" sz="1600" b="1" dirty="0" smtClean="0">
                  <a:solidFill>
                    <a:schemeClr val="accent5">
                      <a:lumMod val="50000"/>
                    </a:schemeClr>
                  </a:solidFill>
                  <a:latin typeface="OpenSymbol"/>
                  <a:ea typeface="OpenSymbol"/>
                </a:rPr>
                <a:t>→ </a:t>
              </a:r>
              <a:r>
                <a:rPr lang="de-DE" sz="1600" b="1" dirty="0" err="1" smtClean="0">
                  <a:solidFill>
                    <a:schemeClr val="accent5">
                      <a:lumMod val="50000"/>
                    </a:schemeClr>
                  </a:solidFill>
                </a:rPr>
                <a:t>missed</a:t>
              </a:r>
              <a:endParaRPr lang="de-DE" sz="16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084168" y="5256203"/>
              <a:ext cx="19880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 err="1" smtClean="0">
                  <a:solidFill>
                    <a:schemeClr val="accent6"/>
                  </a:solidFill>
                </a:rPr>
                <a:t>identified</a:t>
              </a:r>
              <a:r>
                <a:rPr lang="de-DE" sz="1600" b="1" dirty="0" smtClean="0">
                  <a:solidFill>
                    <a:schemeClr val="accent6"/>
                  </a:solidFill>
                </a:rPr>
                <a:t> </a:t>
              </a:r>
              <a:r>
                <a:rPr lang="de-DE" sz="1600" b="1" dirty="0" err="1" smtClean="0">
                  <a:solidFill>
                    <a:schemeClr val="accent6"/>
                  </a:solidFill>
                </a:rPr>
                <a:t>matches</a:t>
              </a:r>
              <a:endParaRPr lang="de-DE" sz="1600" b="1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6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/>
          <p:nvPr/>
        </p:nvGrpSpPr>
        <p:grpSpPr>
          <a:xfrm>
            <a:off x="1376645" y="2078850"/>
            <a:ext cx="6323203" cy="3495453"/>
            <a:chOff x="521550" y="2078850"/>
            <a:chExt cx="6323203" cy="349545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666"/>
            <a:stretch/>
          </p:blipFill>
          <p:spPr bwMode="auto">
            <a:xfrm>
              <a:off x="521550" y="2078850"/>
              <a:ext cx="1575175" cy="3495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76" r="207"/>
            <a:stretch/>
          </p:blipFill>
          <p:spPr bwMode="auto">
            <a:xfrm>
              <a:off x="2066225" y="2078850"/>
              <a:ext cx="4778528" cy="3495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hteck 18"/>
          <p:cNvSpPr/>
          <p:nvPr/>
        </p:nvSpPr>
        <p:spPr bwMode="auto">
          <a:xfrm>
            <a:off x="1466656" y="3609020"/>
            <a:ext cx="6093269" cy="3122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 – 1Mbp, 10Mbp </a:t>
            </a:r>
            <a:r>
              <a:rPr lang="de-DE" dirty="0" err="1" smtClean="0"/>
              <a:t>sequences</a:t>
            </a:r>
            <a:endParaRPr lang="de-DE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61509" y="1184864"/>
            <a:ext cx="8775975" cy="6239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de-DE" sz="2000" dirty="0" smtClean="0"/>
              <a:t>Random </a:t>
            </a:r>
            <a:r>
              <a:rPr lang="de-DE" sz="2000" dirty="0" err="1" smtClean="0"/>
              <a:t>seqs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500 </a:t>
            </a:r>
            <a:r>
              <a:rPr lang="el-GR" sz="2000" dirty="0" smtClean="0"/>
              <a:t>ε</a:t>
            </a:r>
            <a:r>
              <a:rPr lang="de-DE" sz="2000" dirty="0" smtClean="0"/>
              <a:t>-matches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lengths</a:t>
            </a:r>
            <a:r>
              <a:rPr lang="de-DE" sz="2000" dirty="0" smtClean="0">
                <a:latin typeface="+mn-lt"/>
              </a:rPr>
              <a:t> 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50-200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bp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and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0 - 10 %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errors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de-DE" sz="1100" dirty="0" smtClean="0"/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de-DE" sz="1100" dirty="0" smtClean="0"/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de-DE" sz="1100" dirty="0" smtClean="0"/>
          </a:p>
        </p:txBody>
      </p:sp>
      <p:sp>
        <p:nvSpPr>
          <p:cNvPr id="22" name="TextBox 9"/>
          <p:cNvSpPr txBox="1"/>
          <p:nvPr/>
        </p:nvSpPr>
        <p:spPr>
          <a:xfrm>
            <a:off x="5157065" y="5622630"/>
            <a:ext cx="2443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de-DE" sz="1200" dirty="0" smtClean="0"/>
              <a:t>STELLAR </a:t>
            </a:r>
            <a:r>
              <a:rPr lang="de-DE" sz="1200" dirty="0" err="1" smtClean="0"/>
              <a:t>with</a:t>
            </a:r>
            <a:r>
              <a:rPr lang="de-DE" sz="1200" dirty="0" smtClean="0"/>
              <a:t> q = 7</a:t>
            </a:r>
          </a:p>
          <a:p>
            <a:pPr lvl="0" algn="r"/>
            <a:r>
              <a:rPr lang="de-DE" sz="1200" dirty="0" smtClean="0"/>
              <a:t>BLAST* </a:t>
            </a:r>
            <a:r>
              <a:rPr lang="de-DE" sz="1200" dirty="0" err="1" smtClean="0"/>
              <a:t>with</a:t>
            </a:r>
            <a:r>
              <a:rPr lang="de-DE" sz="1200" dirty="0" smtClean="0"/>
              <a:t> </a:t>
            </a:r>
            <a:r>
              <a:rPr lang="de-DE" sz="1200" dirty="0" err="1" smtClean="0"/>
              <a:t>word</a:t>
            </a:r>
            <a:r>
              <a:rPr lang="de-DE" sz="1200" dirty="0" smtClean="0"/>
              <a:t> </a:t>
            </a:r>
            <a:r>
              <a:rPr lang="de-DE" sz="1200" dirty="0" err="1" smtClean="0"/>
              <a:t>size</a:t>
            </a:r>
            <a:r>
              <a:rPr lang="de-DE" sz="1200" dirty="0" smtClean="0"/>
              <a:t> </a:t>
            </a:r>
            <a:r>
              <a:rPr lang="de-DE" sz="1200" dirty="0" err="1" smtClean="0"/>
              <a:t>set</a:t>
            </a:r>
            <a:r>
              <a:rPr lang="de-DE" sz="1200" dirty="0" smtClean="0"/>
              <a:t>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s</a:t>
            </a:r>
            <a:r>
              <a:rPr lang="de-DE" sz="1200" baseline="30000" dirty="0" err="1" smtClean="0"/>
              <a:t>min</a:t>
            </a:r>
            <a:endParaRPr lang="de-DE" sz="1200" baseline="30000" dirty="0" smtClean="0"/>
          </a:p>
        </p:txBody>
      </p:sp>
      <p:grpSp>
        <p:nvGrpSpPr>
          <p:cNvPr id="8" name="Gruppieren 7"/>
          <p:cNvGrpSpPr/>
          <p:nvPr/>
        </p:nvGrpSpPr>
        <p:grpSpPr>
          <a:xfrm>
            <a:off x="4256965" y="3924055"/>
            <a:ext cx="3302961" cy="1530168"/>
            <a:chOff x="4256965" y="3924055"/>
            <a:chExt cx="3302961" cy="1530168"/>
          </a:xfrm>
        </p:grpSpPr>
        <p:sp>
          <p:nvSpPr>
            <p:cNvPr id="21" name="Rechteck 20"/>
            <p:cNvSpPr/>
            <p:nvPr/>
          </p:nvSpPr>
          <p:spPr bwMode="auto">
            <a:xfrm>
              <a:off x="6687236" y="4557692"/>
              <a:ext cx="872690" cy="896531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hteck 23"/>
            <p:cNvSpPr/>
            <p:nvPr/>
          </p:nvSpPr>
          <p:spPr bwMode="auto">
            <a:xfrm>
              <a:off x="6690146" y="3924055"/>
              <a:ext cx="869779" cy="321662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Rechteck 25"/>
            <p:cNvSpPr/>
            <p:nvPr/>
          </p:nvSpPr>
          <p:spPr bwMode="auto">
            <a:xfrm>
              <a:off x="4256965" y="4557692"/>
              <a:ext cx="872690" cy="896531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Rechteck 26"/>
            <p:cNvSpPr/>
            <p:nvPr/>
          </p:nvSpPr>
          <p:spPr bwMode="auto">
            <a:xfrm>
              <a:off x="4259875" y="3924055"/>
              <a:ext cx="869779" cy="321662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2951820" y="3023956"/>
            <a:ext cx="3517397" cy="2430268"/>
            <a:chOff x="2951820" y="3023956"/>
            <a:chExt cx="3517397" cy="2430268"/>
          </a:xfrm>
        </p:grpSpPr>
        <p:sp>
          <p:nvSpPr>
            <p:cNvPr id="35" name="Rechteck 34"/>
            <p:cNvSpPr/>
            <p:nvPr/>
          </p:nvSpPr>
          <p:spPr bwMode="auto">
            <a:xfrm>
              <a:off x="2951820" y="3023956"/>
              <a:ext cx="1080120" cy="585064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Rechteck 27"/>
            <p:cNvSpPr/>
            <p:nvPr/>
          </p:nvSpPr>
          <p:spPr bwMode="auto">
            <a:xfrm>
              <a:off x="5389097" y="4245717"/>
              <a:ext cx="1080120" cy="292532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echteck 28"/>
            <p:cNvSpPr/>
            <p:nvPr/>
          </p:nvSpPr>
          <p:spPr bwMode="auto">
            <a:xfrm>
              <a:off x="2951820" y="4244809"/>
              <a:ext cx="1080120" cy="292532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hteck 29"/>
            <p:cNvSpPr/>
            <p:nvPr/>
          </p:nvSpPr>
          <p:spPr bwMode="auto">
            <a:xfrm>
              <a:off x="2951820" y="4824156"/>
              <a:ext cx="1080120" cy="630068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43646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 – </a:t>
            </a:r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el-GR" dirty="0" smtClean="0"/>
              <a:t>ε</a:t>
            </a:r>
            <a:r>
              <a:rPr lang="de-DE" dirty="0" smtClean="0"/>
              <a:t>-match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2640682"/>
            <a:ext cx="9036496" cy="313162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endParaRPr lang="de-DE" sz="11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de-DE" sz="800" dirty="0" smtClean="0">
                <a:latin typeface="Courier New" pitchFamily="49" charset="0"/>
                <a:cs typeface="Courier New" pitchFamily="49" charset="0"/>
              </a:rPr>
              <a:t>                                        25 </a:t>
            </a:r>
            <a:r>
              <a:rPr lang="de-DE" sz="9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800" dirty="0" smtClean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de-DE" sz="10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de-DE" sz="800" dirty="0" smtClean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de-DE" sz="105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de-DE" sz="800" dirty="0" smtClean="0">
                <a:latin typeface="Courier New" pitchFamily="49" charset="0"/>
                <a:cs typeface="Courier New" pitchFamily="49" charset="0"/>
              </a:rPr>
              <a:t>50                                 75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0     .    :    .    :    .    :    .    :    .    :    .    :    .    :    .    :    .    :    .    :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TAGGTGGCCATGAACGAGATGTTGGTCGTGATCAGCTCGCGGTTGATGTTTGCATACCCGTCCAGATTCATGATGGGCGGGTTCTTGTTTATGGCCACAA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|||||||||||||| ||||||||||| ||||| ||||||||||||||||| ||||| ||||| || ||||||||||||||||||||||| |||||||| |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TAGGTGGCCATGAAGGAGATGTTGGTGGTGATGAGCTCGCGGTTGATGTTCGCATAGCCGTCGAGGTTCATGATGGGCGGGTTCTTGTTGATGGCCACCA</a:t>
            </a:r>
          </a:p>
          <a:p>
            <a:endParaRPr lang="de-DE" sz="11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100     .    :    .    :    .    :    .    :    .    :    .    :    .    :    .    :    .    :    .    :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GCAGCATCTCCACTTCCTTCTGGGTGGCAGCGTCCACGG-CAGTCAGGTTGATATTGAGCAGCTTCGTCTGGAAGTCAAGTCCGACCTTTCGGGAGGCGT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| |||||||| || |||||||||||||| |||||||||| | || |||||||| ||||||||||| ||||||||||| || |||||||| ||||||||||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GGAGCATCTCGACCTCCTTCTGGGTGGCCGCGTCCACGGAC-GTGAGGTTGATGTTGAGCAGCTTGGTCTGGAAGTCGAGGCCGACCTTGCGGGAGGCGT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   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200     .    :    .    :    .    :    .    :    .    :    .    :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AGTGCGCCTCGTTGCAGATAATGTACAGCAGACCCATGCAGTAGAACACGATGACGAACAG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|||| |||||||||||||| ||||||||||| |||||||||||||| ||||||||||| ||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AGTGGGCCTCGTTGCAGATGATGTACAGCAGGCCCATGCAGTAGAAGACGATGACGAAGAG     </a:t>
            </a:r>
          </a:p>
          <a:p>
            <a:r>
              <a:rPr lang="de-DE" sz="1100" dirty="0" smtClean="0">
                <a:latin typeface="Courier New" pitchFamily="49" charset="0"/>
                <a:cs typeface="Courier New" pitchFamily="49" charset="0"/>
              </a:rPr>
              <a:t>        </a:t>
            </a:r>
          </a:p>
          <a:p>
            <a:endParaRPr lang="de-DE" sz="11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90525"/>
            <a:r>
              <a:rPr lang="en-US" i="1" dirty="0" smtClean="0"/>
              <a:t>D. melanogaster</a:t>
            </a:r>
            <a:r>
              <a:rPr lang="en-US" dirty="0" smtClean="0"/>
              <a:t>		</a:t>
            </a:r>
            <a:r>
              <a:rPr lang="en-US" dirty="0" err="1" smtClean="0"/>
              <a:t>Chr</a:t>
            </a:r>
            <a:r>
              <a:rPr lang="en-US" dirty="0" smtClean="0"/>
              <a:t> 2L				  782500  ..    782760</a:t>
            </a:r>
          </a:p>
          <a:p>
            <a:pPr defTabSz="390525"/>
            <a:endParaRPr lang="en-US" sz="800" dirty="0" smtClean="0"/>
          </a:p>
          <a:p>
            <a:pPr defTabSz="390525"/>
            <a:r>
              <a:rPr lang="en-US" i="1" dirty="0" smtClean="0"/>
              <a:t>D. </a:t>
            </a:r>
            <a:r>
              <a:rPr lang="en-US" i="1" dirty="0" err="1" smtClean="0"/>
              <a:t>pseudoobscura</a:t>
            </a:r>
            <a:r>
              <a:rPr lang="en-US" dirty="0" smtClean="0"/>
              <a:t>		</a:t>
            </a:r>
            <a:r>
              <a:rPr lang="en-US" dirty="0" err="1" smtClean="0"/>
              <a:t>Chr</a:t>
            </a:r>
            <a:r>
              <a:rPr lang="en-US" dirty="0" smtClean="0"/>
              <a:t> 4, group 3		8950982  ..  8951242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7743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Summary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15963" indent="-357188">
              <a:buNone/>
            </a:pPr>
            <a:endParaRPr lang="de-DE" sz="2800" dirty="0" smtClean="0"/>
          </a:p>
          <a:p>
            <a:pPr marL="715963" indent="-715963">
              <a:buNone/>
            </a:pPr>
            <a:r>
              <a:rPr lang="de-DE" sz="2800" dirty="0" smtClean="0"/>
              <a:t>STELLAR </a:t>
            </a:r>
            <a:r>
              <a:rPr lang="de-DE" sz="2800" dirty="0" err="1" smtClean="0"/>
              <a:t>applies</a:t>
            </a:r>
            <a:endParaRPr lang="de-DE" sz="2800" dirty="0" smtClean="0"/>
          </a:p>
          <a:p>
            <a:pPr marL="715963" indent="-357188">
              <a:buFont typeface="Arial" pitchFamily="34" charset="0"/>
              <a:buChar char="•"/>
            </a:pPr>
            <a:r>
              <a:rPr lang="de-DE" dirty="0" err="1" smtClean="0"/>
              <a:t>Exact</a:t>
            </a:r>
            <a:r>
              <a:rPr lang="de-DE" dirty="0" smtClean="0"/>
              <a:t> </a:t>
            </a:r>
            <a:r>
              <a:rPr lang="de-DE" dirty="0" err="1" smtClean="0"/>
              <a:t>local</a:t>
            </a:r>
            <a:r>
              <a:rPr lang="de-DE" dirty="0" smtClean="0"/>
              <a:t> </a:t>
            </a:r>
            <a:r>
              <a:rPr lang="de-DE" dirty="0" err="1" smtClean="0"/>
              <a:t>alignner</a:t>
            </a:r>
            <a:endParaRPr lang="de-DE" sz="2800" dirty="0" smtClean="0"/>
          </a:p>
          <a:p>
            <a:pPr marL="715963" indent="-357188">
              <a:buFont typeface="Arial" pitchFamily="34" charset="0"/>
              <a:buChar char="•"/>
            </a:pPr>
            <a:r>
              <a:rPr lang="de-DE" dirty="0"/>
              <a:t>I</a:t>
            </a:r>
            <a:r>
              <a:rPr lang="de-DE" sz="2800" dirty="0" smtClean="0"/>
              <a:t>n </a:t>
            </a:r>
            <a:r>
              <a:rPr lang="de-DE" sz="2800" dirty="0" err="1" smtClean="0">
                <a:solidFill>
                  <a:schemeClr val="accent6"/>
                </a:solidFill>
              </a:rPr>
              <a:t>reasonable</a:t>
            </a:r>
            <a:r>
              <a:rPr lang="de-DE" sz="2800" dirty="0" smtClean="0">
                <a:solidFill>
                  <a:schemeClr val="accent6"/>
                </a:solidFill>
              </a:rPr>
              <a:t> </a:t>
            </a:r>
            <a:r>
              <a:rPr lang="de-DE" sz="2800" dirty="0" smtClean="0"/>
              <a:t>time.</a:t>
            </a:r>
          </a:p>
          <a:p>
            <a:pPr marL="715963" indent="-357188">
              <a:buFont typeface="Arial" pitchFamily="34" charset="0"/>
              <a:buChar char="•"/>
            </a:pPr>
            <a:r>
              <a:rPr lang="de-DE" dirty="0" smtClean="0"/>
              <a:t>Easy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262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STELLAR </a:t>
            </a:r>
            <a:r>
              <a:rPr lang="de-DE" sz="2000" dirty="0" smtClean="0"/>
              <a:t>(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u="sng" dirty="0" err="1" smtClean="0"/>
              <a:t>S</a:t>
            </a:r>
            <a:r>
              <a:rPr lang="de-DE" sz="2000" dirty="0" err="1" smtClean="0"/>
              <a:t>wif</a:t>
            </a:r>
            <a:r>
              <a:rPr lang="de-DE" sz="2000" u="sng" dirty="0" err="1" smtClean="0"/>
              <a:t>T</a:t>
            </a:r>
            <a:r>
              <a:rPr lang="de-DE" sz="2000" dirty="0" smtClean="0"/>
              <a:t> </a:t>
            </a:r>
            <a:r>
              <a:rPr lang="de-DE" sz="2000" u="sng" dirty="0" err="1" smtClean="0"/>
              <a:t>E</a:t>
            </a:r>
            <a:r>
              <a:rPr lang="de-DE" sz="2000" dirty="0" err="1" smtClean="0"/>
              <a:t>xact</a:t>
            </a:r>
            <a:r>
              <a:rPr lang="de-DE" sz="2000" dirty="0" smtClean="0"/>
              <a:t> </a:t>
            </a:r>
            <a:r>
              <a:rPr lang="de-DE" sz="2000" u="sng" dirty="0" err="1" smtClean="0"/>
              <a:t>L</a:t>
            </a:r>
            <a:r>
              <a:rPr lang="de-DE" sz="2000" dirty="0" err="1" smtClean="0"/>
              <a:t>oca</a:t>
            </a:r>
            <a:r>
              <a:rPr lang="de-DE" sz="2000" u="sng" dirty="0" err="1" smtClean="0"/>
              <a:t>L</a:t>
            </a:r>
            <a:r>
              <a:rPr lang="de-DE" sz="2000" dirty="0" smtClean="0"/>
              <a:t> </a:t>
            </a:r>
            <a:r>
              <a:rPr lang="de-DE" sz="2000" u="sng" dirty="0" err="1" smtClean="0"/>
              <a:t>A</a:t>
            </a:r>
            <a:r>
              <a:rPr lang="de-DE" sz="2000" dirty="0" err="1" smtClean="0"/>
              <a:t>ligne</a:t>
            </a:r>
            <a:r>
              <a:rPr lang="de-DE" sz="2000" u="sng" dirty="0" err="1" smtClean="0"/>
              <a:t>R</a:t>
            </a:r>
            <a:r>
              <a:rPr lang="de-DE" sz="2000" dirty="0" smtClean="0"/>
              <a:t>) </a:t>
            </a: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7544" y="2060848"/>
            <a:ext cx="611991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el-GR" sz="2800" b="0" kern="0" dirty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ε</a:t>
            </a:r>
            <a:r>
              <a:rPr lang="de-DE" sz="2800" b="0" kern="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-Matches: </a:t>
            </a:r>
            <a:r>
              <a:rPr lang="de-DE" sz="2800" b="0" kern="0" dirty="0" err="1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local</a:t>
            </a:r>
            <a:r>
              <a:rPr lang="de-DE" sz="28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>
                <a:ea typeface="ＭＳ Ｐゴシック" pitchFamily="-108" charset="-128"/>
                <a:cs typeface="ＭＳ Ｐゴシック" pitchFamily="-108" charset="-128"/>
              </a:rPr>
              <a:t>a</a:t>
            </a:r>
            <a:r>
              <a:rPr lang="de-DE" sz="2800" b="0" kern="0" dirty="0" err="1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lignments</a:t>
            </a:r>
            <a:r>
              <a:rPr lang="de-DE" sz="28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0" kern="0" dirty="0" err="1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with</a:t>
            </a:r>
            <a:endParaRPr lang="de-DE" sz="2800" b="0" kern="0" dirty="0">
              <a:solidFill>
                <a:schemeClr val="tx1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pPr marL="1143000" lvl="2" indent="-228600" algn="l">
              <a:spcBef>
                <a:spcPct val="20000"/>
              </a:spcBef>
              <a:buFontTx/>
              <a:buChar char="•"/>
              <a:defRPr/>
            </a:pPr>
            <a:r>
              <a:rPr lang="de-DE" sz="2400" b="0" kern="0" dirty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 </a:t>
            </a:r>
            <a:r>
              <a:rPr lang="de-DE" sz="24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maximal </a:t>
            </a:r>
            <a:r>
              <a:rPr lang="de-DE" sz="2400" b="0" kern="0" dirty="0" err="1" smtClean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error</a:t>
            </a:r>
            <a:r>
              <a:rPr lang="de-DE" sz="24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 rate </a:t>
            </a:r>
            <a:r>
              <a:rPr lang="el-GR" sz="2400" b="0" kern="0" dirty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</a:rPr>
              <a:t>ε</a:t>
            </a:r>
            <a:r>
              <a:rPr lang="de-DE" sz="2400" b="0" kern="0" dirty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 &gt; </a:t>
            </a:r>
            <a:r>
              <a:rPr lang="de-DE" sz="24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0</a:t>
            </a:r>
            <a:endParaRPr lang="de-DE" sz="2400" b="0" kern="0" dirty="0">
              <a:solidFill>
                <a:schemeClr val="tx1"/>
              </a:solidFill>
              <a:latin typeface="+mn-lt"/>
              <a:ea typeface="ＭＳ Ｐゴシック" pitchFamily="-108" charset="-128"/>
            </a:endParaRPr>
          </a:p>
          <a:p>
            <a:pPr marL="1143000" lvl="2" indent="-228600" algn="l">
              <a:spcBef>
                <a:spcPct val="20000"/>
              </a:spcBef>
              <a:buFontTx/>
              <a:buChar char="•"/>
              <a:defRPr/>
            </a:pPr>
            <a:r>
              <a:rPr lang="de-DE" sz="2400" b="0" kern="0" dirty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 </a:t>
            </a:r>
            <a:r>
              <a:rPr lang="de-DE" sz="2400" kern="0" dirty="0" smtClean="0">
                <a:ea typeface="ＭＳ Ｐゴシック" pitchFamily="-108" charset="-128"/>
              </a:rPr>
              <a:t>minimal </a:t>
            </a:r>
            <a:r>
              <a:rPr lang="de-DE" sz="2400" kern="0" dirty="0" err="1" smtClean="0">
                <a:ea typeface="ＭＳ Ｐゴシック" pitchFamily="-108" charset="-128"/>
              </a:rPr>
              <a:t>length</a:t>
            </a:r>
            <a:r>
              <a:rPr lang="de-DE" sz="24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</a:rPr>
              <a:t> </a:t>
            </a:r>
            <a:r>
              <a:rPr lang="de-DE" sz="2400" b="0" kern="0" dirty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</a:rPr>
              <a:t>n</a:t>
            </a:r>
            <a:r>
              <a:rPr lang="de-DE" sz="2400" b="0" kern="0" baseline="-25000" dirty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</a:rPr>
              <a:t>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6515" y="1188000"/>
            <a:ext cx="866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 smtClean="0"/>
              <a:t>… </a:t>
            </a:r>
            <a:r>
              <a:rPr lang="de-DE" sz="2800" dirty="0" err="1" smtClean="0"/>
              <a:t>finds</a:t>
            </a:r>
            <a:r>
              <a:rPr lang="de-DE" sz="2800" dirty="0" smtClean="0"/>
              <a:t> </a:t>
            </a:r>
            <a:r>
              <a:rPr lang="de-DE" sz="2800" i="1" dirty="0" smtClean="0"/>
              <a:t>all</a:t>
            </a:r>
            <a:r>
              <a:rPr lang="de-DE" sz="2800" dirty="0" smtClean="0"/>
              <a:t>  maximal  </a:t>
            </a:r>
            <a:r>
              <a:rPr lang="el-GR" sz="2800" kern="0" dirty="0" smtClean="0">
                <a:ea typeface="ＭＳ Ｐゴシック" pitchFamily="-108" charset="-128"/>
              </a:rPr>
              <a:t>ε</a:t>
            </a:r>
            <a:r>
              <a:rPr lang="de-DE" sz="2800" kern="0" dirty="0" smtClean="0">
                <a:ea typeface="ＭＳ Ｐゴシック" pitchFamily="-108" charset="-128"/>
              </a:rPr>
              <a:t>-matches </a:t>
            </a:r>
            <a:r>
              <a:rPr lang="de-DE" sz="2800" kern="0" dirty="0" err="1" smtClean="0">
                <a:ea typeface="ＭＳ Ｐゴシック" pitchFamily="-108" charset="-128"/>
              </a:rPr>
              <a:t>without</a:t>
            </a:r>
            <a:r>
              <a:rPr lang="de-DE" sz="2800" kern="0" dirty="0" smtClean="0">
                <a:ea typeface="ＭＳ Ｐゴシック" pitchFamily="-108" charset="-128"/>
              </a:rPr>
              <a:t>  X-Drop .</a:t>
            </a:r>
            <a:endParaRPr lang="de-DE" sz="2800" dirty="0"/>
          </a:p>
        </p:txBody>
      </p:sp>
      <p:sp>
        <p:nvSpPr>
          <p:cNvPr id="65" name="Content Placeholder 2"/>
          <p:cNvSpPr txBox="1">
            <a:spLocks/>
          </p:cNvSpPr>
          <p:nvPr/>
        </p:nvSpPr>
        <p:spPr bwMode="auto">
          <a:xfrm>
            <a:off x="467544" y="5047300"/>
            <a:ext cx="799288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de-DE" sz="2800" b="0" kern="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maximal: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no</a:t>
            </a:r>
            <a:r>
              <a:rPr lang="de-DE" sz="2800" kern="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overlap</a:t>
            </a:r>
            <a:r>
              <a:rPr lang="de-DE" sz="2800" kern="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with</a:t>
            </a:r>
            <a:r>
              <a:rPr lang="de-DE" sz="2800" kern="0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longer</a:t>
            </a:r>
            <a:r>
              <a:rPr lang="el-GR" sz="2800" kern="0" dirty="0" smtClean="0">
                <a:ea typeface="ＭＳ Ｐゴシック" pitchFamily="-108" charset="-128"/>
              </a:rPr>
              <a:t> ε</a:t>
            </a:r>
            <a:r>
              <a:rPr lang="de-DE" sz="2800" kern="0" dirty="0" smtClean="0">
                <a:ea typeface="ＭＳ Ｐゴシック" pitchFamily="-108" charset="-128"/>
              </a:rPr>
              <a:t>-Match</a:t>
            </a:r>
            <a:r>
              <a:rPr lang="de-DE" sz="2800" b="0" kern="0" dirty="0" smtClean="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 </a:t>
            </a:r>
            <a:endParaRPr lang="de-DE" sz="2800" b="0" kern="0" dirty="0">
              <a:solidFill>
                <a:schemeClr val="tx1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 bwMode="auto">
          <a:xfrm>
            <a:off x="467544" y="3898151"/>
            <a:ext cx="799288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de-DE" sz="2800" b="0" kern="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X-Drop:</a:t>
            </a:r>
            <a:r>
              <a:rPr lang="de-DE" sz="2800" kern="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low</a:t>
            </a:r>
            <a:r>
              <a:rPr lang="de-DE" sz="2800" kern="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scoring</a:t>
            </a:r>
            <a:r>
              <a:rPr lang="de-DE" sz="2800" kern="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kern="0" dirty="0" err="1" smtClean="0">
                <a:ea typeface="ＭＳ Ｐゴシック" pitchFamily="-108" charset="-128"/>
                <a:cs typeface="ＭＳ Ｐゴシック" pitchFamily="-108" charset="-128"/>
              </a:rPr>
              <a:t>region</a:t>
            </a:r>
            <a:endParaRPr lang="de-DE" sz="2800" b="0" kern="0" dirty="0">
              <a:ln>
                <a:solidFill>
                  <a:schemeClr val="tx2"/>
                </a:solidFill>
              </a:ln>
              <a:solidFill>
                <a:schemeClr val="accent1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187624" y="1943835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2805424" y="1188000"/>
            <a:ext cx="1468353" cy="50405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de-DE" sz="28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maximal</a:t>
            </a:r>
            <a:endParaRPr lang="de-DE" sz="28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4348302" y="1188000"/>
            <a:ext cx="1753868" cy="50405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el-GR" sz="2800" kern="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ea typeface="ＭＳ Ｐゴシック" pitchFamily="-108" charset="-128"/>
              </a:rPr>
              <a:t>ε</a:t>
            </a:r>
            <a:r>
              <a:rPr lang="de-DE" sz="2800" kern="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ea typeface="ＭＳ Ｐゴシック" pitchFamily="-108" charset="-128"/>
              </a:rPr>
              <a:t>-matches</a:t>
            </a:r>
            <a:endParaRPr lang="de-DE" sz="28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7352169" y="1188000"/>
            <a:ext cx="1315286" cy="50405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de-DE" sz="28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X-Drop</a:t>
            </a:r>
            <a:endParaRPr lang="de-DE" sz="28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grpSp>
        <p:nvGrpSpPr>
          <p:cNvPr id="53" name="Gruppieren 52"/>
          <p:cNvGrpSpPr/>
          <p:nvPr/>
        </p:nvGrpSpPr>
        <p:grpSpPr>
          <a:xfrm>
            <a:off x="4644008" y="2060848"/>
            <a:ext cx="4392488" cy="1584179"/>
            <a:chOff x="4644008" y="2060848"/>
            <a:chExt cx="4392488" cy="1584179"/>
          </a:xfrm>
        </p:grpSpPr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5940152" y="2060848"/>
              <a:ext cx="29289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de-DE" sz="1600" dirty="0" err="1" smtClean="0"/>
                <a:t>Example</a:t>
              </a:r>
              <a:r>
                <a:rPr lang="de-DE" sz="1600" dirty="0" smtClean="0"/>
                <a:t>:  </a:t>
              </a:r>
              <a:r>
                <a:rPr lang="el-GR" sz="1600" dirty="0"/>
                <a:t>ε</a:t>
              </a:r>
              <a:r>
                <a:rPr lang="de-DE" sz="1600" dirty="0"/>
                <a:t>=0.1,  n</a:t>
              </a:r>
              <a:r>
                <a:rPr lang="de-DE" sz="1600" baseline="-25000" dirty="0"/>
                <a:t>0</a:t>
              </a:r>
              <a:r>
                <a:rPr lang="de-DE" sz="1600" dirty="0"/>
                <a:t>=15</a:t>
              </a: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4747049" y="3502639"/>
              <a:ext cx="3469115" cy="107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 sz="2000"/>
            </a:p>
          </p:txBody>
        </p:sp>
        <p:cxnSp>
          <p:nvCxnSpPr>
            <p:cNvPr id="32" name="Straight Connector 31"/>
            <p:cNvCxnSpPr/>
            <p:nvPr/>
          </p:nvCxnSpPr>
          <p:spPr bwMode="auto">
            <a:xfrm>
              <a:off x="4747049" y="3609830"/>
              <a:ext cx="3469115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4747049" y="3502639"/>
              <a:ext cx="3469115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5440873" y="3454530"/>
              <a:ext cx="0" cy="19049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7"/>
            <p:cNvSpPr txBox="1">
              <a:spLocks noChangeArrowheads="1"/>
            </p:cNvSpPr>
            <p:nvPr/>
          </p:nvSpPr>
          <p:spPr bwMode="auto">
            <a:xfrm>
              <a:off x="4644008" y="3264028"/>
              <a:ext cx="433641" cy="38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050" dirty="0"/>
                <a:t> 0</a:t>
              </a:r>
              <a:endParaRPr lang="de-DE" sz="1600" dirty="0"/>
            </a:p>
          </p:txBody>
        </p:sp>
        <p:sp>
          <p:nvSpPr>
            <p:cNvPr id="36" name="TextBox 39"/>
            <p:cNvSpPr txBox="1">
              <a:spLocks noChangeArrowheads="1"/>
            </p:cNvSpPr>
            <p:nvPr/>
          </p:nvSpPr>
          <p:spPr bwMode="auto">
            <a:xfrm>
              <a:off x="7941659" y="3264028"/>
              <a:ext cx="520367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050" dirty="0"/>
                <a:t> </a:t>
              </a:r>
              <a:r>
                <a:rPr lang="de-DE" sz="1050" dirty="0" smtClean="0"/>
                <a:t>60</a:t>
              </a:r>
              <a:endParaRPr lang="de-DE" sz="1600" dirty="0"/>
            </a:p>
          </p:txBody>
        </p:sp>
        <p:cxnSp>
          <p:nvCxnSpPr>
            <p:cNvPr id="37" name="Straight Connector 36"/>
            <p:cNvCxnSpPr/>
            <p:nvPr/>
          </p:nvCxnSpPr>
          <p:spPr bwMode="auto">
            <a:xfrm>
              <a:off x="5701058" y="3454530"/>
              <a:ext cx="0" cy="1904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7262159" y="3454528"/>
              <a:ext cx="0" cy="19049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cxnSpLocks noChangeShapeType="1"/>
            </p:cNvCxnSpPr>
            <p:nvPr/>
          </p:nvCxnSpPr>
          <p:spPr bwMode="auto">
            <a:xfrm rot="20940000">
              <a:off x="5762730" y="3331146"/>
              <a:ext cx="479894" cy="0"/>
            </a:xfrm>
            <a:prstGeom prst="straightConnector1">
              <a:avLst/>
            </a:prstGeom>
            <a:noFill/>
            <a:ln w="9525" algn="ctr">
              <a:solidFill>
                <a:schemeClr val="bg2"/>
              </a:solidFill>
              <a:round/>
              <a:headEnd type="arrow" w="med" len="med"/>
              <a:tailEnd/>
            </a:ln>
          </p:spPr>
        </p:cxnSp>
        <p:cxnSp>
          <p:nvCxnSpPr>
            <p:cNvPr id="60" name="Straight Arrow Connector 59"/>
            <p:cNvCxnSpPr>
              <a:cxnSpLocks noChangeShapeType="1"/>
            </p:cNvCxnSpPr>
            <p:nvPr/>
          </p:nvCxnSpPr>
          <p:spPr bwMode="auto">
            <a:xfrm rot="10800000">
              <a:off x="6903684" y="3285888"/>
              <a:ext cx="262111" cy="107190"/>
            </a:xfrm>
            <a:prstGeom prst="straightConnector1">
              <a:avLst/>
            </a:prstGeom>
            <a:noFill/>
            <a:ln w="9525" algn="ctr">
              <a:solidFill>
                <a:schemeClr val="bg2"/>
              </a:solidFill>
              <a:round/>
              <a:headEnd type="arrow" w="med" len="med"/>
              <a:tailEnd/>
            </a:ln>
          </p:spPr>
        </p:cxnSp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6228184" y="3111203"/>
              <a:ext cx="961716" cy="46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de-DE" sz="1400" dirty="0" err="1"/>
                <a:t>errors</a:t>
              </a:r>
              <a:endParaRPr lang="de-DE" sz="1400" dirty="0"/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425361" y="2798846"/>
              <a:ext cx="2257686" cy="98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 sz="2000"/>
            </a:p>
          </p:txBody>
        </p:sp>
        <p:cxnSp>
          <p:nvCxnSpPr>
            <p:cNvPr id="41" name="Straight Connector 40"/>
            <p:cNvCxnSpPr/>
            <p:nvPr/>
          </p:nvCxnSpPr>
          <p:spPr bwMode="auto">
            <a:xfrm>
              <a:off x="6425361" y="2897391"/>
              <a:ext cx="2257686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6425361" y="2798846"/>
              <a:ext cx="2257686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38"/>
            <p:cNvSpPr txBox="1">
              <a:spLocks noChangeArrowheads="1"/>
            </p:cNvSpPr>
            <p:nvPr/>
          </p:nvSpPr>
          <p:spPr bwMode="auto">
            <a:xfrm>
              <a:off x="6300289" y="2554087"/>
              <a:ext cx="513112" cy="35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050" dirty="0"/>
                <a:t> 0</a:t>
              </a:r>
              <a:endParaRPr lang="de-DE" sz="1600" dirty="0"/>
            </a:p>
          </p:txBody>
        </p:sp>
        <p:sp>
          <p:nvSpPr>
            <p:cNvPr id="44" name="TextBox 40"/>
            <p:cNvSpPr txBox="1">
              <a:spLocks noChangeArrowheads="1"/>
            </p:cNvSpPr>
            <p:nvPr/>
          </p:nvSpPr>
          <p:spPr bwMode="auto">
            <a:xfrm>
              <a:off x="8420763" y="2554086"/>
              <a:ext cx="615733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050" dirty="0"/>
                <a:t> </a:t>
              </a:r>
              <a:r>
                <a:rPr lang="de-DE" sz="1050" dirty="0" smtClean="0"/>
                <a:t>27</a:t>
              </a:r>
              <a:endParaRPr lang="de-DE" sz="1600" dirty="0"/>
            </a:p>
          </p:txBody>
        </p:sp>
        <p:grpSp>
          <p:nvGrpSpPr>
            <p:cNvPr id="15" name="Group 101"/>
            <p:cNvGrpSpPr>
              <a:grpSpLocks/>
            </p:cNvGrpSpPr>
            <p:nvPr/>
          </p:nvGrpSpPr>
          <p:grpSpPr bwMode="auto">
            <a:xfrm>
              <a:off x="7020268" y="2564904"/>
              <a:ext cx="1080120" cy="576064"/>
              <a:chOff x="5220072" y="4941167"/>
              <a:chExt cx="576064" cy="1148139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16200000" flipH="1">
                <a:off x="4931655" y="5229585"/>
                <a:ext cx="1148138" cy="57130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5400000">
                <a:off x="4934035" y="5227204"/>
                <a:ext cx="1148138" cy="57606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44" name="Straight Arrow Connector 143"/>
            <p:cNvCxnSpPr>
              <a:cxnSpLocks noChangeShapeType="1"/>
            </p:cNvCxnSpPr>
            <p:nvPr/>
          </p:nvCxnSpPr>
          <p:spPr bwMode="auto">
            <a:xfrm rot="10800000" flipV="1">
              <a:off x="6588224" y="2996952"/>
              <a:ext cx="288034" cy="144016"/>
            </a:xfrm>
            <a:prstGeom prst="straightConnector1">
              <a:avLst/>
            </a:prstGeom>
            <a:noFill/>
            <a:ln w="9525" algn="ctr">
              <a:solidFill>
                <a:schemeClr val="bg2"/>
              </a:solidFill>
              <a:round/>
              <a:headEnd type="arrow" w="med" len="med"/>
              <a:tailEnd/>
            </a:ln>
          </p:spPr>
        </p:cxnSp>
        <p:cxnSp>
          <p:nvCxnSpPr>
            <p:cNvPr id="87" name="Straight Connector 37"/>
            <p:cNvCxnSpPr/>
            <p:nvPr/>
          </p:nvCxnSpPr>
          <p:spPr bwMode="auto">
            <a:xfrm>
              <a:off x="8365897" y="2743448"/>
              <a:ext cx="0" cy="19049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37"/>
            <p:cNvCxnSpPr/>
            <p:nvPr/>
          </p:nvCxnSpPr>
          <p:spPr bwMode="auto">
            <a:xfrm>
              <a:off x="7857365" y="2753925"/>
              <a:ext cx="0" cy="19049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37"/>
            <p:cNvCxnSpPr/>
            <p:nvPr/>
          </p:nvCxnSpPr>
          <p:spPr bwMode="auto">
            <a:xfrm>
              <a:off x="6912260" y="2753925"/>
              <a:ext cx="0" cy="19049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" name="Gruppieren 65"/>
          <p:cNvGrpSpPr/>
          <p:nvPr/>
        </p:nvGrpSpPr>
        <p:grpSpPr>
          <a:xfrm>
            <a:off x="539552" y="5725825"/>
            <a:ext cx="3528392" cy="781380"/>
            <a:chOff x="539552" y="5725825"/>
            <a:chExt cx="3528392" cy="781380"/>
          </a:xfrm>
        </p:grpSpPr>
        <p:sp>
          <p:nvSpPr>
            <p:cNvPr id="89" name="Rectangle 15"/>
            <p:cNvSpPr/>
            <p:nvPr/>
          </p:nvSpPr>
          <p:spPr>
            <a:xfrm>
              <a:off x="539552" y="5784932"/>
              <a:ext cx="3528392" cy="97200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539552" y="5784932"/>
              <a:ext cx="3528392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539552" y="5890749"/>
              <a:ext cx="3528392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"/>
            <p:cNvCxnSpPr/>
            <p:nvPr/>
          </p:nvCxnSpPr>
          <p:spPr>
            <a:xfrm>
              <a:off x="795376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7" name="Right Brace 96"/>
            <p:cNvSpPr/>
            <p:nvPr/>
          </p:nvSpPr>
          <p:spPr>
            <a:xfrm rot="5400000">
              <a:off x="1872000" y="4624116"/>
              <a:ext cx="144016" cy="2808312"/>
            </a:xfrm>
            <a:prstGeom prst="rightBrac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8" name="Right Brace 97"/>
            <p:cNvSpPr/>
            <p:nvPr/>
          </p:nvSpPr>
          <p:spPr>
            <a:xfrm rot="5400000">
              <a:off x="2627784" y="4759268"/>
              <a:ext cx="144016" cy="2736304"/>
            </a:xfrm>
            <a:prstGeom prst="rightBrac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547664" y="6127420"/>
              <a:ext cx="7835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Match 1</a:t>
              </a:r>
              <a:endParaRPr lang="de-DE" sz="1400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339752" y="6199428"/>
              <a:ext cx="7835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Match 2</a:t>
              </a:r>
              <a:endParaRPr lang="de-DE" sz="1400" dirty="0"/>
            </a:p>
          </p:txBody>
        </p:sp>
        <p:grpSp>
          <p:nvGrpSpPr>
            <p:cNvPr id="16" name="Group 99"/>
            <p:cNvGrpSpPr/>
            <p:nvPr/>
          </p:nvGrpSpPr>
          <p:grpSpPr>
            <a:xfrm>
              <a:off x="2555776" y="6246313"/>
              <a:ext cx="288032" cy="216024"/>
              <a:chOff x="2267743" y="5877272"/>
              <a:chExt cx="1080120" cy="576063"/>
            </a:xfrm>
          </p:grpSpPr>
          <p:cxnSp>
            <p:nvCxnSpPr>
              <p:cNvPr id="86" name="Straight Connector 85"/>
              <p:cNvCxnSpPr/>
              <p:nvPr/>
            </p:nvCxnSpPr>
            <p:spPr bwMode="auto">
              <a:xfrm rot="16200000" flipH="1">
                <a:off x="2515309" y="5629707"/>
                <a:ext cx="576063" cy="107119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 bwMode="auto">
              <a:xfrm rot="5400000">
                <a:off x="2519771" y="5625244"/>
                <a:ext cx="576063" cy="108012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06" name="Straight Connector 11"/>
            <p:cNvCxnSpPr/>
            <p:nvPr/>
          </p:nvCxnSpPr>
          <p:spPr>
            <a:xfrm>
              <a:off x="1257508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Straight Connector 11"/>
            <p:cNvCxnSpPr/>
            <p:nvPr/>
          </p:nvCxnSpPr>
          <p:spPr>
            <a:xfrm>
              <a:off x="2546775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Straight Connector 11"/>
            <p:cNvCxnSpPr/>
            <p:nvPr/>
          </p:nvCxnSpPr>
          <p:spPr>
            <a:xfrm>
              <a:off x="3446875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Connector 11"/>
            <p:cNvCxnSpPr/>
            <p:nvPr/>
          </p:nvCxnSpPr>
          <p:spPr>
            <a:xfrm>
              <a:off x="3536885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4" name="Gruppieren 63"/>
          <p:cNvGrpSpPr/>
          <p:nvPr/>
        </p:nvGrpSpPr>
        <p:grpSpPr>
          <a:xfrm>
            <a:off x="4499992" y="5725825"/>
            <a:ext cx="3528392" cy="808520"/>
            <a:chOff x="4499992" y="5725825"/>
            <a:chExt cx="3528392" cy="808520"/>
          </a:xfrm>
        </p:grpSpPr>
        <p:sp>
          <p:nvSpPr>
            <p:cNvPr id="125" name="Rectangle 124"/>
            <p:cNvSpPr/>
            <p:nvPr/>
          </p:nvSpPr>
          <p:spPr>
            <a:xfrm>
              <a:off x="4499992" y="5783364"/>
              <a:ext cx="3528392" cy="108000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6" name="Straight Connector 125"/>
            <p:cNvCxnSpPr/>
            <p:nvPr/>
          </p:nvCxnSpPr>
          <p:spPr>
            <a:xfrm>
              <a:off x="4499992" y="5783364"/>
              <a:ext cx="3528392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4499992" y="5891364"/>
              <a:ext cx="3528392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ight Brace 130"/>
            <p:cNvSpPr/>
            <p:nvPr/>
          </p:nvSpPr>
          <p:spPr>
            <a:xfrm rot="5400000">
              <a:off x="5400092" y="5083304"/>
              <a:ext cx="144016" cy="1944216"/>
            </a:xfrm>
            <a:prstGeom prst="rightBrac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2" name="Right Brace 131"/>
            <p:cNvSpPr/>
            <p:nvPr/>
          </p:nvSpPr>
          <p:spPr>
            <a:xfrm rot="5400000">
              <a:off x="7114564" y="5313048"/>
              <a:ext cx="99148" cy="1727892"/>
            </a:xfrm>
            <a:prstGeom prst="rightBrac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084596" y="6127420"/>
              <a:ext cx="7835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Match 1</a:t>
              </a:r>
              <a:endParaRPr lang="de-DE" sz="1400" dirty="0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812788" y="6226568"/>
              <a:ext cx="7835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Match 2</a:t>
              </a:r>
              <a:endParaRPr lang="de-DE" sz="1400" dirty="0"/>
            </a:p>
          </p:txBody>
        </p:sp>
        <p:cxnSp>
          <p:nvCxnSpPr>
            <p:cNvPr id="110" name="Straight Connector 11"/>
            <p:cNvCxnSpPr/>
            <p:nvPr/>
          </p:nvCxnSpPr>
          <p:spPr>
            <a:xfrm>
              <a:off x="5199842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Straight Connector 11"/>
            <p:cNvCxnSpPr/>
            <p:nvPr/>
          </p:nvCxnSpPr>
          <p:spPr>
            <a:xfrm>
              <a:off x="6237185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Straight Connector 11"/>
            <p:cNvCxnSpPr/>
            <p:nvPr/>
          </p:nvCxnSpPr>
          <p:spPr>
            <a:xfrm>
              <a:off x="6481606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Straight Connector 11"/>
            <p:cNvCxnSpPr/>
            <p:nvPr/>
          </p:nvCxnSpPr>
          <p:spPr>
            <a:xfrm>
              <a:off x="7362310" y="5725825"/>
              <a:ext cx="0" cy="21510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5" name="TextBox 72"/>
          <p:cNvSpPr txBox="1"/>
          <p:nvPr/>
        </p:nvSpPr>
        <p:spPr>
          <a:xfrm>
            <a:off x="746575" y="1188000"/>
            <a:ext cx="8126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 smtClean="0"/>
              <a:t>… </a:t>
            </a:r>
            <a:r>
              <a:rPr lang="de-DE" sz="2800" dirty="0" err="1" smtClean="0"/>
              <a:t>finds</a:t>
            </a:r>
            <a:r>
              <a:rPr lang="de-DE" sz="2800" dirty="0" smtClean="0"/>
              <a:t> </a:t>
            </a:r>
            <a:r>
              <a:rPr lang="de-DE" sz="2800" i="1" dirty="0" smtClean="0"/>
              <a:t>all</a:t>
            </a:r>
            <a:r>
              <a:rPr lang="de-DE" sz="2800" dirty="0" smtClean="0"/>
              <a:t>  </a:t>
            </a:r>
            <a:r>
              <a:rPr lang="de-DE" sz="2800" dirty="0" err="1" smtClean="0"/>
              <a:t>local</a:t>
            </a:r>
            <a:r>
              <a:rPr lang="de-DE" sz="2800" dirty="0" smtClean="0"/>
              <a:t> </a:t>
            </a:r>
            <a:r>
              <a:rPr lang="de-DE" sz="2800" dirty="0" err="1" smtClean="0"/>
              <a:t>alignments</a:t>
            </a:r>
            <a:r>
              <a:rPr lang="de-DE" sz="2800" dirty="0" smtClean="0"/>
              <a:t> </a:t>
            </a:r>
            <a:r>
              <a:rPr lang="de-DE" sz="2800" dirty="0" err="1" smtClean="0"/>
              <a:t>of</a:t>
            </a:r>
            <a:r>
              <a:rPr lang="de-DE" sz="2800" dirty="0" smtClean="0"/>
              <a:t> a </a:t>
            </a:r>
            <a:r>
              <a:rPr lang="de-DE" sz="2800" dirty="0" err="1" smtClean="0"/>
              <a:t>certain</a:t>
            </a:r>
            <a:r>
              <a:rPr lang="de-DE" sz="2800" dirty="0" smtClean="0"/>
              <a:t> type .</a:t>
            </a:r>
            <a:endParaRPr lang="de-DE" sz="2800" dirty="0"/>
          </a:p>
        </p:txBody>
      </p:sp>
      <p:grpSp>
        <p:nvGrpSpPr>
          <p:cNvPr id="63" name="Gruppieren 62"/>
          <p:cNvGrpSpPr/>
          <p:nvPr/>
        </p:nvGrpSpPr>
        <p:grpSpPr>
          <a:xfrm>
            <a:off x="3100106" y="4199641"/>
            <a:ext cx="4104456" cy="534504"/>
            <a:chOff x="3100106" y="4045525"/>
            <a:chExt cx="4104456" cy="534504"/>
          </a:xfrm>
        </p:grpSpPr>
        <p:grpSp>
          <p:nvGrpSpPr>
            <p:cNvPr id="54" name="Gruppieren 53"/>
            <p:cNvGrpSpPr/>
            <p:nvPr/>
          </p:nvGrpSpPr>
          <p:grpSpPr>
            <a:xfrm>
              <a:off x="3100106" y="4389532"/>
              <a:ext cx="4104456" cy="190497"/>
              <a:chOff x="1835696" y="4273618"/>
              <a:chExt cx="4104456" cy="190497"/>
            </a:xfrm>
          </p:grpSpPr>
          <p:grpSp>
            <p:nvGrpSpPr>
              <p:cNvPr id="10" name="Group 142"/>
              <p:cNvGrpSpPr/>
              <p:nvPr/>
            </p:nvGrpSpPr>
            <p:grpSpPr>
              <a:xfrm>
                <a:off x="1835696" y="4309288"/>
                <a:ext cx="4104456" cy="109822"/>
                <a:chOff x="1979712" y="4579320"/>
                <a:chExt cx="6624000" cy="108953"/>
              </a:xfrm>
            </p:grpSpPr>
            <p:sp>
              <p:nvSpPr>
                <p:cNvPr id="137" name="Rectangle 136"/>
                <p:cNvSpPr/>
                <p:nvPr/>
              </p:nvSpPr>
              <p:spPr>
                <a:xfrm>
                  <a:off x="1979712" y="4581128"/>
                  <a:ext cx="6624000" cy="107145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138" name="Straight Connector 4"/>
                <p:cNvCxnSpPr/>
                <p:nvPr/>
              </p:nvCxnSpPr>
              <p:spPr>
                <a:xfrm>
                  <a:off x="1979712" y="4579320"/>
                  <a:ext cx="662400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>
                  <a:off x="1979712" y="4688124"/>
                  <a:ext cx="662400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1" name="Straight Connector 37"/>
              <p:cNvCxnSpPr/>
              <p:nvPr/>
            </p:nvCxnSpPr>
            <p:spPr bwMode="auto">
              <a:xfrm>
                <a:off x="3986935" y="4273618"/>
                <a:ext cx="0" cy="19049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7"/>
              <p:cNvCxnSpPr/>
              <p:nvPr/>
            </p:nvCxnSpPr>
            <p:spPr bwMode="auto">
              <a:xfrm>
                <a:off x="3896925" y="4273618"/>
                <a:ext cx="0" cy="19049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7"/>
              <p:cNvCxnSpPr/>
              <p:nvPr/>
            </p:nvCxnSpPr>
            <p:spPr bwMode="auto">
              <a:xfrm>
                <a:off x="3806915" y="4273618"/>
                <a:ext cx="0" cy="19049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2" name="Freihandform 61"/>
            <p:cNvSpPr/>
            <p:nvPr/>
          </p:nvSpPr>
          <p:spPr bwMode="auto">
            <a:xfrm>
              <a:off x="4887035" y="4045525"/>
              <a:ext cx="292330" cy="238570"/>
            </a:xfrm>
            <a:custGeom>
              <a:avLst/>
              <a:gdLst>
                <a:gd name="connsiteX0" fmla="*/ 0 w 633743"/>
                <a:gd name="connsiteY0" fmla="*/ 0 h 278995"/>
                <a:gd name="connsiteX1" fmla="*/ 235390 w 633743"/>
                <a:gd name="connsiteY1" fmla="*/ 244443 h 278995"/>
                <a:gd name="connsiteX2" fmla="*/ 633743 w 633743"/>
                <a:gd name="connsiteY2" fmla="*/ 271604 h 278995"/>
                <a:gd name="connsiteX0" fmla="*/ 0 w 633743"/>
                <a:gd name="connsiteY0" fmla="*/ 0 h 271948"/>
                <a:gd name="connsiteX1" fmla="*/ 389298 w 633743"/>
                <a:gd name="connsiteY1" fmla="*/ 63374 h 271948"/>
                <a:gd name="connsiteX2" fmla="*/ 633743 w 633743"/>
                <a:gd name="connsiteY2" fmla="*/ 271604 h 271948"/>
                <a:gd name="connsiteX0" fmla="*/ 0 w 724278"/>
                <a:gd name="connsiteY0" fmla="*/ 65548 h 210712"/>
                <a:gd name="connsiteX1" fmla="*/ 479833 w 724278"/>
                <a:gd name="connsiteY1" fmla="*/ 2174 h 210712"/>
                <a:gd name="connsiteX2" fmla="*/ 724278 w 724278"/>
                <a:gd name="connsiteY2" fmla="*/ 210404 h 210712"/>
                <a:gd name="connsiteX0" fmla="*/ 0 w 490417"/>
                <a:gd name="connsiteY0" fmla="*/ 69910 h 341716"/>
                <a:gd name="connsiteX1" fmla="*/ 479833 w 490417"/>
                <a:gd name="connsiteY1" fmla="*/ 6536 h 341716"/>
                <a:gd name="connsiteX2" fmla="*/ 407406 w 490417"/>
                <a:gd name="connsiteY2" fmla="*/ 341515 h 341716"/>
                <a:gd name="connsiteX0" fmla="*/ 0 w 527819"/>
                <a:gd name="connsiteY0" fmla="*/ 69910 h 341515"/>
                <a:gd name="connsiteX1" fmla="*/ 479833 w 527819"/>
                <a:gd name="connsiteY1" fmla="*/ 6536 h 341515"/>
                <a:gd name="connsiteX2" fmla="*/ 407406 w 527819"/>
                <a:gd name="connsiteY2" fmla="*/ 341515 h 341515"/>
                <a:gd name="connsiteX0" fmla="*/ 0 w 527819"/>
                <a:gd name="connsiteY0" fmla="*/ 81695 h 353300"/>
                <a:gd name="connsiteX1" fmla="*/ 479833 w 527819"/>
                <a:gd name="connsiteY1" fmla="*/ 18321 h 353300"/>
                <a:gd name="connsiteX2" fmla="*/ 407406 w 527819"/>
                <a:gd name="connsiteY2" fmla="*/ 353300 h 353300"/>
                <a:gd name="connsiteX0" fmla="*/ 0 w 407406"/>
                <a:gd name="connsiteY0" fmla="*/ 0 h 271605"/>
                <a:gd name="connsiteX1" fmla="*/ 407406 w 407406"/>
                <a:gd name="connsiteY1" fmla="*/ 271605 h 271605"/>
                <a:gd name="connsiteX0" fmla="*/ 0 w 407406"/>
                <a:gd name="connsiteY0" fmla="*/ 0 h 271605"/>
                <a:gd name="connsiteX1" fmla="*/ 407406 w 407406"/>
                <a:gd name="connsiteY1" fmla="*/ 271605 h 271605"/>
                <a:gd name="connsiteX0" fmla="*/ 0 w 407406"/>
                <a:gd name="connsiteY0" fmla="*/ 0 h 271605"/>
                <a:gd name="connsiteX1" fmla="*/ 407406 w 407406"/>
                <a:gd name="connsiteY1" fmla="*/ 271605 h 271605"/>
                <a:gd name="connsiteX0" fmla="*/ 0 w 298764"/>
                <a:gd name="connsiteY0" fmla="*/ 0 h 226337"/>
                <a:gd name="connsiteX1" fmla="*/ 298764 w 298764"/>
                <a:gd name="connsiteY1" fmla="*/ 226337 h 226337"/>
                <a:gd name="connsiteX0" fmla="*/ 0 w 298764"/>
                <a:gd name="connsiteY0" fmla="*/ 0 h 226337"/>
                <a:gd name="connsiteX1" fmla="*/ 298764 w 298764"/>
                <a:gd name="connsiteY1" fmla="*/ 226337 h 226337"/>
                <a:gd name="connsiteX0" fmla="*/ 0 w 298764"/>
                <a:gd name="connsiteY0" fmla="*/ 3280 h 229617"/>
                <a:gd name="connsiteX1" fmla="*/ 298764 w 298764"/>
                <a:gd name="connsiteY1" fmla="*/ 229617 h 229617"/>
                <a:gd name="connsiteX0" fmla="*/ 0 w 298764"/>
                <a:gd name="connsiteY0" fmla="*/ 0 h 226337"/>
                <a:gd name="connsiteX1" fmla="*/ 298764 w 298764"/>
                <a:gd name="connsiteY1" fmla="*/ 226337 h 226337"/>
                <a:gd name="connsiteX0" fmla="*/ 0 w 289711"/>
                <a:gd name="connsiteY0" fmla="*/ 0 h 196058"/>
                <a:gd name="connsiteX1" fmla="*/ 289711 w 289711"/>
                <a:gd name="connsiteY1" fmla="*/ 196058 h 196058"/>
                <a:gd name="connsiteX0" fmla="*/ 0 w 290235"/>
                <a:gd name="connsiteY0" fmla="*/ 0 h 196058"/>
                <a:gd name="connsiteX1" fmla="*/ 289711 w 290235"/>
                <a:gd name="connsiteY1" fmla="*/ 196058 h 196058"/>
                <a:gd name="connsiteX0" fmla="*/ 0 w 293370"/>
                <a:gd name="connsiteY0" fmla="*/ 0 h 196058"/>
                <a:gd name="connsiteX1" fmla="*/ 289711 w 293370"/>
                <a:gd name="connsiteY1" fmla="*/ 196058 h 196058"/>
                <a:gd name="connsiteX0" fmla="*/ 0 w 292330"/>
                <a:gd name="connsiteY0" fmla="*/ 3415 h 199473"/>
                <a:gd name="connsiteX1" fmla="*/ 289711 w 292330"/>
                <a:gd name="connsiteY1" fmla="*/ 199473 h 19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330" h="199473">
                  <a:moveTo>
                    <a:pt x="0" y="3415"/>
                  </a:moveTo>
                  <a:cubicBezTo>
                    <a:pt x="126749" y="-7121"/>
                    <a:pt x="316872" y="-5791"/>
                    <a:pt x="289711" y="199473"/>
                  </a:cubicBezTo>
                </a:path>
              </a:pathLst>
            </a:custGeom>
            <a:noFill/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757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65" grpId="0"/>
      <p:bldP spid="136" grpId="0"/>
      <p:bldP spid="81" grpId="0" animBg="1"/>
      <p:bldP spid="82" grpId="0" animBg="1"/>
      <p:bldP spid="83" grpId="0" animBg="1"/>
      <p:bldP spid="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Algorithm</a:t>
            </a:r>
            <a:r>
              <a:rPr lang="de-DE" dirty="0"/>
              <a:t>(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works</a:t>
            </a:r>
            <a:r>
              <a:rPr lang="de-DE" dirty="0" smtClean="0"/>
              <a:t> </a:t>
            </a:r>
            <a:r>
              <a:rPr lang="de-DE" dirty="0" err="1" smtClean="0"/>
              <a:t>within</a:t>
            </a:r>
            <a:r>
              <a:rPr lang="de-DE" dirty="0" smtClean="0"/>
              <a:t> </a:t>
            </a:r>
            <a:r>
              <a:rPr lang="de-DE" dirty="0" err="1" smtClean="0"/>
              <a:t>SeqAn</a:t>
            </a:r>
            <a:r>
              <a:rPr lang="de-DE" dirty="0" smtClean="0"/>
              <a:t>)</a:t>
            </a:r>
            <a:endParaRPr lang="de-DE" sz="2000" dirty="0"/>
          </a:p>
        </p:txBody>
      </p:sp>
      <p:sp>
        <p:nvSpPr>
          <p:cNvPr id="79" name="Rounded Rectangle 78"/>
          <p:cNvSpPr/>
          <p:nvPr/>
        </p:nvSpPr>
        <p:spPr>
          <a:xfrm>
            <a:off x="1979712" y="2024844"/>
            <a:ext cx="5184576" cy="13681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70000" rIns="270000" rtlCol="0" anchor="ctr"/>
          <a:lstStyle/>
          <a:p>
            <a:r>
              <a:rPr lang="de-DE" sz="3200" dirty="0" smtClean="0">
                <a:solidFill>
                  <a:schemeClr val="tx2"/>
                </a:solidFill>
              </a:rPr>
              <a:t>    1.   </a:t>
            </a:r>
            <a:r>
              <a:rPr lang="de-DE" sz="3200" dirty="0" err="1" smtClean="0">
                <a:solidFill>
                  <a:schemeClr val="tx2"/>
                </a:solidFill>
              </a:rPr>
              <a:t>Filtering</a:t>
            </a:r>
            <a:r>
              <a:rPr lang="de-DE" sz="3200" dirty="0" smtClean="0">
                <a:solidFill>
                  <a:schemeClr val="tx2"/>
                </a:solidFill>
              </a:rPr>
              <a:t> (SWIFT</a:t>
            </a:r>
            <a:r>
              <a:rPr lang="de-DE" sz="3200" b="1" dirty="0" smtClean="0">
                <a:solidFill>
                  <a:schemeClr val="tx2"/>
                </a:solidFill>
              </a:rPr>
              <a:t>*</a:t>
            </a:r>
            <a:r>
              <a:rPr lang="de-DE" sz="3200" dirty="0" smtClean="0">
                <a:solidFill>
                  <a:schemeClr val="tx2"/>
                </a:solidFill>
              </a:rPr>
              <a:t>)</a:t>
            </a:r>
            <a:endParaRPr lang="de-DE" sz="3200" dirty="0">
              <a:solidFill>
                <a:schemeClr val="tx2"/>
              </a:solidFill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79712" y="3681028"/>
            <a:ext cx="5184576" cy="13681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70000" rIns="270000" rtlCol="0" anchor="ctr"/>
          <a:lstStyle/>
          <a:p>
            <a:r>
              <a:rPr lang="de-DE" sz="3200" dirty="0" smtClean="0">
                <a:solidFill>
                  <a:schemeClr val="tx2"/>
                </a:solidFill>
              </a:rPr>
              <a:t>    2.   </a:t>
            </a:r>
            <a:r>
              <a:rPr lang="de-DE" sz="3200" dirty="0" err="1" smtClean="0">
                <a:solidFill>
                  <a:schemeClr val="tx2"/>
                </a:solidFill>
              </a:rPr>
              <a:t>Verification</a:t>
            </a:r>
            <a:r>
              <a:rPr lang="de-DE" sz="3200" dirty="0" smtClean="0">
                <a:solidFill>
                  <a:schemeClr val="tx2"/>
                </a:solidFill>
              </a:rPr>
              <a:t> (</a:t>
            </a:r>
            <a:r>
              <a:rPr lang="de-DE" sz="3200" dirty="0" err="1" smtClean="0">
                <a:solidFill>
                  <a:schemeClr val="tx2"/>
                </a:solidFill>
              </a:rPr>
              <a:t>new</a:t>
            </a:r>
            <a:r>
              <a:rPr lang="de-DE" sz="3200" dirty="0" smtClean="0">
                <a:solidFill>
                  <a:schemeClr val="tx2"/>
                </a:solidFill>
              </a:rPr>
              <a:t>)</a:t>
            </a:r>
            <a:endParaRPr lang="de-DE" sz="3200" dirty="0">
              <a:solidFill>
                <a:schemeClr val="tx2"/>
              </a:solidFill>
            </a:endParaRPr>
          </a:p>
        </p:txBody>
      </p:sp>
      <p:sp>
        <p:nvSpPr>
          <p:cNvPr id="7" name="TextBox 101"/>
          <p:cNvSpPr txBox="1">
            <a:spLocks noChangeArrowheads="1"/>
          </p:cNvSpPr>
          <p:nvPr/>
        </p:nvSpPr>
        <p:spPr bwMode="auto">
          <a:xfrm>
            <a:off x="1979712" y="6264315"/>
            <a:ext cx="71642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 smtClean="0"/>
              <a:t>* Rasmussen</a:t>
            </a:r>
            <a:r>
              <a:rPr lang="de-DE" sz="1000" dirty="0"/>
              <a:t>, </a:t>
            </a:r>
            <a:r>
              <a:rPr lang="de-DE" sz="1000" dirty="0" err="1"/>
              <a:t>Stoye</a:t>
            </a:r>
            <a:r>
              <a:rPr lang="de-DE" sz="1000" dirty="0"/>
              <a:t>, Myers: </a:t>
            </a:r>
            <a:r>
              <a:rPr lang="de-DE" sz="1000" i="1" dirty="0" err="1"/>
              <a:t>Efficient</a:t>
            </a:r>
            <a:r>
              <a:rPr lang="de-DE" sz="1000" i="1" dirty="0"/>
              <a:t> q-Gram Filters </a:t>
            </a:r>
            <a:r>
              <a:rPr lang="de-DE" sz="1000" i="1" dirty="0" err="1"/>
              <a:t>for</a:t>
            </a:r>
            <a:r>
              <a:rPr lang="de-DE" sz="1000" i="1" dirty="0"/>
              <a:t> </a:t>
            </a:r>
            <a:r>
              <a:rPr lang="de-DE" sz="1000" i="1" dirty="0" err="1"/>
              <a:t>Finding</a:t>
            </a:r>
            <a:r>
              <a:rPr lang="de-DE" sz="1000" i="1" dirty="0"/>
              <a:t> All </a:t>
            </a:r>
            <a:r>
              <a:rPr lang="el-GR" sz="1000" i="1" dirty="0"/>
              <a:t>ε</a:t>
            </a:r>
            <a:r>
              <a:rPr lang="de-DE" sz="1000" i="1" dirty="0"/>
              <a:t>-Matches Over a </a:t>
            </a:r>
            <a:r>
              <a:rPr lang="de-DE" sz="1000" i="1" dirty="0" err="1"/>
              <a:t>Given</a:t>
            </a:r>
            <a:r>
              <a:rPr lang="de-DE" sz="1000" i="1" dirty="0"/>
              <a:t> </a:t>
            </a:r>
            <a:r>
              <a:rPr lang="de-DE" sz="1000" i="1" dirty="0" err="1"/>
              <a:t>Length</a:t>
            </a:r>
            <a:r>
              <a:rPr lang="de-DE" sz="1000" i="1" dirty="0"/>
              <a:t>.</a:t>
            </a:r>
            <a:r>
              <a:rPr lang="de-DE" sz="1000" dirty="0"/>
              <a:t> J. Comp. </a:t>
            </a:r>
            <a:r>
              <a:rPr lang="de-DE" sz="1000" dirty="0" err="1"/>
              <a:t>Biol</a:t>
            </a:r>
            <a:r>
              <a:rPr lang="de-DE" sz="1000" dirty="0"/>
              <a:t>.,</a:t>
            </a:r>
            <a:r>
              <a:rPr lang="de-DE" sz="1000" i="1" dirty="0"/>
              <a:t> </a:t>
            </a:r>
            <a:r>
              <a:rPr lang="de-DE" sz="1000" dirty="0"/>
              <a:t>2006. </a:t>
            </a:r>
          </a:p>
          <a:p>
            <a:pPr algn="l"/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87926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pieren 49"/>
          <p:cNvGrpSpPr/>
          <p:nvPr/>
        </p:nvGrpSpPr>
        <p:grpSpPr>
          <a:xfrm>
            <a:off x="1556665" y="2393885"/>
            <a:ext cx="5310589" cy="3483387"/>
            <a:chOff x="1556665" y="2393885"/>
            <a:chExt cx="5310589" cy="3483387"/>
          </a:xfrm>
        </p:grpSpPr>
        <p:sp>
          <p:nvSpPr>
            <p:cNvPr id="55" name="Rectangle 54"/>
            <p:cNvSpPr/>
            <p:nvPr/>
          </p:nvSpPr>
          <p:spPr>
            <a:xfrm>
              <a:off x="1871699" y="2708920"/>
              <a:ext cx="4995555" cy="3168352"/>
            </a:xfrm>
            <a:prstGeom prst="rect">
              <a:avLst/>
            </a:prstGeom>
            <a:solidFill>
              <a:srgbClr val="F8F9FA"/>
            </a:solidFill>
            <a:ln>
              <a:noFill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9" name="Gruppieren 48"/>
            <p:cNvGrpSpPr/>
            <p:nvPr/>
          </p:nvGrpSpPr>
          <p:grpSpPr>
            <a:xfrm>
              <a:off x="1556665" y="2393885"/>
              <a:ext cx="5310589" cy="3483387"/>
              <a:chOff x="1556665" y="2393885"/>
              <a:chExt cx="5310589" cy="3483387"/>
            </a:xfrm>
          </p:grpSpPr>
          <p:sp>
            <p:nvSpPr>
              <p:cNvPr id="22" name="TextBox 46"/>
              <p:cNvSpPr txBox="1">
                <a:spLocks noChangeArrowheads="1"/>
              </p:cNvSpPr>
              <p:nvPr/>
            </p:nvSpPr>
            <p:spPr bwMode="auto">
              <a:xfrm>
                <a:off x="3762413" y="2393885"/>
                <a:ext cx="1349647" cy="30777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de-DE" sz="1400" b="1" dirty="0" err="1" smtClean="0">
                    <a:solidFill>
                      <a:schemeClr val="tx2"/>
                    </a:solidFill>
                  </a:rPr>
                  <a:t>Sequence</a:t>
                </a:r>
                <a:r>
                  <a:rPr lang="de-DE" sz="1400" b="1" dirty="0" smtClean="0">
                    <a:solidFill>
                      <a:schemeClr val="tx2"/>
                    </a:solidFill>
                  </a:rPr>
                  <a:t> </a:t>
                </a:r>
                <a:r>
                  <a:rPr lang="de-DE" sz="1400" b="1" dirty="0">
                    <a:solidFill>
                      <a:schemeClr val="tx2"/>
                    </a:solidFill>
                  </a:rPr>
                  <a:t>1</a:t>
                </a:r>
              </a:p>
            </p:txBody>
          </p:sp>
          <p:sp>
            <p:nvSpPr>
              <p:cNvPr id="23" name="TextBox 48"/>
              <p:cNvSpPr txBox="1">
                <a:spLocks noChangeArrowheads="1"/>
              </p:cNvSpPr>
              <p:nvPr/>
            </p:nvSpPr>
            <p:spPr bwMode="auto">
              <a:xfrm rot="5400000">
                <a:off x="1087659" y="4182387"/>
                <a:ext cx="1245789" cy="30777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de-DE" sz="1400" b="1" dirty="0">
                    <a:solidFill>
                      <a:schemeClr val="tx2"/>
                    </a:solidFill>
                  </a:rPr>
                  <a:t> </a:t>
                </a:r>
                <a:r>
                  <a:rPr lang="de-DE" sz="1400" b="1" dirty="0" err="1" smtClean="0">
                    <a:solidFill>
                      <a:schemeClr val="tx2"/>
                    </a:solidFill>
                  </a:rPr>
                  <a:t>Sequence</a:t>
                </a:r>
                <a:r>
                  <a:rPr lang="de-DE" sz="1400" b="1" dirty="0" smtClean="0">
                    <a:solidFill>
                      <a:schemeClr val="tx2"/>
                    </a:solidFill>
                  </a:rPr>
                  <a:t> </a:t>
                </a:r>
                <a:r>
                  <a:rPr lang="de-DE" sz="1400" b="1" dirty="0">
                    <a:solidFill>
                      <a:schemeClr val="tx2"/>
                    </a:solidFill>
                  </a:rPr>
                  <a:t>2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 bwMode="auto">
              <a:xfrm rot="5400000">
                <a:off x="287523" y="4293095"/>
                <a:ext cx="3168354" cy="0"/>
              </a:xfrm>
              <a:prstGeom prst="line">
                <a:avLst/>
              </a:prstGeom>
              <a:ln w="28575" cap="rnd">
                <a:solidFill>
                  <a:schemeClr val="tx2"/>
                </a:solidFill>
                <a:prstDash val="solid"/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1871700" y="2708918"/>
                <a:ext cx="4995554" cy="0"/>
              </a:xfrm>
              <a:prstGeom prst="line">
                <a:avLst/>
              </a:prstGeom>
              <a:ln w="28575" cap="rnd">
                <a:solidFill>
                  <a:schemeClr val="tx2"/>
                </a:solidFill>
                <a:prstDash val="solid"/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SWIFT </a:t>
            </a:r>
            <a:r>
              <a:rPr lang="de-DE" dirty="0" err="1" smtClean="0"/>
              <a:t>filter</a:t>
            </a:r>
            <a:r>
              <a:rPr lang="de-DE" dirty="0" smtClean="0"/>
              <a:t> </a:t>
            </a:r>
            <a:r>
              <a:rPr lang="de-DE" dirty="0" err="1" smtClean="0"/>
              <a:t>algorithm</a:t>
            </a:r>
            <a:endParaRPr lang="de-DE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162050"/>
            <a:ext cx="8258175" cy="212293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algn="l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Arial" pitchFamily="34" charset="0"/>
              <a:buChar char="•"/>
              <a:defRPr/>
            </a:pPr>
            <a:r>
              <a:rPr lang="de-DE" sz="2400" b="0" dirty="0" err="1" smtClean="0">
                <a:solidFill>
                  <a:schemeClr val="tx1"/>
                </a:solidFill>
                <a:latin typeface="+mn-lt"/>
                <a:ea typeface="+mn-ea"/>
              </a:rPr>
              <a:t>is</a:t>
            </a:r>
            <a:r>
              <a:rPr lang="de-DE" sz="2400" b="0" dirty="0" smtClean="0">
                <a:solidFill>
                  <a:schemeClr val="tx1"/>
                </a:solidFill>
                <a:latin typeface="+mn-lt"/>
                <a:ea typeface="+mn-ea"/>
              </a:rPr>
              <a:t> a </a:t>
            </a:r>
            <a:r>
              <a:rPr lang="de-DE" sz="2400" b="0" i="1" dirty="0" err="1" smtClean="0">
                <a:solidFill>
                  <a:schemeClr val="tx1"/>
                </a:solidFill>
                <a:latin typeface="+mn-lt"/>
                <a:ea typeface="+mn-ea"/>
              </a:rPr>
              <a:t>lossless</a:t>
            </a:r>
            <a:r>
              <a:rPr lang="de-DE" sz="2400" b="0" dirty="0" smtClean="0">
                <a:solidFill>
                  <a:schemeClr val="tx1"/>
                </a:solidFill>
                <a:latin typeface="+mn-lt"/>
                <a:ea typeface="+mn-ea"/>
              </a:rPr>
              <a:t> filter </a:t>
            </a:r>
            <a:r>
              <a:rPr lang="de-DE" sz="2400" b="0" dirty="0" err="1" smtClean="0">
                <a:solidFill>
                  <a:schemeClr val="tx1"/>
                </a:solidFill>
                <a:latin typeface="+mn-lt"/>
                <a:ea typeface="+mn-ea"/>
              </a:rPr>
              <a:t>algorithm</a:t>
            </a:r>
            <a:endParaRPr lang="de-DE" sz="2400" dirty="0" smtClean="0"/>
          </a:p>
          <a:p>
            <a:pPr marL="274320" indent="-274320" algn="l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Arial" pitchFamily="34" charset="0"/>
              <a:buChar char="•"/>
              <a:defRPr/>
            </a:pPr>
            <a:r>
              <a:rPr lang="de-DE" sz="2400" b="0" dirty="0" smtClean="0">
                <a:solidFill>
                  <a:schemeClr val="tx1"/>
                </a:solidFill>
                <a:latin typeface="+mn-lt"/>
                <a:ea typeface="+mn-ea"/>
              </a:rPr>
              <a:t>„[…] </a:t>
            </a:r>
            <a:r>
              <a:rPr lang="de-DE" sz="2400" b="0" dirty="0" err="1">
                <a:latin typeface="+mn-lt"/>
                <a:ea typeface="+mn-ea"/>
              </a:rPr>
              <a:t>identifies</a:t>
            </a:r>
            <a:r>
              <a:rPr lang="de-DE" sz="2400" b="0" dirty="0">
                <a:latin typeface="+mn-lt"/>
                <a:ea typeface="+mn-ea"/>
              </a:rPr>
              <a:t> </a:t>
            </a:r>
            <a:r>
              <a:rPr lang="de-DE" sz="2400" b="0" dirty="0" err="1">
                <a:latin typeface="+mn-lt"/>
                <a:ea typeface="+mn-ea"/>
              </a:rPr>
              <a:t>regions</a:t>
            </a:r>
            <a:r>
              <a:rPr lang="de-DE" sz="2400" b="0" dirty="0"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that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are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guaranteed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to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i="1" dirty="0" err="1">
                <a:solidFill>
                  <a:schemeClr val="tx1"/>
                </a:solidFill>
                <a:latin typeface="+mn-lt"/>
                <a:ea typeface="+mn-ea"/>
              </a:rPr>
              <a:t>overlap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with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de-DE" sz="2400" b="0" dirty="0" err="1">
                <a:solidFill>
                  <a:schemeClr val="tx1"/>
                </a:solidFill>
                <a:latin typeface="+mn-lt"/>
                <a:ea typeface="+mn-ea"/>
              </a:rPr>
              <a:t>possible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el-GR" sz="2400" b="0" dirty="0">
                <a:latin typeface="+mn-lt"/>
                <a:ea typeface="+mn-ea"/>
              </a:rPr>
              <a:t>ε</a:t>
            </a:r>
            <a:r>
              <a:rPr lang="de-DE" sz="2400" b="0" dirty="0">
                <a:latin typeface="+mn-lt"/>
                <a:ea typeface="+mn-ea"/>
              </a:rPr>
              <a:t>-matches</a:t>
            </a:r>
            <a:r>
              <a:rPr lang="de-DE" sz="2400" b="0" dirty="0">
                <a:solidFill>
                  <a:schemeClr val="tx1"/>
                </a:solidFill>
                <a:latin typeface="+mn-lt"/>
                <a:ea typeface="+mn-ea"/>
              </a:rPr>
              <a:t>.“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871700" y="2731762"/>
            <a:ext cx="4984891" cy="3145510"/>
            <a:chOff x="1914524" y="2371724"/>
            <a:chExt cx="4984891" cy="3145510"/>
          </a:xfrm>
        </p:grpSpPr>
        <p:cxnSp>
          <p:nvCxnSpPr>
            <p:cNvPr id="13" name="Straight Connector 12"/>
            <p:cNvCxnSpPr/>
            <p:nvPr/>
          </p:nvCxnSpPr>
          <p:spPr bwMode="auto">
            <a:xfrm rot="16200000" flipH="1">
              <a:off x="1742517" y="2543733"/>
              <a:ext cx="3145508" cy="2801493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 rot="16200000" flipH="1">
              <a:off x="2583347" y="2520467"/>
              <a:ext cx="3145508" cy="2848026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 rot="16200000" flipH="1">
              <a:off x="3388966" y="2533997"/>
              <a:ext cx="3145509" cy="2820964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368800" y="2371724"/>
              <a:ext cx="2524316" cy="2812475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200650" y="2371724"/>
              <a:ext cx="1698765" cy="1882837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6003924" y="2371724"/>
              <a:ext cx="895489" cy="1021856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 rot="16200000" flipH="1">
              <a:off x="1802085" y="3395389"/>
              <a:ext cx="2234284" cy="2009406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 rot="16200000" flipH="1">
              <a:off x="1861654" y="4247045"/>
              <a:ext cx="1323059" cy="1217317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 rot="16200000" flipH="1">
              <a:off x="1884425" y="5133912"/>
              <a:ext cx="413419" cy="353219"/>
            </a:xfrm>
            <a:prstGeom prst="line">
              <a:avLst/>
            </a:prstGeom>
            <a:ln w="2857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Parallelogram 53"/>
          <p:cNvSpPr/>
          <p:nvPr/>
        </p:nvSpPr>
        <p:spPr>
          <a:xfrm>
            <a:off x="2429762" y="3510009"/>
            <a:ext cx="1872208" cy="864096"/>
          </a:xfrm>
          <a:prstGeom prst="parallelogram">
            <a:avLst>
              <a:gd name="adj" fmla="val 111847"/>
            </a:avLst>
          </a:prstGeom>
          <a:solidFill>
            <a:schemeClr val="accent1"/>
          </a:solidFill>
          <a:ln>
            <a:solidFill>
              <a:schemeClr val="tx2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TextBox 101"/>
          <p:cNvSpPr txBox="1">
            <a:spLocks noChangeArrowheads="1"/>
          </p:cNvSpPr>
          <p:nvPr/>
        </p:nvSpPr>
        <p:spPr bwMode="auto">
          <a:xfrm>
            <a:off x="1871699" y="6264315"/>
            <a:ext cx="72723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/>
              <a:t>*Rasmussen, </a:t>
            </a:r>
            <a:r>
              <a:rPr lang="de-DE" sz="1000" dirty="0" err="1"/>
              <a:t>Stoye</a:t>
            </a:r>
            <a:r>
              <a:rPr lang="de-DE" sz="1000" dirty="0"/>
              <a:t>, Myers: </a:t>
            </a:r>
            <a:r>
              <a:rPr lang="de-DE" sz="1000" i="1" dirty="0" err="1"/>
              <a:t>Efficient</a:t>
            </a:r>
            <a:r>
              <a:rPr lang="de-DE" sz="1000" i="1" dirty="0"/>
              <a:t> q-Gram Filters </a:t>
            </a:r>
            <a:r>
              <a:rPr lang="de-DE" sz="1000" i="1" dirty="0" err="1"/>
              <a:t>for</a:t>
            </a:r>
            <a:r>
              <a:rPr lang="de-DE" sz="1000" i="1" dirty="0"/>
              <a:t> </a:t>
            </a:r>
            <a:r>
              <a:rPr lang="de-DE" sz="1000" i="1" dirty="0" err="1"/>
              <a:t>Finding</a:t>
            </a:r>
            <a:r>
              <a:rPr lang="de-DE" sz="1000" i="1" dirty="0"/>
              <a:t> All </a:t>
            </a:r>
            <a:r>
              <a:rPr lang="el-GR" sz="1000" i="1" dirty="0"/>
              <a:t>ε</a:t>
            </a:r>
            <a:r>
              <a:rPr lang="de-DE" sz="1000" i="1" dirty="0"/>
              <a:t>-Matches Over a </a:t>
            </a:r>
            <a:r>
              <a:rPr lang="de-DE" sz="1000" i="1" dirty="0" err="1"/>
              <a:t>Given</a:t>
            </a:r>
            <a:r>
              <a:rPr lang="de-DE" sz="1000" i="1" dirty="0"/>
              <a:t> </a:t>
            </a:r>
            <a:r>
              <a:rPr lang="de-DE" sz="1000" i="1" dirty="0" err="1"/>
              <a:t>Length</a:t>
            </a:r>
            <a:r>
              <a:rPr lang="de-DE" sz="1000" i="1" dirty="0"/>
              <a:t>.</a:t>
            </a:r>
            <a:r>
              <a:rPr lang="de-DE" sz="1000" dirty="0"/>
              <a:t> J. Comp. </a:t>
            </a:r>
            <a:r>
              <a:rPr lang="de-DE" sz="1000" dirty="0" err="1"/>
              <a:t>Biol</a:t>
            </a:r>
            <a:r>
              <a:rPr lang="de-DE" sz="1000" dirty="0"/>
              <a:t>.,</a:t>
            </a:r>
            <a:r>
              <a:rPr lang="de-DE" sz="1000" i="1" dirty="0"/>
              <a:t> </a:t>
            </a:r>
            <a:r>
              <a:rPr lang="de-DE" sz="1000" dirty="0"/>
              <a:t>2006. </a:t>
            </a:r>
          </a:p>
          <a:p>
            <a:pPr algn="l"/>
            <a:endParaRPr lang="de-DE" sz="1000" dirty="0"/>
          </a:p>
        </p:txBody>
      </p:sp>
      <p:sp>
        <p:nvSpPr>
          <p:cNvPr id="53" name="Parallelogram 52"/>
          <p:cNvSpPr/>
          <p:nvPr/>
        </p:nvSpPr>
        <p:spPr>
          <a:xfrm>
            <a:off x="4806026" y="3483006"/>
            <a:ext cx="2376264" cy="1296144"/>
          </a:xfrm>
          <a:prstGeom prst="parallelogram">
            <a:avLst>
              <a:gd name="adj" fmla="val 111847"/>
            </a:avLst>
          </a:prstGeom>
          <a:solidFill>
            <a:schemeClr val="accent1"/>
          </a:solidFill>
          <a:ln>
            <a:solidFill>
              <a:schemeClr val="tx2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7" name="Gruppieren 56"/>
          <p:cNvGrpSpPr/>
          <p:nvPr/>
        </p:nvGrpSpPr>
        <p:grpSpPr>
          <a:xfrm>
            <a:off x="3002493" y="3055118"/>
            <a:ext cx="3775344" cy="1733550"/>
            <a:chOff x="3002493" y="3055118"/>
            <a:chExt cx="3775344" cy="1733550"/>
          </a:xfrm>
        </p:grpSpPr>
        <p:grpSp>
          <p:nvGrpSpPr>
            <p:cNvPr id="26" name="Group 57"/>
            <p:cNvGrpSpPr>
              <a:grpSpLocks/>
            </p:cNvGrpSpPr>
            <p:nvPr/>
          </p:nvGrpSpPr>
          <p:grpSpPr bwMode="auto">
            <a:xfrm rot="180000">
              <a:off x="3002493" y="3661907"/>
              <a:ext cx="660400" cy="577850"/>
              <a:chOff x="857224" y="5143512"/>
              <a:chExt cx="571504" cy="500066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 rot="16200000" flipH="1">
                <a:off x="851613" y="5136942"/>
                <a:ext cx="357190" cy="35719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208828" y="5494150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16200000" flipH="1">
                <a:off x="1284146" y="5493931"/>
                <a:ext cx="142876" cy="142876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82"/>
            <p:cNvGrpSpPr>
              <a:grpSpLocks/>
            </p:cNvGrpSpPr>
            <p:nvPr/>
          </p:nvGrpSpPr>
          <p:grpSpPr bwMode="auto">
            <a:xfrm rot="120000">
              <a:off x="4961737" y="3055118"/>
              <a:ext cx="1816100" cy="1733550"/>
              <a:chOff x="285720" y="2857496"/>
              <a:chExt cx="1571636" cy="1500198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 rot="16200000" flipH="1">
                <a:off x="571088" y="2993629"/>
                <a:ext cx="428628" cy="428628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957970" y="3464601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rot="16200000" flipH="1">
                <a:off x="994543" y="3495112"/>
                <a:ext cx="142876" cy="142876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rot="5400000">
                <a:off x="1106817" y="3672473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16200000" flipH="1">
                <a:off x="1137441" y="3708210"/>
                <a:ext cx="571504" cy="571504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709495" y="4279640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rot="16200000" flipH="1">
                <a:off x="1779486" y="4279967"/>
                <a:ext cx="71438" cy="71438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rot="10800000">
                <a:off x="493409" y="2994200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16200000" flipV="1">
                <a:off x="422044" y="2922483"/>
                <a:ext cx="71438" cy="71438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rot="10800000">
                <a:off x="350777" y="2924950"/>
                <a:ext cx="71438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rot="16200000" flipV="1">
                <a:off x="285048" y="2857159"/>
                <a:ext cx="71438" cy="71438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Parallelogram 94"/>
          <p:cNvSpPr/>
          <p:nvPr/>
        </p:nvSpPr>
        <p:spPr>
          <a:xfrm>
            <a:off x="1475656" y="4203086"/>
            <a:ext cx="1512168" cy="576064"/>
          </a:xfrm>
          <a:prstGeom prst="parallelogram">
            <a:avLst>
              <a:gd name="adj" fmla="val 111847"/>
            </a:avLst>
          </a:prstGeom>
          <a:solidFill>
            <a:schemeClr val="accent1"/>
          </a:solidFill>
          <a:ln>
            <a:solidFill>
              <a:schemeClr val="tx2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" name="TextBox 97"/>
          <p:cNvSpPr txBox="1"/>
          <p:nvPr/>
        </p:nvSpPr>
        <p:spPr>
          <a:xfrm>
            <a:off x="2543094" y="1589648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regions</a:t>
            </a:r>
            <a:endParaRPr lang="de-DE" sz="24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1813702" y="1975720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>
                <a:solidFill>
                  <a:schemeClr val="accent6"/>
                </a:solidFill>
              </a:rPr>
              <a:t>ε</a:t>
            </a:r>
            <a:r>
              <a:rPr lang="de-DE" sz="2400" dirty="0">
                <a:solidFill>
                  <a:schemeClr val="accent6"/>
                </a:solidFill>
              </a:rPr>
              <a:t>-matches</a:t>
            </a:r>
          </a:p>
        </p:txBody>
      </p:sp>
    </p:spTree>
    <p:extLst>
      <p:ext uri="{BB962C8B-B14F-4D97-AF65-F5344CB8AC3E}">
        <p14:creationId xmlns:p14="http://schemas.microsoft.com/office/powerpoint/2010/main" val="186677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3" grpId="0" animBg="1"/>
      <p:bldP spid="95" grpId="0" animBg="1"/>
      <p:bldP spid="98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SWIFT in </a:t>
            </a:r>
            <a:r>
              <a:rPr lang="de-DE" dirty="0" err="1" smtClean="0"/>
              <a:t>Seqan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657225"/>
            <a:ext cx="7962900" cy="55435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74361" y="1161738"/>
            <a:ext cx="7457606" cy="64457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4361" y="1987227"/>
            <a:ext cx="7457606" cy="41060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361" y="3200633"/>
            <a:ext cx="7553599" cy="3145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22357" y="3517692"/>
            <a:ext cx="7457606" cy="19340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8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Algorithm</a:t>
            </a:r>
            <a:endParaRPr lang="de-DE" dirty="0"/>
          </a:p>
        </p:txBody>
      </p:sp>
      <p:sp>
        <p:nvSpPr>
          <p:cNvPr id="79" name="Rounded Rectangle 78"/>
          <p:cNvSpPr/>
          <p:nvPr/>
        </p:nvSpPr>
        <p:spPr>
          <a:xfrm>
            <a:off x="1961710" y="2051847"/>
            <a:ext cx="5184576" cy="13681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70000" rIns="270000" rtlCol="0" anchor="ctr"/>
          <a:lstStyle/>
          <a:p>
            <a:r>
              <a:rPr lang="de-DE" sz="3200" dirty="0" smtClean="0">
                <a:solidFill>
                  <a:schemeClr val="tx2"/>
                </a:solidFill>
              </a:rPr>
              <a:t>    1.   </a:t>
            </a:r>
            <a:r>
              <a:rPr lang="de-DE" sz="3200" dirty="0" err="1" smtClean="0">
                <a:solidFill>
                  <a:schemeClr val="tx2"/>
                </a:solidFill>
              </a:rPr>
              <a:t>Filtering</a:t>
            </a:r>
            <a:r>
              <a:rPr lang="de-DE" sz="3200" dirty="0" smtClean="0">
                <a:solidFill>
                  <a:schemeClr val="tx2"/>
                </a:solidFill>
              </a:rPr>
              <a:t> (SWIFT</a:t>
            </a:r>
            <a:r>
              <a:rPr lang="de-DE" sz="3200" b="1" dirty="0" smtClean="0">
                <a:solidFill>
                  <a:schemeClr val="tx2"/>
                </a:solidFill>
              </a:rPr>
              <a:t>*</a:t>
            </a:r>
            <a:r>
              <a:rPr lang="de-DE" sz="3200" dirty="0" smtClean="0">
                <a:solidFill>
                  <a:schemeClr val="tx2"/>
                </a:solidFill>
              </a:rPr>
              <a:t>)</a:t>
            </a:r>
            <a:endParaRPr lang="de-DE" sz="3200" dirty="0">
              <a:solidFill>
                <a:schemeClr val="tx2"/>
              </a:solidFill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61710" y="3726033"/>
            <a:ext cx="5184576" cy="136815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70000" rIns="270000" rtlCol="0" anchor="ctr"/>
          <a:lstStyle/>
          <a:p>
            <a:r>
              <a:rPr lang="de-DE" sz="3200" dirty="0" smtClean="0">
                <a:solidFill>
                  <a:schemeClr val="tx2"/>
                </a:solidFill>
              </a:rPr>
              <a:t>    2.   </a:t>
            </a:r>
            <a:r>
              <a:rPr lang="de-DE" sz="3200" dirty="0" err="1" smtClean="0">
                <a:solidFill>
                  <a:schemeClr val="tx2"/>
                </a:solidFill>
              </a:rPr>
              <a:t>Verification</a:t>
            </a:r>
            <a:r>
              <a:rPr lang="de-DE" sz="3200" dirty="0" smtClean="0">
                <a:solidFill>
                  <a:schemeClr val="tx2"/>
                </a:solidFill>
              </a:rPr>
              <a:t> (</a:t>
            </a:r>
            <a:r>
              <a:rPr lang="de-DE" sz="3200" dirty="0" err="1" smtClean="0">
                <a:solidFill>
                  <a:schemeClr val="tx2"/>
                </a:solidFill>
              </a:rPr>
              <a:t>new</a:t>
            </a:r>
            <a:r>
              <a:rPr lang="de-DE" sz="3200" dirty="0" smtClean="0">
                <a:solidFill>
                  <a:schemeClr val="tx2"/>
                </a:solidFill>
              </a:rPr>
              <a:t>)</a:t>
            </a:r>
            <a:endParaRPr lang="de-DE" sz="3200" dirty="0">
              <a:solidFill>
                <a:schemeClr val="tx2"/>
              </a:solidFill>
            </a:endParaRPr>
          </a:p>
        </p:txBody>
      </p:sp>
      <p:sp>
        <p:nvSpPr>
          <p:cNvPr id="7" name="TextBox 101"/>
          <p:cNvSpPr txBox="1">
            <a:spLocks noChangeArrowheads="1"/>
          </p:cNvSpPr>
          <p:nvPr/>
        </p:nvSpPr>
        <p:spPr bwMode="auto">
          <a:xfrm>
            <a:off x="1979712" y="6264315"/>
            <a:ext cx="71642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 smtClean="0"/>
              <a:t>* Rasmussen</a:t>
            </a:r>
            <a:r>
              <a:rPr lang="de-DE" sz="1000" dirty="0"/>
              <a:t>, </a:t>
            </a:r>
            <a:r>
              <a:rPr lang="de-DE" sz="1000" dirty="0" err="1"/>
              <a:t>Stoye</a:t>
            </a:r>
            <a:r>
              <a:rPr lang="de-DE" sz="1000" dirty="0"/>
              <a:t>, Myers: </a:t>
            </a:r>
            <a:r>
              <a:rPr lang="de-DE" sz="1000" i="1" dirty="0" err="1"/>
              <a:t>Efficient</a:t>
            </a:r>
            <a:r>
              <a:rPr lang="de-DE" sz="1000" i="1" dirty="0"/>
              <a:t> q-Gram Filters </a:t>
            </a:r>
            <a:r>
              <a:rPr lang="de-DE" sz="1000" i="1" dirty="0" err="1"/>
              <a:t>for</a:t>
            </a:r>
            <a:r>
              <a:rPr lang="de-DE" sz="1000" i="1" dirty="0"/>
              <a:t> </a:t>
            </a:r>
            <a:r>
              <a:rPr lang="de-DE" sz="1000" i="1" dirty="0" err="1"/>
              <a:t>Finding</a:t>
            </a:r>
            <a:r>
              <a:rPr lang="de-DE" sz="1000" i="1" dirty="0"/>
              <a:t> All </a:t>
            </a:r>
            <a:r>
              <a:rPr lang="el-GR" sz="1000" i="1" dirty="0"/>
              <a:t>ε</a:t>
            </a:r>
            <a:r>
              <a:rPr lang="de-DE" sz="1000" i="1" dirty="0"/>
              <a:t>-Matches Over a </a:t>
            </a:r>
            <a:r>
              <a:rPr lang="de-DE" sz="1000" i="1" dirty="0" err="1"/>
              <a:t>Given</a:t>
            </a:r>
            <a:r>
              <a:rPr lang="de-DE" sz="1000" i="1" dirty="0"/>
              <a:t> </a:t>
            </a:r>
            <a:r>
              <a:rPr lang="de-DE" sz="1000" i="1" dirty="0" err="1"/>
              <a:t>Length</a:t>
            </a:r>
            <a:r>
              <a:rPr lang="de-DE" sz="1000" i="1" dirty="0"/>
              <a:t>.</a:t>
            </a:r>
            <a:r>
              <a:rPr lang="de-DE" sz="1000" dirty="0"/>
              <a:t> J. Comp. </a:t>
            </a:r>
            <a:r>
              <a:rPr lang="de-DE" sz="1000" dirty="0" err="1"/>
              <a:t>Biol</a:t>
            </a:r>
            <a:r>
              <a:rPr lang="de-DE" sz="1000" dirty="0"/>
              <a:t>.,</a:t>
            </a:r>
            <a:r>
              <a:rPr lang="de-DE" sz="1000" i="1" dirty="0"/>
              <a:t> </a:t>
            </a:r>
            <a:r>
              <a:rPr lang="de-DE" sz="1000" dirty="0"/>
              <a:t>2006. </a:t>
            </a:r>
          </a:p>
          <a:p>
            <a:pPr algn="l"/>
            <a:endParaRPr lang="de-DE" sz="1000" dirty="0"/>
          </a:p>
        </p:txBody>
      </p:sp>
      <p:sp>
        <p:nvSpPr>
          <p:cNvPr id="8" name="Rounded Rectangle 79"/>
          <p:cNvSpPr/>
          <p:nvPr/>
        </p:nvSpPr>
        <p:spPr>
          <a:xfrm>
            <a:off x="1961710" y="3726033"/>
            <a:ext cx="5184576" cy="13681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70000" rIns="270000" rtlCol="0" anchor="ctr"/>
          <a:lstStyle/>
          <a:p>
            <a:r>
              <a:rPr lang="de-DE" sz="3200" dirty="0" smtClean="0">
                <a:solidFill>
                  <a:schemeClr val="tx2"/>
                </a:solidFill>
              </a:rPr>
              <a:t>    2.   </a:t>
            </a:r>
            <a:r>
              <a:rPr lang="de-DE" sz="3200" dirty="0" err="1" smtClean="0">
                <a:solidFill>
                  <a:schemeClr val="tx2"/>
                </a:solidFill>
              </a:rPr>
              <a:t>Verification</a:t>
            </a:r>
            <a:r>
              <a:rPr lang="de-DE" sz="3200" dirty="0" smtClean="0">
                <a:solidFill>
                  <a:schemeClr val="tx2"/>
                </a:solidFill>
              </a:rPr>
              <a:t> (</a:t>
            </a:r>
            <a:r>
              <a:rPr lang="de-DE" sz="3200" dirty="0" err="1" smtClean="0">
                <a:solidFill>
                  <a:schemeClr val="tx2"/>
                </a:solidFill>
              </a:rPr>
              <a:t>new</a:t>
            </a:r>
            <a:r>
              <a:rPr lang="de-DE" sz="3200" dirty="0" smtClean="0">
                <a:solidFill>
                  <a:schemeClr val="tx2"/>
                </a:solidFill>
              </a:rPr>
              <a:t>)</a:t>
            </a:r>
            <a:endParaRPr lang="de-DE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0" grpId="1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/>
          <p:cNvSpPr/>
          <p:nvPr/>
        </p:nvSpPr>
        <p:spPr>
          <a:xfrm>
            <a:off x="251520" y="3744035"/>
            <a:ext cx="1224136" cy="2088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3" name="Parallelogram 102"/>
          <p:cNvSpPr/>
          <p:nvPr/>
        </p:nvSpPr>
        <p:spPr>
          <a:xfrm>
            <a:off x="-180528" y="4176083"/>
            <a:ext cx="2088232" cy="1224136"/>
          </a:xfrm>
          <a:prstGeom prst="parallelogram">
            <a:avLst>
              <a:gd name="adj" fmla="val 100013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755576" y="4004773"/>
            <a:ext cx="994327" cy="585356"/>
            <a:chOff x="755576" y="4004773"/>
            <a:chExt cx="994327" cy="585356"/>
          </a:xfrm>
        </p:grpSpPr>
        <p:cxnSp>
          <p:nvCxnSpPr>
            <p:cNvPr id="246" name="Straight Arrow Connector 245"/>
            <p:cNvCxnSpPr/>
            <p:nvPr/>
          </p:nvCxnSpPr>
          <p:spPr>
            <a:xfrm rot="5400000" flipH="1" flipV="1">
              <a:off x="755576" y="4302097"/>
              <a:ext cx="288032" cy="28803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Rectangle 248"/>
            <p:cNvSpPr/>
            <p:nvPr/>
          </p:nvSpPr>
          <p:spPr>
            <a:xfrm>
              <a:off x="978665" y="4004773"/>
              <a:ext cx="7712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l-GR" dirty="0" smtClean="0"/>
                <a:t>ε</a:t>
              </a:r>
              <a:r>
                <a:rPr lang="de-DE" dirty="0" smtClean="0"/>
                <a:t>-core</a:t>
              </a:r>
              <a:endParaRPr lang="de-DE" dirty="0"/>
            </a:p>
          </p:txBody>
        </p:sp>
      </p:grpSp>
      <p:cxnSp>
        <p:nvCxnSpPr>
          <p:cNvPr id="105" name="Straight Arrow Connector 104"/>
          <p:cNvCxnSpPr/>
          <p:nvPr/>
        </p:nvCxnSpPr>
        <p:spPr>
          <a:xfrm rot="5400000">
            <a:off x="540346" y="317617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Gruppieren 7"/>
          <p:cNvGrpSpPr/>
          <p:nvPr/>
        </p:nvGrpSpPr>
        <p:grpSpPr>
          <a:xfrm>
            <a:off x="144116" y="3654025"/>
            <a:ext cx="1331540" cy="2160240"/>
            <a:chOff x="144116" y="3654025"/>
            <a:chExt cx="1331540" cy="2160240"/>
          </a:xfrm>
        </p:grpSpPr>
        <p:cxnSp>
          <p:nvCxnSpPr>
            <p:cNvPr id="164" name="Straight Connector 163"/>
            <p:cNvCxnSpPr/>
            <p:nvPr/>
          </p:nvCxnSpPr>
          <p:spPr>
            <a:xfrm rot="5400000" flipH="1" flipV="1">
              <a:off x="-900000" y="4770149"/>
              <a:ext cx="2088232" cy="0"/>
            </a:xfrm>
            <a:prstGeom prst="line">
              <a:avLst/>
            </a:prstGeom>
            <a:ln w="28575">
              <a:solidFill>
                <a:schemeClr val="tx2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204"/>
            <p:cNvGrpSpPr/>
            <p:nvPr/>
          </p:nvGrpSpPr>
          <p:grpSpPr>
            <a:xfrm rot="21383836">
              <a:off x="481758" y="4388566"/>
              <a:ext cx="752703" cy="964305"/>
              <a:chOff x="4205934" y="4367880"/>
              <a:chExt cx="752703" cy="964305"/>
            </a:xfrm>
          </p:grpSpPr>
          <p:cxnSp>
            <p:nvCxnSpPr>
              <p:cNvPr id="206" name="Straight Connector 205"/>
              <p:cNvCxnSpPr/>
              <p:nvPr/>
            </p:nvCxnSpPr>
            <p:spPr>
              <a:xfrm rot="16416164" flipH="1">
                <a:off x="4205934" y="4367880"/>
                <a:ext cx="504056" cy="504055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/>
              <p:cNvCxnSpPr/>
              <p:nvPr/>
            </p:nvCxnSpPr>
            <p:spPr>
              <a:xfrm rot="16416164" flipH="1">
                <a:off x="4814621" y="5188169"/>
                <a:ext cx="144016" cy="14401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63" name="Straight Connector 162"/>
            <p:cNvCxnSpPr/>
            <p:nvPr/>
          </p:nvCxnSpPr>
          <p:spPr>
            <a:xfrm>
              <a:off x="251520" y="3654025"/>
              <a:ext cx="1224136" cy="0"/>
            </a:xfrm>
            <a:prstGeom prst="line">
              <a:avLst/>
            </a:prstGeom>
            <a:ln w="28575">
              <a:solidFill>
                <a:schemeClr val="tx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Verification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SWIFT </a:t>
            </a:r>
            <a:r>
              <a:rPr lang="de-DE" dirty="0" err="1" smtClean="0"/>
              <a:t>hits</a:t>
            </a:r>
            <a:endParaRPr lang="de-DE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1680850" y="1806659"/>
            <a:ext cx="7380820" cy="857256"/>
            <a:chOff x="1680850" y="1772816"/>
            <a:chExt cx="7380820" cy="857256"/>
          </a:xfrm>
        </p:grpSpPr>
        <p:sp>
          <p:nvSpPr>
            <p:cNvPr id="133" name="Rectangle 132"/>
            <p:cNvSpPr/>
            <p:nvPr/>
          </p:nvSpPr>
          <p:spPr>
            <a:xfrm>
              <a:off x="3941930" y="1772816"/>
              <a:ext cx="1357322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2"/>
                  </a:solidFill>
                </a:rPr>
                <a:t>X-</a:t>
              </a:r>
              <a:r>
                <a:rPr lang="de-DE" dirty="0">
                  <a:solidFill>
                    <a:schemeClr val="tx2"/>
                  </a:solidFill>
                </a:rPr>
                <a:t>D</a:t>
              </a:r>
              <a:r>
                <a:rPr lang="de-DE" dirty="0" smtClean="0">
                  <a:solidFill>
                    <a:schemeClr val="tx2"/>
                  </a:solidFill>
                </a:rPr>
                <a:t>rop Extension</a:t>
              </a:r>
              <a:endParaRPr lang="de-DE" dirty="0">
                <a:solidFill>
                  <a:schemeClr val="tx2"/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5787135" y="1772816"/>
              <a:ext cx="1357322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Longest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</a:p>
            <a:p>
              <a:pPr algn="ctr"/>
              <a:r>
                <a:rPr lang="el-GR" dirty="0" smtClean="0">
                  <a:solidFill>
                    <a:schemeClr val="tx2"/>
                  </a:solidFill>
                </a:rPr>
                <a:t>ε</a:t>
              </a:r>
              <a:r>
                <a:rPr lang="de-DE" dirty="0" smtClean="0">
                  <a:solidFill>
                    <a:schemeClr val="tx2"/>
                  </a:solidFill>
                </a:rPr>
                <a:t>-Match</a:t>
              </a:r>
              <a:endParaRPr lang="de-DE" dirty="0">
                <a:solidFill>
                  <a:schemeClr val="tx2"/>
                </a:solidFill>
              </a:endParaRPr>
            </a:p>
          </p:txBody>
        </p:sp>
        <p:sp>
          <p:nvSpPr>
            <p:cNvPr id="135" name="Down Arrow 134"/>
            <p:cNvSpPr/>
            <p:nvPr/>
          </p:nvSpPr>
          <p:spPr>
            <a:xfrm rot="16200000">
              <a:off x="1717994" y="2023705"/>
              <a:ext cx="285752" cy="360040"/>
            </a:xfrm>
            <a:prstGeom prst="downArrow">
              <a:avLst/>
            </a:prstGeom>
            <a:solidFill>
              <a:schemeClr val="accent5"/>
            </a:solidFill>
            <a:ln w="127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12898" y="1772816"/>
              <a:ext cx="1357322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2"/>
                  </a:solidFill>
                </a:rPr>
                <a:t>X-</a:t>
              </a:r>
              <a:r>
                <a:rPr lang="de-DE" dirty="0">
                  <a:solidFill>
                    <a:schemeClr val="tx2"/>
                  </a:solidFill>
                </a:rPr>
                <a:t>D</a:t>
              </a:r>
              <a:r>
                <a:rPr lang="de-DE" dirty="0" smtClean="0">
                  <a:solidFill>
                    <a:schemeClr val="tx2"/>
                  </a:solidFill>
                </a:rPr>
                <a:t>rop Filter</a:t>
              </a:r>
              <a:endParaRPr lang="de-DE" dirty="0">
                <a:solidFill>
                  <a:schemeClr val="tx2"/>
                </a:solidFill>
              </a:endParaRPr>
            </a:p>
          </p:txBody>
        </p:sp>
        <p:sp>
          <p:nvSpPr>
            <p:cNvPr id="61" name="Down Arrow 60"/>
            <p:cNvSpPr/>
            <p:nvPr/>
          </p:nvSpPr>
          <p:spPr>
            <a:xfrm rot="16200000">
              <a:off x="3574029" y="2023705"/>
              <a:ext cx="285752" cy="360040"/>
            </a:xfrm>
            <a:prstGeom prst="downArrow">
              <a:avLst/>
            </a:prstGeom>
            <a:solidFill>
              <a:schemeClr val="accent5"/>
            </a:solidFill>
            <a:ln w="127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Down Arrow 61"/>
            <p:cNvSpPr/>
            <p:nvPr/>
          </p:nvSpPr>
          <p:spPr>
            <a:xfrm rot="16200000">
              <a:off x="5419234" y="2023704"/>
              <a:ext cx="285752" cy="360040"/>
            </a:xfrm>
            <a:prstGeom prst="downArrow">
              <a:avLst/>
            </a:prstGeom>
            <a:solidFill>
              <a:schemeClr val="accent5"/>
            </a:solidFill>
            <a:ln w="127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Down Arrow 62"/>
            <p:cNvSpPr/>
            <p:nvPr/>
          </p:nvSpPr>
          <p:spPr>
            <a:xfrm rot="16200000">
              <a:off x="7264439" y="2023704"/>
              <a:ext cx="285752" cy="360040"/>
            </a:xfrm>
            <a:prstGeom prst="downArrow">
              <a:avLst/>
            </a:prstGeom>
            <a:solidFill>
              <a:schemeClr val="accent5"/>
            </a:solidFill>
            <a:ln w="127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632340" y="1772816"/>
              <a:ext cx="1429330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Removal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of</a:t>
              </a:r>
              <a:endParaRPr lang="de-DE" dirty="0" smtClean="0">
                <a:solidFill>
                  <a:schemeClr val="tx2"/>
                </a:solidFill>
              </a:endParaRPr>
            </a:p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Overlapping</a:t>
              </a:r>
              <a:endParaRPr lang="de-DE" dirty="0" smtClean="0">
                <a:solidFill>
                  <a:schemeClr val="tx2"/>
                </a:solidFill>
              </a:endParaRPr>
            </a:p>
            <a:p>
              <a:pPr algn="ctr"/>
              <a:r>
                <a:rPr lang="el-GR" dirty="0" smtClean="0">
                  <a:solidFill>
                    <a:schemeClr val="tx2"/>
                  </a:solidFill>
                </a:rPr>
                <a:t>ε</a:t>
              </a:r>
              <a:r>
                <a:rPr lang="de-DE" dirty="0" smtClean="0">
                  <a:solidFill>
                    <a:schemeClr val="tx2"/>
                  </a:solidFill>
                </a:rPr>
                <a:t>-Matches</a:t>
              </a:r>
              <a:endParaRPr lang="de-DE" dirty="0">
                <a:solidFill>
                  <a:schemeClr val="tx2"/>
                </a:solidFill>
              </a:endParaRPr>
            </a:p>
          </p:txBody>
        </p:sp>
      </p:grpSp>
      <p:sp>
        <p:nvSpPr>
          <p:cNvPr id="42" name="Rectangle 131"/>
          <p:cNvSpPr/>
          <p:nvPr/>
        </p:nvSpPr>
        <p:spPr>
          <a:xfrm>
            <a:off x="119142" y="1806659"/>
            <a:ext cx="1482528" cy="8572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Banded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Local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Alignment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176972"/>
            <a:ext cx="42422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Open Sans"/>
              </a:rPr>
              <a:t>Waterman-Eggert local alignment algorithm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56" y="1722995"/>
            <a:ext cx="8223750" cy="311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5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Verification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SWIFT </a:t>
            </a:r>
            <a:r>
              <a:rPr lang="de-DE" dirty="0" err="1" smtClean="0"/>
              <a:t>hits</a:t>
            </a:r>
            <a:endParaRPr lang="de-DE" dirty="0"/>
          </a:p>
        </p:txBody>
      </p:sp>
      <p:sp>
        <p:nvSpPr>
          <p:cNvPr id="42" name="Rectangle 131"/>
          <p:cNvSpPr/>
          <p:nvPr/>
        </p:nvSpPr>
        <p:spPr>
          <a:xfrm>
            <a:off x="119142" y="1806659"/>
            <a:ext cx="1482528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Banded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Local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Alignment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5" name="Parallelogram 158"/>
          <p:cNvSpPr/>
          <p:nvPr/>
        </p:nvSpPr>
        <p:spPr>
          <a:xfrm>
            <a:off x="3851920" y="4172250"/>
            <a:ext cx="2088232" cy="1224136"/>
          </a:xfrm>
          <a:prstGeom prst="parallelogram">
            <a:avLst>
              <a:gd name="adj" fmla="val 100013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7" name="Group 292"/>
          <p:cNvGrpSpPr/>
          <p:nvPr/>
        </p:nvGrpSpPr>
        <p:grpSpPr>
          <a:xfrm>
            <a:off x="3707904" y="3753034"/>
            <a:ext cx="792088" cy="648072"/>
            <a:chOff x="3419872" y="4293096"/>
            <a:chExt cx="792088" cy="648072"/>
          </a:xfrm>
          <a:solidFill>
            <a:schemeClr val="tx2"/>
          </a:solidFill>
        </p:grpSpPr>
        <p:sp>
          <p:nvSpPr>
            <p:cNvPr id="28" name="Rectangle 91"/>
            <p:cNvSpPr/>
            <p:nvPr/>
          </p:nvSpPr>
          <p:spPr>
            <a:xfrm>
              <a:off x="3851920" y="4581128"/>
              <a:ext cx="360040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tangle 92"/>
            <p:cNvSpPr/>
            <p:nvPr/>
          </p:nvSpPr>
          <p:spPr>
            <a:xfrm>
              <a:off x="3635896" y="4509120"/>
              <a:ext cx="21602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tangle 93"/>
            <p:cNvSpPr/>
            <p:nvPr/>
          </p:nvSpPr>
          <p:spPr>
            <a:xfrm>
              <a:off x="3779912" y="4509120"/>
              <a:ext cx="360040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tangle 94"/>
            <p:cNvSpPr/>
            <p:nvPr/>
          </p:nvSpPr>
          <p:spPr>
            <a:xfrm>
              <a:off x="3635896" y="4365104"/>
              <a:ext cx="288032" cy="28803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tangle 95"/>
            <p:cNvSpPr/>
            <p:nvPr/>
          </p:nvSpPr>
          <p:spPr>
            <a:xfrm>
              <a:off x="3491880" y="4437112"/>
              <a:ext cx="576064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tangle 96"/>
            <p:cNvSpPr/>
            <p:nvPr/>
          </p:nvSpPr>
          <p:spPr>
            <a:xfrm>
              <a:off x="3419872" y="4293096"/>
              <a:ext cx="288032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oup 264"/>
          <p:cNvGrpSpPr/>
          <p:nvPr/>
        </p:nvGrpSpPr>
        <p:grpSpPr>
          <a:xfrm>
            <a:off x="5004048" y="4905162"/>
            <a:ext cx="936104" cy="864096"/>
            <a:chOff x="5004048" y="4725144"/>
            <a:chExt cx="936104" cy="864096"/>
          </a:xfrm>
          <a:solidFill>
            <a:schemeClr val="tx2"/>
          </a:solidFill>
        </p:grpSpPr>
        <p:sp>
          <p:nvSpPr>
            <p:cNvPr id="35" name="Rectangle 260"/>
            <p:cNvSpPr/>
            <p:nvPr/>
          </p:nvSpPr>
          <p:spPr>
            <a:xfrm>
              <a:off x="5076056" y="4869160"/>
              <a:ext cx="576064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tangle 88"/>
            <p:cNvSpPr/>
            <p:nvPr/>
          </p:nvSpPr>
          <p:spPr>
            <a:xfrm>
              <a:off x="5508104" y="5229200"/>
              <a:ext cx="432048" cy="360040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tangle 89"/>
            <p:cNvSpPr/>
            <p:nvPr/>
          </p:nvSpPr>
          <p:spPr>
            <a:xfrm>
              <a:off x="5220072" y="5085184"/>
              <a:ext cx="504056" cy="432048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tangle 90"/>
            <p:cNvSpPr/>
            <p:nvPr/>
          </p:nvSpPr>
          <p:spPr>
            <a:xfrm>
              <a:off x="5004048" y="4725144"/>
              <a:ext cx="360040" cy="648072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" name="Group 265"/>
          <p:cNvGrpSpPr/>
          <p:nvPr/>
        </p:nvGrpSpPr>
        <p:grpSpPr>
          <a:xfrm>
            <a:off x="3707903" y="3766501"/>
            <a:ext cx="792089" cy="634605"/>
            <a:chOff x="3707903" y="3586483"/>
            <a:chExt cx="792089" cy="634605"/>
          </a:xfrm>
        </p:grpSpPr>
        <p:cxnSp>
          <p:nvCxnSpPr>
            <p:cNvPr id="40" name="Straight Connector 69"/>
            <p:cNvCxnSpPr/>
            <p:nvPr/>
          </p:nvCxnSpPr>
          <p:spPr>
            <a:xfrm rot="16200000" flipH="1">
              <a:off x="3923928" y="3861048"/>
              <a:ext cx="216024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Straight Connector 70"/>
            <p:cNvCxnSpPr/>
            <p:nvPr/>
          </p:nvCxnSpPr>
          <p:spPr>
            <a:xfrm>
              <a:off x="3707903" y="3586483"/>
              <a:ext cx="216025" cy="202557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Straight Connector 71"/>
            <p:cNvCxnSpPr/>
            <p:nvPr/>
          </p:nvCxnSpPr>
          <p:spPr>
            <a:xfrm rot="5400000">
              <a:off x="3887924" y="3825044"/>
              <a:ext cx="7200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Straight Connector 72"/>
            <p:cNvCxnSpPr/>
            <p:nvPr/>
          </p:nvCxnSpPr>
          <p:spPr>
            <a:xfrm rot="10800000">
              <a:off x="4139952" y="4077072"/>
              <a:ext cx="216024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Straight Connector 73"/>
            <p:cNvCxnSpPr/>
            <p:nvPr/>
          </p:nvCxnSpPr>
          <p:spPr>
            <a:xfrm rot="16200000" flipH="1">
              <a:off x="4211960" y="3933056"/>
              <a:ext cx="288032" cy="288032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74"/>
            <p:cNvCxnSpPr/>
            <p:nvPr/>
          </p:nvCxnSpPr>
          <p:spPr>
            <a:xfrm rot="5400000">
              <a:off x="4139952" y="3861048"/>
              <a:ext cx="144016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Straight Connector 75"/>
            <p:cNvCxnSpPr/>
            <p:nvPr/>
          </p:nvCxnSpPr>
          <p:spPr>
            <a:xfrm>
              <a:off x="4139954" y="3717034"/>
              <a:ext cx="72007" cy="72006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8" name="Group 266"/>
          <p:cNvGrpSpPr/>
          <p:nvPr/>
        </p:nvGrpSpPr>
        <p:grpSpPr>
          <a:xfrm>
            <a:off x="5004048" y="4905162"/>
            <a:ext cx="936104" cy="864098"/>
            <a:chOff x="5004048" y="4725144"/>
            <a:chExt cx="936104" cy="864098"/>
          </a:xfrm>
        </p:grpSpPr>
        <p:cxnSp>
          <p:nvCxnSpPr>
            <p:cNvPr id="49" name="Straight Connector 79"/>
            <p:cNvCxnSpPr/>
            <p:nvPr/>
          </p:nvCxnSpPr>
          <p:spPr>
            <a:xfrm rot="16200000" flipH="1">
              <a:off x="5364088" y="5157192"/>
              <a:ext cx="216024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80"/>
            <p:cNvCxnSpPr/>
            <p:nvPr/>
          </p:nvCxnSpPr>
          <p:spPr>
            <a:xfrm rot="16200000" flipH="1">
              <a:off x="5724127" y="5373217"/>
              <a:ext cx="216026" cy="216024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1" name="Straight Connector 81"/>
            <p:cNvCxnSpPr/>
            <p:nvPr/>
          </p:nvCxnSpPr>
          <p:spPr>
            <a:xfrm flipV="1">
              <a:off x="5580112" y="5373216"/>
              <a:ext cx="144016" cy="449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52" name="Group 261"/>
            <p:cNvGrpSpPr/>
            <p:nvPr/>
          </p:nvGrpSpPr>
          <p:grpSpPr>
            <a:xfrm>
              <a:off x="5004048" y="4725144"/>
              <a:ext cx="360040" cy="436538"/>
              <a:chOff x="5004048" y="4725144"/>
              <a:chExt cx="360040" cy="436538"/>
            </a:xfrm>
          </p:grpSpPr>
          <p:cxnSp>
            <p:nvCxnSpPr>
              <p:cNvPr id="55" name="Straight Connector 83"/>
              <p:cNvCxnSpPr/>
              <p:nvPr/>
            </p:nvCxnSpPr>
            <p:spPr>
              <a:xfrm rot="16200000" flipH="1">
                <a:off x="5004048" y="4797152"/>
                <a:ext cx="144016" cy="144016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84"/>
              <p:cNvCxnSpPr/>
              <p:nvPr/>
            </p:nvCxnSpPr>
            <p:spPr>
              <a:xfrm rot="5400000" flipH="1" flipV="1">
                <a:off x="4968046" y="4761146"/>
                <a:ext cx="72006" cy="2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85"/>
              <p:cNvCxnSpPr/>
              <p:nvPr/>
            </p:nvCxnSpPr>
            <p:spPr>
              <a:xfrm flipV="1">
                <a:off x="5292080" y="5157192"/>
                <a:ext cx="72008" cy="449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86"/>
              <p:cNvCxnSpPr/>
              <p:nvPr/>
            </p:nvCxnSpPr>
            <p:spPr>
              <a:xfrm>
                <a:off x="5148064" y="5022154"/>
                <a:ext cx="144016" cy="13503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87"/>
              <p:cNvCxnSpPr/>
              <p:nvPr/>
            </p:nvCxnSpPr>
            <p:spPr>
              <a:xfrm rot="16200000" flipH="1">
                <a:off x="5112061" y="4977172"/>
                <a:ext cx="72010" cy="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53" name="Straight Connector 77"/>
            <p:cNvCxnSpPr/>
            <p:nvPr/>
          </p:nvCxnSpPr>
          <p:spPr>
            <a:xfrm rot="5400000">
              <a:off x="5544108" y="5409220"/>
              <a:ext cx="7200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4" name="Straight Connector 78"/>
            <p:cNvCxnSpPr/>
            <p:nvPr/>
          </p:nvCxnSpPr>
          <p:spPr>
            <a:xfrm rot="16200000" flipH="1">
              <a:off x="5580112" y="5445224"/>
              <a:ext cx="144016" cy="144016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1907703" y="2888940"/>
            <a:ext cx="1719191" cy="1485165"/>
            <a:chOff x="1907703" y="2888940"/>
            <a:chExt cx="1719191" cy="1485165"/>
          </a:xfrm>
        </p:grpSpPr>
        <p:sp>
          <p:nvSpPr>
            <p:cNvPr id="65" name="TextBox 101"/>
            <p:cNvSpPr txBox="1"/>
            <p:nvPr/>
          </p:nvSpPr>
          <p:spPr>
            <a:xfrm>
              <a:off x="1907703" y="3543108"/>
              <a:ext cx="17191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smtClean="0"/>
                <a:t>Post-</a:t>
              </a:r>
              <a:r>
                <a:rPr lang="de-DE" sz="1600" dirty="0" err="1" smtClean="0"/>
                <a:t>processing</a:t>
              </a:r>
              <a:r>
                <a:rPr lang="de-DE" sz="1600" dirty="0" smtClean="0"/>
                <a:t> </a:t>
              </a:r>
              <a:r>
                <a:rPr lang="de-DE" sz="1600" dirty="0" err="1" smtClean="0"/>
                <a:t>algorithm</a:t>
              </a:r>
              <a:r>
                <a:rPr lang="de-DE" sz="1600" dirty="0" smtClean="0"/>
                <a:t> </a:t>
              </a:r>
            </a:p>
            <a:p>
              <a:pPr algn="ctr"/>
              <a:r>
                <a:rPr lang="de-DE" sz="1600" dirty="0" err="1" smtClean="0"/>
                <a:t>by</a:t>
              </a:r>
              <a:r>
                <a:rPr lang="de-DE" sz="1600" dirty="0" smtClean="0"/>
                <a:t> Zhang et al.*</a:t>
              </a:r>
              <a:endParaRPr lang="de-DE" sz="1600" dirty="0"/>
            </a:p>
          </p:txBody>
        </p:sp>
        <p:cxnSp>
          <p:nvCxnSpPr>
            <p:cNvPr id="66" name="Straight Arrow Connector 103"/>
            <p:cNvCxnSpPr/>
            <p:nvPr/>
          </p:nvCxnSpPr>
          <p:spPr>
            <a:xfrm rot="5400000">
              <a:off x="2483768" y="3176178"/>
              <a:ext cx="5760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7" name="Straight Arrow Connector 106"/>
          <p:cNvCxnSpPr/>
          <p:nvPr/>
        </p:nvCxnSpPr>
        <p:spPr>
          <a:xfrm rot="5400000">
            <a:off x="4427190" y="317617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6"/>
          <p:cNvCxnSpPr/>
          <p:nvPr/>
        </p:nvCxnSpPr>
        <p:spPr>
          <a:xfrm rot="16200000" flipH="1">
            <a:off x="4499992" y="4401106"/>
            <a:ext cx="504056" cy="504056"/>
          </a:xfrm>
          <a:prstGeom prst="line">
            <a:avLst/>
          </a:prstGeom>
          <a:ln w="19050" cap="rnd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4" name="TextBox 101"/>
          <p:cNvSpPr txBox="1">
            <a:spLocks noChangeArrowheads="1"/>
          </p:cNvSpPr>
          <p:nvPr/>
        </p:nvSpPr>
        <p:spPr bwMode="auto">
          <a:xfrm>
            <a:off x="2591780" y="6354325"/>
            <a:ext cx="6552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de-DE" sz="1000" dirty="0" smtClean="0"/>
              <a:t>* Zhang, Berman, </a:t>
            </a:r>
            <a:r>
              <a:rPr lang="de-DE" sz="1000" dirty="0" err="1" smtClean="0"/>
              <a:t>Wiehe</a:t>
            </a:r>
            <a:r>
              <a:rPr lang="de-DE" sz="1000" dirty="0" smtClean="0"/>
              <a:t>, Miller: </a:t>
            </a:r>
            <a:r>
              <a:rPr lang="de-DE" sz="1000" i="1" dirty="0" smtClean="0"/>
              <a:t>Post-</a:t>
            </a:r>
            <a:r>
              <a:rPr lang="de-DE" sz="1000" i="1" dirty="0" err="1" smtClean="0"/>
              <a:t>processing</a:t>
            </a:r>
            <a:r>
              <a:rPr lang="de-DE" sz="1000" i="1" dirty="0" smtClean="0"/>
              <a:t> </a:t>
            </a:r>
            <a:r>
              <a:rPr lang="de-DE" sz="1000" i="1" dirty="0"/>
              <a:t>L</a:t>
            </a:r>
            <a:r>
              <a:rPr lang="de-DE" sz="1000" i="1" dirty="0" smtClean="0"/>
              <a:t>ong </a:t>
            </a:r>
            <a:r>
              <a:rPr lang="de-DE" sz="1000" i="1" dirty="0" err="1"/>
              <a:t>P</a:t>
            </a:r>
            <a:r>
              <a:rPr lang="de-DE" sz="1000" i="1" dirty="0" err="1" smtClean="0"/>
              <a:t>airwise</a:t>
            </a:r>
            <a:r>
              <a:rPr lang="de-DE" sz="1000" i="1" dirty="0" smtClean="0"/>
              <a:t> </a:t>
            </a:r>
            <a:r>
              <a:rPr lang="de-DE" sz="1000" i="1" dirty="0" err="1"/>
              <a:t>A</a:t>
            </a:r>
            <a:r>
              <a:rPr lang="de-DE" sz="1000" i="1" dirty="0" err="1" smtClean="0"/>
              <a:t>lignments</a:t>
            </a:r>
            <a:r>
              <a:rPr lang="de-DE" sz="1000" i="1" dirty="0" smtClean="0"/>
              <a:t>.</a:t>
            </a:r>
            <a:r>
              <a:rPr lang="de-DE" sz="1000" dirty="0" smtClean="0"/>
              <a:t> </a:t>
            </a:r>
            <a:r>
              <a:rPr lang="de-DE" sz="1000" dirty="0" err="1" smtClean="0"/>
              <a:t>Bioinformatics</a:t>
            </a:r>
            <a:r>
              <a:rPr lang="de-DE" sz="1000" dirty="0" smtClean="0"/>
              <a:t>,</a:t>
            </a:r>
            <a:r>
              <a:rPr lang="de-DE" sz="1000" i="1" dirty="0" smtClean="0"/>
              <a:t> </a:t>
            </a:r>
            <a:r>
              <a:rPr lang="de-DE" sz="1000" dirty="0" smtClean="0"/>
              <a:t>1999. </a:t>
            </a:r>
            <a:endParaRPr lang="de-DE" sz="1000" dirty="0"/>
          </a:p>
          <a:p>
            <a:pPr algn="r"/>
            <a:endParaRPr lang="de-DE" sz="10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-180528" y="2888940"/>
            <a:ext cx="2088232" cy="2943327"/>
            <a:chOff x="-180528" y="2888940"/>
            <a:chExt cx="2088232" cy="2943327"/>
          </a:xfrm>
        </p:grpSpPr>
        <p:grpSp>
          <p:nvGrpSpPr>
            <p:cNvPr id="9" name="Gruppieren 8"/>
            <p:cNvGrpSpPr/>
            <p:nvPr/>
          </p:nvGrpSpPr>
          <p:grpSpPr>
            <a:xfrm>
              <a:off x="-180528" y="2888940"/>
              <a:ext cx="2088232" cy="2943327"/>
              <a:chOff x="-180528" y="2888940"/>
              <a:chExt cx="2088232" cy="2943327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251520" y="3744035"/>
                <a:ext cx="1224136" cy="20882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Parallelogram 102"/>
              <p:cNvSpPr/>
              <p:nvPr/>
            </p:nvSpPr>
            <p:spPr>
              <a:xfrm>
                <a:off x="-180528" y="4176083"/>
                <a:ext cx="2088232" cy="1224136"/>
              </a:xfrm>
              <a:prstGeom prst="parallelogram">
                <a:avLst>
                  <a:gd name="adj" fmla="val 10001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>
                  <a:rot lat="0" lon="0" rev="5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05" name="Straight Arrow Connector 104"/>
              <p:cNvCxnSpPr/>
              <p:nvPr/>
            </p:nvCxnSpPr>
            <p:spPr>
              <a:xfrm rot="5400000">
                <a:off x="540346" y="3176178"/>
                <a:ext cx="576064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Gruppieren 7"/>
              <p:cNvGrpSpPr/>
              <p:nvPr/>
            </p:nvGrpSpPr>
            <p:grpSpPr>
              <a:xfrm>
                <a:off x="144116" y="3654025"/>
                <a:ext cx="1331540" cy="2160240"/>
                <a:chOff x="144116" y="3654025"/>
                <a:chExt cx="1331540" cy="2160240"/>
              </a:xfrm>
            </p:grpSpPr>
            <p:cxnSp>
              <p:nvCxnSpPr>
                <p:cNvPr id="164" name="Straight Connector 163"/>
                <p:cNvCxnSpPr/>
                <p:nvPr/>
              </p:nvCxnSpPr>
              <p:spPr>
                <a:xfrm rot="5400000" flipH="1" flipV="1">
                  <a:off x="-900000" y="4770149"/>
                  <a:ext cx="2088232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Group 204"/>
                <p:cNvGrpSpPr/>
                <p:nvPr/>
              </p:nvGrpSpPr>
              <p:grpSpPr>
                <a:xfrm rot="21383836">
                  <a:off x="481758" y="4388566"/>
                  <a:ext cx="752703" cy="964305"/>
                  <a:chOff x="4205934" y="4367880"/>
                  <a:chExt cx="752703" cy="964305"/>
                </a:xfrm>
              </p:grpSpPr>
              <p:cxnSp>
                <p:nvCxnSpPr>
                  <p:cNvPr id="206" name="Straight Connector 205"/>
                  <p:cNvCxnSpPr/>
                  <p:nvPr/>
                </p:nvCxnSpPr>
                <p:spPr>
                  <a:xfrm rot="16416164" flipH="1">
                    <a:off x="4205934" y="4367880"/>
                    <a:ext cx="504056" cy="504055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Straight Connector 217"/>
                  <p:cNvCxnSpPr/>
                  <p:nvPr/>
                </p:nvCxnSpPr>
                <p:spPr>
                  <a:xfrm rot="16416164" flipH="1">
                    <a:off x="4814621" y="5188169"/>
                    <a:ext cx="144016" cy="144016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3" name="Straight Connector 162"/>
                <p:cNvCxnSpPr/>
                <p:nvPr/>
              </p:nvCxnSpPr>
              <p:spPr>
                <a:xfrm>
                  <a:off x="251520" y="3654025"/>
                  <a:ext cx="1224136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Gruppieren 5"/>
            <p:cNvGrpSpPr/>
            <p:nvPr/>
          </p:nvGrpSpPr>
          <p:grpSpPr>
            <a:xfrm>
              <a:off x="755576" y="4004773"/>
              <a:ext cx="994327" cy="585356"/>
              <a:chOff x="755576" y="4004773"/>
              <a:chExt cx="994327" cy="585356"/>
            </a:xfrm>
          </p:grpSpPr>
          <p:cxnSp>
            <p:nvCxnSpPr>
              <p:cNvPr id="246" name="Straight Arrow Connector 245"/>
              <p:cNvCxnSpPr/>
              <p:nvPr/>
            </p:nvCxnSpPr>
            <p:spPr>
              <a:xfrm rot="5400000" flipH="1" flipV="1">
                <a:off x="755576" y="4302097"/>
                <a:ext cx="288032" cy="28803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Rectangle 248"/>
              <p:cNvSpPr/>
              <p:nvPr/>
            </p:nvSpPr>
            <p:spPr>
              <a:xfrm>
                <a:off x="978665" y="4004773"/>
                <a:ext cx="77123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 smtClean="0"/>
                  <a:t>ε</a:t>
                </a:r>
                <a:r>
                  <a:rPr lang="de-DE" dirty="0" smtClean="0"/>
                  <a:t>-core</a:t>
                </a:r>
                <a:endParaRPr lang="de-DE" dirty="0"/>
              </a:p>
            </p:txBody>
          </p:sp>
        </p:grpSp>
      </p:grpSp>
      <p:sp>
        <p:nvSpPr>
          <p:cNvPr id="85" name="Rectangle 59"/>
          <p:cNvSpPr/>
          <p:nvPr/>
        </p:nvSpPr>
        <p:spPr>
          <a:xfrm>
            <a:off x="2096725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Filter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6" name="Rectangle 132"/>
          <p:cNvSpPr/>
          <p:nvPr/>
        </p:nvSpPr>
        <p:spPr>
          <a:xfrm>
            <a:off x="3941930" y="1808820"/>
            <a:ext cx="1357322" cy="857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2"/>
                </a:solidFill>
              </a:rPr>
              <a:t>X-</a:t>
            </a:r>
            <a:r>
              <a:rPr lang="de-DE" dirty="0">
                <a:solidFill>
                  <a:schemeClr val="tx2"/>
                </a:solidFill>
              </a:rPr>
              <a:t>D</a:t>
            </a:r>
            <a:r>
              <a:rPr lang="de-DE" dirty="0" smtClean="0">
                <a:solidFill>
                  <a:schemeClr val="tx2"/>
                </a:solidFill>
              </a:rPr>
              <a:t>rop Extension</a:t>
            </a:r>
            <a:endParaRPr lang="de-DE" dirty="0">
              <a:solidFill>
                <a:schemeClr val="tx2"/>
              </a:solidFill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6505" y="1806659"/>
            <a:ext cx="8945165" cy="859417"/>
            <a:chOff x="116505" y="1806659"/>
            <a:chExt cx="8945165" cy="859417"/>
          </a:xfrm>
        </p:grpSpPr>
        <p:grpSp>
          <p:nvGrpSpPr>
            <p:cNvPr id="3" name="Gruppieren 2"/>
            <p:cNvGrpSpPr/>
            <p:nvPr/>
          </p:nvGrpSpPr>
          <p:grpSpPr>
            <a:xfrm>
              <a:off x="1680850" y="1806659"/>
              <a:ext cx="7380820" cy="857256"/>
              <a:chOff x="1680850" y="1772816"/>
              <a:chExt cx="7380820" cy="857256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3941930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Extension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5787135" y="1772816"/>
                <a:ext cx="1357322" cy="85725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Longest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5" name="Down Arrow 134"/>
              <p:cNvSpPr/>
              <p:nvPr/>
            </p:nvSpPr>
            <p:spPr>
              <a:xfrm rot="16200000">
                <a:off x="1717994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2096725" y="1772816"/>
                <a:ext cx="1357322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2"/>
                    </a:solidFill>
                  </a:rPr>
                  <a:t>X-</a:t>
                </a:r>
                <a:r>
                  <a:rPr lang="de-DE" dirty="0">
                    <a:solidFill>
                      <a:schemeClr val="tx2"/>
                    </a:solidFill>
                  </a:rPr>
                  <a:t>D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rop Filter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1" name="Down Arrow 60"/>
              <p:cNvSpPr/>
              <p:nvPr/>
            </p:nvSpPr>
            <p:spPr>
              <a:xfrm rot="16200000">
                <a:off x="3574029" y="2023705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Down Arrow 61"/>
              <p:cNvSpPr/>
              <p:nvPr/>
            </p:nvSpPr>
            <p:spPr>
              <a:xfrm rot="16200000">
                <a:off x="5419234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Down Arrow 62"/>
              <p:cNvSpPr/>
              <p:nvPr/>
            </p:nvSpPr>
            <p:spPr>
              <a:xfrm rot="16200000">
                <a:off x="7264439" y="2023704"/>
                <a:ext cx="285752" cy="360040"/>
              </a:xfrm>
              <a:prstGeom prst="downArrow">
                <a:avLst/>
              </a:prstGeom>
              <a:solidFill>
                <a:schemeClr val="accent5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632340" y="1772816"/>
                <a:ext cx="1429330" cy="85725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Removal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tx2"/>
                    </a:solidFill>
                  </a:rPr>
                  <a:t>of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de-DE" dirty="0" err="1" smtClean="0">
                    <a:solidFill>
                      <a:schemeClr val="tx2"/>
                    </a:solidFill>
                  </a:rPr>
                  <a:t>Overlapping</a:t>
                </a:r>
                <a:endParaRPr lang="de-DE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el-GR" dirty="0" smtClean="0">
                    <a:solidFill>
                      <a:schemeClr val="tx2"/>
                    </a:solidFill>
                  </a:rPr>
                  <a:t>ε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-Matches</a:t>
                </a:r>
                <a:endParaRPr lang="de-DE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8" name="Rectangle 131"/>
            <p:cNvSpPr/>
            <p:nvPr/>
          </p:nvSpPr>
          <p:spPr>
            <a:xfrm>
              <a:off x="116505" y="1808820"/>
              <a:ext cx="1482528" cy="8572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2"/>
                  </a:solidFill>
                </a:rPr>
                <a:t>Banded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Local</a:t>
              </a:r>
              <a:r>
                <a:rPr lang="de-DE" dirty="0" smtClean="0">
                  <a:solidFill>
                    <a:schemeClr val="tx2"/>
                  </a:solidFill>
                </a:rPr>
                <a:t> </a:t>
              </a:r>
              <a:r>
                <a:rPr lang="de-DE" dirty="0" err="1" smtClean="0">
                  <a:solidFill>
                    <a:schemeClr val="tx2"/>
                  </a:solidFill>
                </a:rPr>
                <a:t>Alignment</a:t>
              </a:r>
              <a:endParaRPr lang="de-DE" dirty="0">
                <a:solidFill>
                  <a:schemeClr val="tx2"/>
                </a:solidFill>
              </a:endParaRPr>
            </a:p>
          </p:txBody>
        </p:sp>
      </p:grpSp>
      <p:sp>
        <p:nvSpPr>
          <p:cNvPr id="89" name="Rectangle 133"/>
          <p:cNvSpPr/>
          <p:nvPr/>
        </p:nvSpPr>
        <p:spPr>
          <a:xfrm>
            <a:off x="5787135" y="1806659"/>
            <a:ext cx="1357322" cy="8572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2"/>
                </a:solidFill>
              </a:rPr>
              <a:t>Longest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el-GR" dirty="0" smtClean="0">
                <a:solidFill>
                  <a:schemeClr val="tx2"/>
                </a:solidFill>
              </a:rPr>
              <a:t>ε</a:t>
            </a:r>
            <a:r>
              <a:rPr lang="de-DE" dirty="0" smtClean="0">
                <a:solidFill>
                  <a:schemeClr val="tx2"/>
                </a:solidFill>
              </a:rPr>
              <a:t>-Match</a:t>
            </a:r>
            <a:endParaRPr lang="de-D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0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84" grpId="0"/>
      <p:bldP spid="85" grpId="0" animBg="1"/>
      <p:bldP spid="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extension in </a:t>
            </a:r>
            <a:r>
              <a:rPr lang="en-US" dirty="0" err="1" smtClean="0"/>
              <a:t>Seqan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7076" y="2460556"/>
            <a:ext cx="4876800" cy="200025"/>
          </a:xfrm>
          <a:prstGeom prst="rect">
            <a:avLst/>
          </a:prstGeom>
        </p:spPr>
      </p:pic>
      <p:pic>
        <p:nvPicPr>
          <p:cNvPr id="2050" name="Picture 2" descr="http://seqan.readthedocs.org/en/master/_images/Seed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358" y="1064302"/>
            <a:ext cx="3203023" cy="288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036" y="1723869"/>
            <a:ext cx="3543300" cy="228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339" y="3043003"/>
            <a:ext cx="2774697" cy="264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FU_template">
  <a:themeElements>
    <a:clrScheme name="FU_Standard-Vorlage_B 1">
      <a:dk1>
        <a:srgbClr val="333333"/>
      </a:dk1>
      <a:lt1>
        <a:srgbClr val="FFFFFF"/>
      </a:lt1>
      <a:dk2>
        <a:srgbClr val="003366"/>
      </a:dk2>
      <a:lt2>
        <a:srgbClr val="808080"/>
      </a:lt2>
      <a:accent1>
        <a:srgbClr val="CCD6E0"/>
      </a:accent1>
      <a:accent2>
        <a:srgbClr val="99CC00"/>
      </a:accent2>
      <a:accent3>
        <a:srgbClr val="FFFFFF"/>
      </a:accent3>
      <a:accent4>
        <a:srgbClr val="2A2A2A"/>
      </a:accent4>
      <a:accent5>
        <a:srgbClr val="E2E8ED"/>
      </a:accent5>
      <a:accent6>
        <a:srgbClr val="8AB900"/>
      </a:accent6>
      <a:hlink>
        <a:srgbClr val="0066CC"/>
      </a:hlink>
      <a:folHlink>
        <a:srgbClr val="003366"/>
      </a:folHlink>
    </a:clrScheme>
    <a:fontScheme name="PP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_Vorlage 1">
        <a:dk1>
          <a:srgbClr val="333333"/>
        </a:dk1>
        <a:lt1>
          <a:srgbClr val="FFFFFF"/>
        </a:lt1>
        <a:dk2>
          <a:srgbClr val="969696"/>
        </a:dk2>
        <a:lt2>
          <a:srgbClr val="FFFFFF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Vorlage 2">
        <a:dk1>
          <a:srgbClr val="333333"/>
        </a:dk1>
        <a:lt1>
          <a:srgbClr val="FFFFFF"/>
        </a:lt1>
        <a:dk2>
          <a:srgbClr val="969696"/>
        </a:dk2>
        <a:lt2>
          <a:srgbClr val="0066CC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_Standard-Vorlage_B 1">
        <a:dk1>
          <a:srgbClr val="333333"/>
        </a:dk1>
        <a:lt1>
          <a:srgbClr val="FFFFFF"/>
        </a:lt1>
        <a:dk2>
          <a:srgbClr val="003366"/>
        </a:dk2>
        <a:lt2>
          <a:srgbClr val="808080"/>
        </a:lt2>
        <a:accent1>
          <a:srgbClr val="CCD6E0"/>
        </a:accent1>
        <a:accent2>
          <a:srgbClr val="99CC00"/>
        </a:accent2>
        <a:accent3>
          <a:srgbClr val="FFFFFF"/>
        </a:accent3>
        <a:accent4>
          <a:srgbClr val="2A2A2A"/>
        </a:accent4>
        <a:accent5>
          <a:srgbClr val="E2E8ED"/>
        </a:accent5>
        <a:accent6>
          <a:srgbClr val="8AB900"/>
        </a:accent6>
        <a:hlink>
          <a:srgbClr val="0066CC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FU_template">
  <a:themeElements>
    <a:clrScheme name="FU_Standard-Vorlage_B 1">
      <a:dk1>
        <a:srgbClr val="333333"/>
      </a:dk1>
      <a:lt1>
        <a:srgbClr val="FFFFFF"/>
      </a:lt1>
      <a:dk2>
        <a:srgbClr val="003366"/>
      </a:dk2>
      <a:lt2>
        <a:srgbClr val="808080"/>
      </a:lt2>
      <a:accent1>
        <a:srgbClr val="CCD6E0"/>
      </a:accent1>
      <a:accent2>
        <a:srgbClr val="99CC00"/>
      </a:accent2>
      <a:accent3>
        <a:srgbClr val="FFFFFF"/>
      </a:accent3>
      <a:accent4>
        <a:srgbClr val="2A2A2A"/>
      </a:accent4>
      <a:accent5>
        <a:srgbClr val="E2E8ED"/>
      </a:accent5>
      <a:accent6>
        <a:srgbClr val="8AB900"/>
      </a:accent6>
      <a:hlink>
        <a:srgbClr val="0066CC"/>
      </a:hlink>
      <a:folHlink>
        <a:srgbClr val="003366"/>
      </a:folHlink>
    </a:clrScheme>
    <a:fontScheme name="PP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_Vorlage 1">
        <a:dk1>
          <a:srgbClr val="333333"/>
        </a:dk1>
        <a:lt1>
          <a:srgbClr val="FFFFFF"/>
        </a:lt1>
        <a:dk2>
          <a:srgbClr val="969696"/>
        </a:dk2>
        <a:lt2>
          <a:srgbClr val="FFFFFF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Vorlage 2">
        <a:dk1>
          <a:srgbClr val="333333"/>
        </a:dk1>
        <a:lt1>
          <a:srgbClr val="FFFFFF"/>
        </a:lt1>
        <a:dk2>
          <a:srgbClr val="969696"/>
        </a:dk2>
        <a:lt2>
          <a:srgbClr val="0066CC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_Standard-Vorlage_B 1">
        <a:dk1>
          <a:srgbClr val="333333"/>
        </a:dk1>
        <a:lt1>
          <a:srgbClr val="FFFFFF"/>
        </a:lt1>
        <a:dk2>
          <a:srgbClr val="003366"/>
        </a:dk2>
        <a:lt2>
          <a:srgbClr val="808080"/>
        </a:lt2>
        <a:accent1>
          <a:srgbClr val="CCD6E0"/>
        </a:accent1>
        <a:accent2>
          <a:srgbClr val="99CC00"/>
        </a:accent2>
        <a:accent3>
          <a:srgbClr val="FFFFFF"/>
        </a:accent3>
        <a:accent4>
          <a:srgbClr val="2A2A2A"/>
        </a:accent4>
        <a:accent5>
          <a:srgbClr val="E2E8ED"/>
        </a:accent5>
        <a:accent6>
          <a:srgbClr val="8AB900"/>
        </a:accent6>
        <a:hlink>
          <a:srgbClr val="0066CC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FU_template">
  <a:themeElements>
    <a:clrScheme name="FU_Standard-Vorlage_B 1">
      <a:dk1>
        <a:srgbClr val="333333"/>
      </a:dk1>
      <a:lt1>
        <a:srgbClr val="FFFFFF"/>
      </a:lt1>
      <a:dk2>
        <a:srgbClr val="003366"/>
      </a:dk2>
      <a:lt2>
        <a:srgbClr val="808080"/>
      </a:lt2>
      <a:accent1>
        <a:srgbClr val="CCD6E0"/>
      </a:accent1>
      <a:accent2>
        <a:srgbClr val="99CC00"/>
      </a:accent2>
      <a:accent3>
        <a:srgbClr val="FFFFFF"/>
      </a:accent3>
      <a:accent4>
        <a:srgbClr val="2A2A2A"/>
      </a:accent4>
      <a:accent5>
        <a:srgbClr val="E2E8ED"/>
      </a:accent5>
      <a:accent6>
        <a:srgbClr val="8AB900"/>
      </a:accent6>
      <a:hlink>
        <a:srgbClr val="0066CC"/>
      </a:hlink>
      <a:folHlink>
        <a:srgbClr val="003366"/>
      </a:folHlink>
    </a:clrScheme>
    <a:fontScheme name="PP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_Vorlage 1">
        <a:dk1>
          <a:srgbClr val="333333"/>
        </a:dk1>
        <a:lt1>
          <a:srgbClr val="FFFFFF"/>
        </a:lt1>
        <a:dk2>
          <a:srgbClr val="969696"/>
        </a:dk2>
        <a:lt2>
          <a:srgbClr val="FFFFFF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Vorlage 2">
        <a:dk1>
          <a:srgbClr val="333333"/>
        </a:dk1>
        <a:lt1>
          <a:srgbClr val="FFFFFF"/>
        </a:lt1>
        <a:dk2>
          <a:srgbClr val="969696"/>
        </a:dk2>
        <a:lt2>
          <a:srgbClr val="0066CC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_Standard-Vorlage_B 1">
        <a:dk1>
          <a:srgbClr val="333333"/>
        </a:dk1>
        <a:lt1>
          <a:srgbClr val="FFFFFF"/>
        </a:lt1>
        <a:dk2>
          <a:srgbClr val="003366"/>
        </a:dk2>
        <a:lt2>
          <a:srgbClr val="808080"/>
        </a:lt2>
        <a:accent1>
          <a:srgbClr val="CCD6E0"/>
        </a:accent1>
        <a:accent2>
          <a:srgbClr val="99CC00"/>
        </a:accent2>
        <a:accent3>
          <a:srgbClr val="FFFFFF"/>
        </a:accent3>
        <a:accent4>
          <a:srgbClr val="2A2A2A"/>
        </a:accent4>
        <a:accent5>
          <a:srgbClr val="E2E8ED"/>
        </a:accent5>
        <a:accent6>
          <a:srgbClr val="8AB900"/>
        </a:accent6>
        <a:hlink>
          <a:srgbClr val="0066CC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903</Words>
  <Application>Microsoft Macintosh PowerPoint</Application>
  <PresentationFormat>全屏显示(4:3)</PresentationFormat>
  <Paragraphs>209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Calibri</vt:lpstr>
      <vt:lpstr>Courier New</vt:lpstr>
      <vt:lpstr>ＭＳ Ｐゴシック</vt:lpstr>
      <vt:lpstr>Open Sans</vt:lpstr>
      <vt:lpstr>OpenSymbol</vt:lpstr>
      <vt:lpstr>Verdana</vt:lpstr>
      <vt:lpstr>宋体</vt:lpstr>
      <vt:lpstr>Arial</vt:lpstr>
      <vt:lpstr>Office-Design</vt:lpstr>
      <vt:lpstr>FU_template</vt:lpstr>
      <vt:lpstr>1_FU_template</vt:lpstr>
      <vt:lpstr>2_FU_template</vt:lpstr>
      <vt:lpstr> </vt:lpstr>
      <vt:lpstr>STELLAR (the SwifT Exact LocaL AligneR) …</vt:lpstr>
      <vt:lpstr>Algorithm(How it works within SeqAn)</vt:lpstr>
      <vt:lpstr>The SWIFT filter algorithm</vt:lpstr>
      <vt:lpstr>SWIFT in Seqan</vt:lpstr>
      <vt:lpstr>Algorithm</vt:lpstr>
      <vt:lpstr>Verification of SWIFT hits</vt:lpstr>
      <vt:lpstr>Verification of SWIFT hits</vt:lpstr>
      <vt:lpstr>Seed extension in Seqan</vt:lpstr>
      <vt:lpstr>Verification of SWIFT hits</vt:lpstr>
      <vt:lpstr>Identification of longest extension</vt:lpstr>
      <vt:lpstr>Identification of longest extension</vt:lpstr>
      <vt:lpstr>Verification of SWIFT hits</vt:lpstr>
      <vt:lpstr>PowerPoint 演示文稿</vt:lpstr>
      <vt:lpstr>Evaluation of STELLAR</vt:lpstr>
      <vt:lpstr>Results – 1Mbp, 10Mbp sequences</vt:lpstr>
      <vt:lpstr>Results – Example ε-match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Sabrina Krakau</dc:creator>
  <cp:lastModifiedBy>pan chenxu</cp:lastModifiedBy>
  <cp:revision>476</cp:revision>
  <dcterms:created xsi:type="dcterms:W3CDTF">2012-08-22T10:25:20Z</dcterms:created>
  <dcterms:modified xsi:type="dcterms:W3CDTF">2016-03-30T18:44:32Z</dcterms:modified>
</cp:coreProperties>
</file>