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319" r:id="rId2"/>
    <p:sldId id="356" r:id="rId3"/>
    <p:sldId id="355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30" r:id="rId13"/>
    <p:sldId id="331" r:id="rId14"/>
    <p:sldId id="332" r:id="rId15"/>
    <p:sldId id="333" r:id="rId16"/>
    <p:sldId id="329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4" r:id="rId26"/>
    <p:sldId id="345" r:id="rId27"/>
    <p:sldId id="346" r:id="rId28"/>
    <p:sldId id="347" r:id="rId29"/>
    <p:sldId id="348" r:id="rId30"/>
    <p:sldId id="349" r:id="rId31"/>
    <p:sldId id="350" r:id="rId32"/>
    <p:sldId id="351" r:id="rId33"/>
    <p:sldId id="352" r:id="rId34"/>
    <p:sldId id="353" r:id="rId35"/>
    <p:sldId id="354" r:id="rId36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" id="{A0C86E70-B6A9-5B4F-8B54-FFB5C4824D79}">
          <p14:sldIdLst>
            <p14:sldId id="319"/>
            <p14:sldId id="356"/>
            <p14:sldId id="355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30"/>
            <p14:sldId id="331"/>
            <p14:sldId id="332"/>
            <p14:sldId id="333"/>
            <p14:sldId id="329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309"/>
    <a:srgbClr val="EAEBD4"/>
    <a:srgbClr val="800080"/>
    <a:srgbClr val="D00202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11" autoAdjust="0"/>
    <p:restoredTop sz="86235" autoAdjust="0"/>
  </p:normalViewPr>
  <p:slideViewPr>
    <p:cSldViewPr snapToGrid="0" snapToObjects="1">
      <p:cViewPr varScale="1">
        <p:scale>
          <a:sx n="98" d="100"/>
          <a:sy n="98" d="100"/>
        </p:scale>
        <p:origin x="168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86EE-CB51-534E-82FB-2E52898F6FDA}" type="datetimeFigureOut">
              <a:rPr lang="de-DE" smtClean="0"/>
              <a:pPr/>
              <a:t>29.03.2016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Mastertextformat bearbeiten</a:t>
            </a:r>
          </a:p>
          <a:p>
            <a:pPr lvl="1"/>
            <a:r>
              <a:rPr lang="x-none"/>
              <a:t>Zweite Ebene</a:t>
            </a:r>
          </a:p>
          <a:p>
            <a:pPr lvl="2"/>
            <a:r>
              <a:rPr lang="x-none"/>
              <a:t>Dritte Ebene</a:t>
            </a:r>
          </a:p>
          <a:p>
            <a:pPr lvl="3"/>
            <a:r>
              <a:rPr lang="x-none"/>
              <a:t>Vierte Ebene</a:t>
            </a:r>
          </a:p>
          <a:p>
            <a:pPr lvl="4"/>
            <a:r>
              <a:rPr lang="x-none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F6B1-A7C0-4C4B-B0A9-AE28F2202AF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29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095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Master-Untertitelformat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2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8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859"/>
            <a:ext cx="8229600" cy="40198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x-none" dirty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757" y="1357640"/>
            <a:ext cx="8486774" cy="4593104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/>
              <a:t>Mastertextformat bearbeiten</a:t>
            </a:r>
          </a:p>
          <a:p>
            <a:pPr lvl="1"/>
            <a:r>
              <a:rPr lang="x-none" dirty="0"/>
              <a:t>Zweite Ebene</a:t>
            </a:r>
          </a:p>
          <a:p>
            <a:pPr lvl="2"/>
            <a:r>
              <a:rPr lang="x-none" dirty="0"/>
              <a:t>Dritte Ebene</a:t>
            </a:r>
          </a:p>
          <a:p>
            <a:pPr lvl="3"/>
            <a:r>
              <a:rPr lang="x-none" dirty="0"/>
              <a:t>Vierte Ebene</a:t>
            </a:r>
          </a:p>
          <a:p>
            <a:pPr lvl="4"/>
            <a:r>
              <a:rPr lang="x-none" dirty="0"/>
              <a:t>Fünfte Ebene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3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Mastertitelformat bearbeiten</a:t>
            </a:r>
            <a:endParaRPr lang="de-DE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Master-Untertitelformat bearbeiten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1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7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/>
              <a:t>Mastertextformat bearbeiten</a:t>
            </a:r>
          </a:p>
          <a:p>
            <a:pPr lvl="1"/>
            <a:r>
              <a:rPr lang="x-none" dirty="0"/>
              <a:t>Zweite Ebene</a:t>
            </a:r>
          </a:p>
          <a:p>
            <a:pPr lvl="2"/>
            <a:r>
              <a:rPr lang="x-none" dirty="0"/>
              <a:t>Dritte Ebene</a:t>
            </a:r>
          </a:p>
          <a:p>
            <a:pPr lvl="3"/>
            <a:r>
              <a:rPr lang="x-none" dirty="0"/>
              <a:t>Vierte Ebene</a:t>
            </a:r>
          </a:p>
          <a:p>
            <a:pPr lvl="4"/>
            <a:r>
              <a:rPr lang="x-none" dirty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27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" TargetMode="External"/><Relationship Id="rId2" Type="http://schemas.openxmlformats.org/officeDocument/2006/relationships/hyperlink" Target="http://seqan.readthedocs.org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3212977"/>
            <a:ext cx="8750030" cy="276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3200" b="1" dirty="0" err="1">
                <a:solidFill>
                  <a:schemeClr val="tx1"/>
                </a:solidFill>
                <a:latin typeface="Calibri" charset="0"/>
              </a:rPr>
              <a:t>SeqAn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b="1" dirty="0"/>
              <a:t>– UGM 2016</a:t>
            </a:r>
            <a:endParaRPr lang="en-US" sz="32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3200" b="0" dirty="0">
                <a:solidFill>
                  <a:schemeClr val="tx1"/>
                </a:solidFill>
                <a:latin typeface="Calibri" charset="0"/>
              </a:rPr>
              <a:t>Sequences and Iterators</a:t>
            </a: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2000" b="1" dirty="0" err="1">
                <a:solidFill>
                  <a:schemeClr val="tx1"/>
                </a:solidFill>
                <a:latin typeface="Calibri" charset="0"/>
              </a:rPr>
              <a:t>Jongkyu</a:t>
            </a:r>
            <a:r>
              <a:rPr lang="en-US" sz="2000" b="1" dirty="0">
                <a:solidFill>
                  <a:schemeClr val="tx1"/>
                </a:solidFill>
                <a:latin typeface="Calibri" charset="0"/>
              </a:rPr>
              <a:t> Kim </a:t>
            </a:r>
          </a:p>
          <a:p>
            <a:pPr algn="l">
              <a:spcBef>
                <a:spcPct val="20000"/>
              </a:spcBef>
            </a:pPr>
            <a:r>
              <a:rPr lang="de-DE" sz="1800" b="0" dirty="0">
                <a:latin typeface="Calibri" charset="0"/>
              </a:rPr>
              <a:t>Algorithmische Bioinformatik</a:t>
            </a:r>
          </a:p>
          <a:p>
            <a:pPr algn="l">
              <a:spcBef>
                <a:spcPct val="20000"/>
              </a:spcBef>
            </a:pPr>
            <a:r>
              <a:rPr lang="de-DE" sz="1800" b="0" dirty="0">
                <a:latin typeface="Calibri" charset="0"/>
              </a:rPr>
              <a:t>FU Berlin, Germany</a:t>
            </a:r>
          </a:p>
          <a:p>
            <a:pPr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endParaRPr lang="en-US" sz="2800" dirty="0">
              <a:solidFill>
                <a:schemeClr val="tx1"/>
              </a:solidFill>
              <a:latin typeface="Calibri" charset="0"/>
            </a:endParaRPr>
          </a:p>
        </p:txBody>
      </p:sp>
      <p:pic>
        <p:nvPicPr>
          <p:cNvPr id="8" name="Picture 7" descr="seqan_logo_800_pres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934" y="855289"/>
            <a:ext cx="3672408" cy="229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7241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#1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SeqAn</a:t>
            </a:r>
            <a:r>
              <a:rPr lang="de-DE" altLang="ko-KR" dirty="0"/>
              <a:t> Tutorial &gt; Data </a:t>
            </a:r>
            <a:r>
              <a:rPr lang="de-DE" altLang="ko-KR" dirty="0" err="1"/>
              <a:t>Structures</a:t>
            </a:r>
            <a:r>
              <a:rPr lang="de-DE" altLang="ko-KR" dirty="0"/>
              <a:t> &gt; </a:t>
            </a:r>
            <a:r>
              <a:rPr lang="de-DE" altLang="ko-KR" dirty="0" err="1"/>
              <a:t>Sequence</a:t>
            </a:r>
            <a:r>
              <a:rPr lang="de-DE" altLang="ko-KR" dirty="0"/>
              <a:t> &gt; String </a:t>
            </a:r>
            <a:r>
              <a:rPr lang="de-DE" altLang="ko-KR" dirty="0" err="1"/>
              <a:t>And</a:t>
            </a:r>
            <a:r>
              <a:rPr lang="de-DE" altLang="ko-KR" dirty="0"/>
              <a:t> Segments &gt; </a:t>
            </a:r>
            <a:r>
              <a:rPr lang="de-DE" altLang="ko-KR" dirty="0" err="1"/>
              <a:t>Assignment</a:t>
            </a:r>
            <a:r>
              <a:rPr lang="de-DE" altLang="ko-KR" dirty="0"/>
              <a:t> #1</a:t>
            </a:r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r>
              <a:rPr lang="de-DE" altLang="ko-KR" dirty="0" err="1">
                <a:latin typeface="Trebuchet MS" charset="0"/>
              </a:rPr>
              <a:t>Expected</a:t>
            </a:r>
            <a:r>
              <a:rPr lang="de-DE" altLang="ko-KR" dirty="0">
                <a:latin typeface="Trebuchet MS" charset="0"/>
              </a:rPr>
              <a:t> </a:t>
            </a:r>
            <a:r>
              <a:rPr lang="de-DE" altLang="ko-KR" dirty="0" err="1">
                <a:latin typeface="Trebuchet MS" charset="0"/>
              </a:rPr>
              <a:t>output</a:t>
            </a: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r>
              <a:rPr lang="de-DE" altLang="ko-KR" dirty="0">
                <a:latin typeface="Trebuchet MS" charset="0"/>
              </a:rPr>
              <a:t>10 </a:t>
            </a:r>
            <a:r>
              <a:rPr lang="de-DE" altLang="ko-KR" dirty="0" err="1">
                <a:latin typeface="Trebuchet MS" charset="0"/>
              </a:rPr>
              <a:t>minutes</a:t>
            </a:r>
            <a:r>
              <a:rPr lang="de-DE" altLang="ko-KR" dirty="0">
                <a:latin typeface="Trebuchet MS" charset="0"/>
              </a:rPr>
              <a:t>.</a:t>
            </a: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7116" y="2202951"/>
            <a:ext cx="8968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/>
              <a:t>http://seqan.readthedocs.org/en/master/Tutorial/DataStructures/Sequence/StringsAndSegments.html#assignment-1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84393" y="3360399"/>
            <a:ext cx="7761939" cy="64633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400" b="1" i="0" u="none" strike="noStrike" cap="none" normalizeH="0" baseline="0" dirty="0">
                <a:ln>
                  <a:noFill/>
                </a:ln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TATATACGCGCGAGTCGT</a:t>
            </a:r>
            <a:endParaRPr lang="en-US" altLang="ko-KR" sz="1400" b="1" dirty="0">
              <a:solidFill>
                <a:srgbClr val="404040"/>
              </a:solidFill>
              <a:latin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400" b="1" i="0" u="none" strike="noStrike" cap="none" normalizeH="0" baseline="0" dirty="0">
                <a:ln>
                  <a:noFill/>
                </a:ln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ACGACTCGCGCGTATATA</a:t>
            </a:r>
            <a:endParaRPr lang="en-US" altLang="ko-KR" sz="1400" b="1" dirty="0">
              <a:solidFill>
                <a:srgbClr val="404040"/>
              </a:solidFill>
              <a:latin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400" b="1" i="0" u="none" strike="noStrike" cap="none" normalizeH="0" baseline="0" dirty="0">
                <a:ln>
                  <a:noFill/>
                </a:ln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ACGACTCGCGCGTATATA</a:t>
            </a:r>
            <a:r>
              <a:rPr kumimoji="0" lang="ko-KR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ko-KR" altLang="ko-K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216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#1 : Solution</a:t>
            </a:r>
            <a:endParaRPr lang="de-DE" dirty="0"/>
          </a:p>
        </p:txBody>
      </p:sp>
      <p:sp>
        <p:nvSpPr>
          <p:cNvPr id="2" name="Rectangle 1"/>
          <p:cNvSpPr/>
          <p:nvPr/>
        </p:nvSpPr>
        <p:spPr>
          <a:xfrm>
            <a:off x="0" y="5869290"/>
            <a:ext cx="8968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/>
              <a:t>http://seqan.readthedocs.org/en/master/Tutorial/DataStructures/Sequence/StringsAndSegments.html#assignment-1</a:t>
            </a:r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07" y="1008904"/>
            <a:ext cx="6452106" cy="458674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92224" y="1906621"/>
            <a:ext cx="6488346" cy="1945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4265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#2-1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SeqAn</a:t>
            </a:r>
            <a:r>
              <a:rPr lang="de-DE" altLang="ko-KR" dirty="0"/>
              <a:t> Tutorial &gt; Data </a:t>
            </a:r>
            <a:r>
              <a:rPr lang="de-DE" altLang="ko-KR" dirty="0" err="1"/>
              <a:t>Structures</a:t>
            </a:r>
            <a:r>
              <a:rPr lang="de-DE" altLang="ko-KR" dirty="0"/>
              <a:t> &gt; </a:t>
            </a:r>
            <a:r>
              <a:rPr lang="de-DE" altLang="ko-KR" dirty="0" err="1"/>
              <a:t>Sequence</a:t>
            </a:r>
            <a:r>
              <a:rPr lang="de-DE" altLang="ko-KR" dirty="0"/>
              <a:t> &gt; String </a:t>
            </a:r>
            <a:r>
              <a:rPr lang="de-DE" altLang="ko-KR" dirty="0" err="1"/>
              <a:t>And</a:t>
            </a:r>
            <a:r>
              <a:rPr lang="de-DE" altLang="ko-KR" dirty="0"/>
              <a:t> Segments &gt; </a:t>
            </a:r>
            <a:r>
              <a:rPr lang="de-DE" altLang="ko-KR" dirty="0" err="1"/>
              <a:t>Assignment</a:t>
            </a:r>
            <a:r>
              <a:rPr lang="de-DE" altLang="ko-KR" dirty="0"/>
              <a:t> #2</a:t>
            </a:r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r>
              <a:rPr lang="de-DE" altLang="ko-KR" dirty="0" err="1">
                <a:latin typeface="Trebuchet MS" charset="0"/>
              </a:rPr>
              <a:t>Expected</a:t>
            </a:r>
            <a:r>
              <a:rPr lang="de-DE" altLang="ko-KR" dirty="0">
                <a:latin typeface="Trebuchet MS" charset="0"/>
              </a:rPr>
              <a:t> </a:t>
            </a:r>
            <a:r>
              <a:rPr lang="de-DE" altLang="ko-KR" dirty="0" err="1">
                <a:latin typeface="Trebuchet MS" charset="0"/>
              </a:rPr>
              <a:t>output</a:t>
            </a: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r>
              <a:rPr lang="de-DE" altLang="ko-KR" dirty="0">
                <a:latin typeface="Trebuchet MS" charset="0"/>
              </a:rPr>
              <a:t>15 </a:t>
            </a:r>
            <a:r>
              <a:rPr lang="de-DE" altLang="ko-KR" dirty="0" err="1">
                <a:latin typeface="Trebuchet MS" charset="0"/>
              </a:rPr>
              <a:t>minutes</a:t>
            </a:r>
            <a:r>
              <a:rPr lang="de-DE" altLang="ko-KR" dirty="0">
                <a:latin typeface="Trebuchet MS" charset="0"/>
              </a:rPr>
              <a:t>.</a:t>
            </a: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7116" y="2202951"/>
            <a:ext cx="8968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/>
              <a:t>http://seqan.readthedocs.org/en/master/Tutorial/DataStructures/Sequence/StringsAndSegments.html#assignment-</a:t>
            </a:r>
            <a:r>
              <a:rPr lang="en-US" altLang="ko-KR" sz="1400" dirty="0"/>
              <a:t>2</a:t>
            </a:r>
            <a:endParaRPr lang="ko-KR" alt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99" y="3223994"/>
            <a:ext cx="5262298" cy="250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0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#2-1 : Solution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1</a:t>
            </a:r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73" y="1932054"/>
            <a:ext cx="7223092" cy="19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531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#2-1 : Solution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2</a:t>
            </a:r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32" y="1926163"/>
            <a:ext cx="8892888" cy="19551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2932" y="3262904"/>
            <a:ext cx="3121672" cy="618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4298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#2-1 : Solution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3</a:t>
            </a:r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57" y="1818059"/>
            <a:ext cx="6667500" cy="40195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41765" y="4537228"/>
            <a:ext cx="4755919" cy="4627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077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Sequences</a:t>
            </a:r>
            <a:r>
              <a:rPr lang="de-DE" altLang="ko-KR" dirty="0"/>
              <a:t>: Segments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Contiguous</a:t>
            </a:r>
            <a:r>
              <a:rPr lang="de-DE" altLang="ko-KR" dirty="0"/>
              <a:t> </a:t>
            </a:r>
            <a:r>
              <a:rPr lang="de-DE" altLang="ko-KR" dirty="0" err="1"/>
              <a:t>subsequences</a:t>
            </a:r>
            <a:r>
              <a:rPr lang="de-DE" altLang="ko-KR" dirty="0"/>
              <a:t> </a:t>
            </a:r>
            <a:r>
              <a:rPr lang="de-DE" altLang="ko-KR" dirty="0" err="1"/>
              <a:t>that</a:t>
            </a:r>
            <a:r>
              <a:rPr lang="de-DE" altLang="ko-KR" dirty="0"/>
              <a:t> </a:t>
            </a:r>
            <a:r>
              <a:rPr lang="de-DE" altLang="ko-KR" dirty="0" err="1"/>
              <a:t>represent</a:t>
            </a:r>
            <a:r>
              <a:rPr lang="de-DE" altLang="ko-KR" dirty="0"/>
              <a:t> </a:t>
            </a:r>
            <a:r>
              <a:rPr lang="de-DE" altLang="ko-KR" dirty="0" err="1"/>
              <a:t>parts</a:t>
            </a:r>
            <a:r>
              <a:rPr lang="de-DE" altLang="ko-KR" dirty="0"/>
              <a:t> </a:t>
            </a:r>
            <a:r>
              <a:rPr lang="de-DE" altLang="ko-KR" dirty="0" err="1"/>
              <a:t>of</a:t>
            </a:r>
            <a:r>
              <a:rPr lang="de-DE" altLang="ko-KR" dirty="0"/>
              <a:t> </a:t>
            </a:r>
            <a:r>
              <a:rPr lang="de-DE" altLang="ko-KR" dirty="0" err="1"/>
              <a:t>other</a:t>
            </a:r>
            <a:r>
              <a:rPr lang="de-DE" altLang="ko-KR" dirty="0"/>
              <a:t> </a:t>
            </a:r>
            <a:r>
              <a:rPr lang="de-DE" altLang="ko-KR" dirty="0" err="1"/>
              <a:t>sequences</a:t>
            </a:r>
            <a:r>
              <a:rPr lang="de-DE" altLang="ko-KR" dirty="0"/>
              <a:t>:</a:t>
            </a:r>
          </a:p>
          <a:p>
            <a:pPr marL="0" indent="0">
              <a:buNone/>
            </a:pPr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487116" y="3731476"/>
            <a:ext cx="7488832" cy="338554"/>
          </a:xfrm>
          <a:prstGeom prst="rect">
            <a:avLst/>
          </a:prstGeom>
          <a:solidFill>
            <a:schemeClr val="tx1">
              <a:lumMod val="95000"/>
              <a:lumOff val="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>
                <a:solidFill>
                  <a:srgbClr val="FFFFFF"/>
                </a:solidFill>
                <a:latin typeface="Courier New"/>
                <a:cs typeface="Courier New"/>
              </a:rPr>
              <a:t>Infix: TTGG</a:t>
            </a:r>
          </a:p>
        </p:txBody>
      </p:sp>
      <p:sp>
        <p:nvSpPr>
          <p:cNvPr id="7" name="Textfeld 5"/>
          <p:cNvSpPr txBox="1">
            <a:spLocks noChangeArrowheads="1"/>
          </p:cNvSpPr>
          <p:nvPr/>
        </p:nvSpPr>
        <p:spPr bwMode="auto">
          <a:xfrm>
            <a:off x="487116" y="2495497"/>
            <a:ext cx="7488832" cy="92948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dnaSeq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=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"AGTTGGCATG“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Infix&lt;String&lt;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&gt; &gt;::Type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inf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=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infix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dnaSeq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, 2, 6); </a:t>
            </a:r>
          </a:p>
          <a:p>
            <a:pPr marL="0" indent="0">
              <a:buNone/>
            </a:pPr>
            <a:r>
              <a:rPr lang="cs-CZ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cs-CZ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cs-CZ" sz="1600" dirty="0">
                <a:solidFill>
                  <a:srgbClr val="D00202"/>
                </a:solidFill>
                <a:latin typeface="Courier New"/>
                <a:cs typeface="Courier New"/>
              </a:rPr>
              <a:t>"Infix: " 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&lt;&lt; </a:t>
            </a:r>
            <a:r>
              <a:rPr lang="cs-CZ" sz="1600" dirty="0" err="1">
                <a:solidFill>
                  <a:srgbClr val="000000"/>
                </a:solidFill>
                <a:latin typeface="Courier New"/>
                <a:cs typeface="Courier New"/>
              </a:rPr>
              <a:t>inf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cs-CZ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cs-CZ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</p:txBody>
      </p:sp>
      <p:graphicFrame>
        <p:nvGraphicFramePr>
          <p:cNvPr id="9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914990"/>
              </p:ext>
            </p:extLst>
          </p:nvPr>
        </p:nvGraphicFramePr>
        <p:xfrm>
          <a:off x="487116" y="4353423"/>
          <a:ext cx="7391400" cy="1485900"/>
        </p:xfrm>
        <a:graphic>
          <a:graphicData uri="http://schemas.openxmlformats.org/drawingml/2006/table">
            <a:tbl>
              <a:tblPr/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Specialization</a:t>
                      </a:r>
                      <a:endParaRPr kumimoji="0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Implementation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Prefix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Stores parent reference and end 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Suffix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Stores ... and begin position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Infix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Stores ...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and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begin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and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end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position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584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#2-2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Do </a:t>
            </a:r>
            <a:r>
              <a:rPr lang="de-DE" altLang="ko-KR" dirty="0" err="1"/>
              <a:t>the</a:t>
            </a:r>
            <a:r>
              <a:rPr lang="de-DE" altLang="ko-KR" dirty="0"/>
              <a:t> same </a:t>
            </a:r>
            <a:r>
              <a:rPr lang="de-DE" altLang="ko-KR" dirty="0" err="1"/>
              <a:t>as</a:t>
            </a:r>
            <a:r>
              <a:rPr lang="de-DE" altLang="ko-KR" dirty="0"/>
              <a:t> </a:t>
            </a:r>
            <a:r>
              <a:rPr lang="de-DE" altLang="ko-KR" dirty="0" err="1"/>
              <a:t>assignment</a:t>
            </a:r>
            <a:r>
              <a:rPr lang="de-DE" altLang="ko-KR" dirty="0"/>
              <a:t> #2-1 but </a:t>
            </a:r>
            <a:r>
              <a:rPr lang="de-DE" altLang="ko-KR" dirty="0" err="1"/>
              <a:t>use</a:t>
            </a:r>
            <a:r>
              <a:rPr lang="de-DE" altLang="ko-KR" dirty="0"/>
              <a:t> </a:t>
            </a:r>
            <a:r>
              <a:rPr lang="de-DE" altLang="ko-KR" dirty="0" err="1"/>
              <a:t>infix</a:t>
            </a:r>
            <a:r>
              <a:rPr lang="de-DE" altLang="ko-KR" dirty="0"/>
              <a:t> </a:t>
            </a:r>
            <a:r>
              <a:rPr lang="de-DE" altLang="ko-KR" dirty="0" err="1"/>
              <a:t>to</a:t>
            </a:r>
            <a:r>
              <a:rPr lang="de-DE" altLang="ko-KR" dirty="0"/>
              <a:t> </a:t>
            </a:r>
            <a:r>
              <a:rPr lang="de-DE" altLang="ko-KR" dirty="0" err="1"/>
              <a:t>build</a:t>
            </a:r>
            <a:r>
              <a:rPr lang="de-DE" altLang="ko-KR" dirty="0"/>
              <a:t> </a:t>
            </a:r>
            <a:r>
              <a:rPr lang="de-DE" altLang="ko-KR" dirty="0" err="1"/>
              <a:t>the</a:t>
            </a:r>
            <a:r>
              <a:rPr lang="de-DE" altLang="ko-KR" dirty="0"/>
              <a:t> </a:t>
            </a:r>
            <a:r>
              <a:rPr lang="de-DE" altLang="ko-KR" dirty="0" err="1"/>
              <a:t>genome</a:t>
            </a:r>
            <a:r>
              <a:rPr lang="de-DE" altLang="ko-KR" dirty="0"/>
              <a:t> </a:t>
            </a:r>
            <a:r>
              <a:rPr lang="de-DE" altLang="ko-KR" dirty="0" err="1"/>
              <a:t>fragment</a:t>
            </a:r>
            <a:r>
              <a:rPr lang="de-DE" altLang="ko-KR" dirty="0"/>
              <a:t>.</a:t>
            </a:r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r>
              <a:rPr lang="de-DE" altLang="ko-KR" dirty="0">
                <a:latin typeface="Trebuchet MS" charset="0"/>
              </a:rPr>
              <a:t>5 </a:t>
            </a:r>
            <a:r>
              <a:rPr lang="de-DE" altLang="ko-KR" dirty="0" err="1">
                <a:latin typeface="Trebuchet MS" charset="0"/>
              </a:rPr>
              <a:t>minutes</a:t>
            </a:r>
            <a:r>
              <a:rPr lang="de-DE" altLang="ko-KR" dirty="0">
                <a:latin typeface="Trebuchet MS" charset="0"/>
              </a:rPr>
              <a:t>.</a:t>
            </a: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25" y="2252765"/>
            <a:ext cx="4637256" cy="27956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98573" y="3064214"/>
            <a:ext cx="4755919" cy="18579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6020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#2-2 : Solution</a:t>
            </a:r>
            <a:endParaRPr lang="de-DE" dirty="0"/>
          </a:p>
        </p:txBody>
      </p: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178676" y="1376854"/>
            <a:ext cx="8776138" cy="4302718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…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3C6B6C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// Print alignment using Segments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28681A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for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(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931833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unsigned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 </a:t>
            </a:r>
            <a:r>
              <a:rPr kumimoji="0" 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i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=0;</a:t>
            </a:r>
            <a:r>
              <a:rPr kumimoji="0" lang="en-US" sz="18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 </a:t>
            </a:r>
            <a:r>
              <a:rPr kumimoji="0" lang="en-US" sz="180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i</a:t>
            </a:r>
            <a:r>
              <a:rPr kumimoji="0" lang="en-US" sz="18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&lt;length(</a:t>
            </a:r>
            <a:r>
              <a:rPr kumimoji="0" lang="en-US" sz="180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readList</a:t>
            </a:r>
            <a:r>
              <a:rPr kumimoji="0" lang="en-US" sz="18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); ++</a:t>
            </a:r>
            <a:r>
              <a:rPr kumimoji="0" lang="en-US" sz="180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i</a:t>
            </a:r>
            <a:r>
              <a:rPr kumimoji="0" lang="en-US" sz="18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){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	// Begin and end position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931833"/>
                </a:solidFill>
                <a:latin typeface="Courier New"/>
                <a:cs typeface="Courier New"/>
              </a:rPr>
              <a:t>unsigned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beginPosition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alignPosList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];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931833"/>
                </a:solidFill>
                <a:latin typeface="Courier New"/>
                <a:cs typeface="Courier New"/>
              </a:rPr>
              <a:t>unsigned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endPosition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beginPosition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+ length(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readList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]);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// Building genome fragment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Infix&lt;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&gt;::Type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genomeFragment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= 							infix(chr1,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beginPosition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endPosition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// Call function to print alignment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printAlign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genomeFragment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readList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]);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}</a:t>
            </a:r>
            <a:r>
              <a:rPr lang="en-US" sz="1800" baseline="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06773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248056" y="3049723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5000" dirty="0" err="1"/>
              <a:t>Iterators</a:t>
            </a:r>
            <a:endParaRPr lang="de-DE" sz="5000" dirty="0"/>
          </a:p>
        </p:txBody>
      </p:sp>
    </p:spTree>
    <p:extLst>
      <p:ext uri="{BB962C8B-B14F-4D97-AF65-F5344CB8AC3E}">
        <p14:creationId xmlns:p14="http://schemas.microsoft.com/office/powerpoint/2010/main" val="1795919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41" y="1295036"/>
            <a:ext cx="7324117" cy="37757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612860"/>
            <a:ext cx="3803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“</a:t>
            </a:r>
            <a:r>
              <a:rPr lang="en-US" dirty="0" err="1"/>
              <a:t>Inglourious</a:t>
            </a:r>
            <a:r>
              <a:rPr lang="en-US" dirty="0"/>
              <a:t> </a:t>
            </a:r>
            <a:r>
              <a:rPr lang="en-US" dirty="0" err="1"/>
              <a:t>Basterds</a:t>
            </a:r>
            <a:r>
              <a:rPr lang="en-US" dirty="0"/>
              <a:t>”</a:t>
            </a:r>
          </a:p>
        </p:txBody>
      </p:sp>
      <p:sp>
        <p:nvSpPr>
          <p:cNvPr id="8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dirty="0" err="1"/>
              <a:t>Purpose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session</a:t>
            </a:r>
            <a:r>
              <a:rPr lang="de-DE" dirty="0"/>
              <a:t> : </a:t>
            </a:r>
            <a:r>
              <a:rPr lang="de-DE" b="1" dirty="0">
                <a:solidFill>
                  <a:srgbClr val="FF0000"/>
                </a:solidFill>
              </a:rPr>
              <a:t>Practice</a:t>
            </a:r>
          </a:p>
        </p:txBody>
      </p:sp>
    </p:spTree>
    <p:extLst>
      <p:ext uri="{BB962C8B-B14F-4D97-AF65-F5344CB8AC3E}">
        <p14:creationId xmlns:p14="http://schemas.microsoft.com/office/powerpoint/2010/main" val="3390515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Iterators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Definition</a:t>
            </a:r>
          </a:p>
          <a:p>
            <a:pPr lvl="1"/>
            <a:r>
              <a:rPr lang="de-DE" altLang="ko-KR" dirty="0" err="1"/>
              <a:t>Use</a:t>
            </a:r>
            <a:r>
              <a:rPr lang="de-DE" altLang="ko-KR" dirty="0"/>
              <a:t> </a:t>
            </a:r>
            <a:r>
              <a:rPr lang="de-DE" altLang="ko-KR" dirty="0" err="1"/>
              <a:t>the</a:t>
            </a:r>
            <a:r>
              <a:rPr lang="de-DE" altLang="ko-KR" dirty="0"/>
              <a:t> </a:t>
            </a:r>
            <a:r>
              <a:rPr lang="de-DE" altLang="ko-KR" dirty="0" err="1"/>
              <a:t>metafunction</a:t>
            </a:r>
            <a:r>
              <a:rPr lang="de-DE" altLang="ko-KR" dirty="0"/>
              <a:t> </a:t>
            </a:r>
            <a:r>
              <a:rPr lang="de-DE" altLang="ko-KR" i="1" dirty="0" err="1"/>
              <a:t>Iterator</a:t>
            </a:r>
            <a:endParaRPr lang="de-DE" altLang="ko-KR" i="1" dirty="0"/>
          </a:p>
          <a:p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  <a:p>
            <a:r>
              <a:rPr lang="de-DE" altLang="ko-KR" dirty="0" err="1"/>
              <a:t>Specialization</a:t>
            </a:r>
            <a:endParaRPr lang="de-DE" altLang="ko-KR" dirty="0"/>
          </a:p>
          <a:p>
            <a:endParaRPr lang="de-DE" sz="2400" dirty="0"/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691396" y="2359734"/>
            <a:ext cx="7488832" cy="634020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genome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=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"ACGTACGTACGTN"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; </a:t>
            </a:r>
          </a:p>
          <a:p>
            <a:pPr marL="0" indent="0">
              <a:buNone/>
            </a:pP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Iterator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&gt; &gt;::Type	it1; </a:t>
            </a:r>
            <a:endParaRPr lang="cs-CZ" sz="16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691396" y="4446931"/>
            <a:ext cx="7488832" cy="33855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Iterator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&gt;, Standard&gt;::Type  it2;</a:t>
            </a:r>
            <a:endParaRPr lang="cs-CZ" sz="16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86131" y="4402224"/>
            <a:ext cx="1137231" cy="383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5048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Iterators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Traversal</a:t>
            </a:r>
            <a:endParaRPr lang="de-DE" altLang="ko-KR" dirty="0"/>
          </a:p>
          <a:p>
            <a:pPr marL="0" indent="0">
              <a:buNone/>
            </a:pPr>
            <a:endParaRPr lang="de-DE" altLang="ko-KR" dirty="0"/>
          </a:p>
          <a:p>
            <a:pPr marL="0" indent="0">
              <a:buNone/>
            </a:pPr>
            <a:endParaRPr lang="de-DE" altLang="ko-KR" dirty="0"/>
          </a:p>
          <a:p>
            <a:pPr marL="0" indent="0">
              <a:buNone/>
            </a:pPr>
            <a:endParaRPr lang="de-DE" altLang="ko-KR" dirty="0"/>
          </a:p>
          <a:p>
            <a:endParaRPr lang="de-DE" altLang="ko-KR" dirty="0"/>
          </a:p>
          <a:p>
            <a:endParaRPr lang="de-DE" sz="24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088570"/>
              </p:ext>
            </p:extLst>
          </p:nvPr>
        </p:nvGraphicFramePr>
        <p:xfrm>
          <a:off x="487115" y="1743151"/>
          <a:ext cx="7488833" cy="2377440"/>
        </p:xfrm>
        <a:graphic>
          <a:graphicData uri="http://schemas.openxmlformats.org/drawingml/2006/table">
            <a:tbl>
              <a:tblPr/>
              <a:tblGrid>
                <a:gridCol w="2428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0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6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Function</a:t>
                      </a:r>
                      <a:endParaRPr kumimoji="0" lang="de-D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begin</a:t>
                      </a:r>
                      <a:r>
                        <a:rPr kumimoji="0" lang="de-D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, end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Return iterators to begin, end of container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value</a:t>
                      </a:r>
                      <a:r>
                        <a:rPr kumimoji="0" lang="de-D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, </a:t>
                      </a: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getValue</a:t>
                      </a:r>
                      <a:r>
                        <a:rPr kumimoji="0" lang="de-D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Return a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reference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to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the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value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,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copy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the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value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goNext</a:t>
                      </a:r>
                      <a:r>
                        <a:rPr kumimoji="0" lang="de-D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, </a:t>
                      </a: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goPrevious</a:t>
                      </a:r>
                      <a:endParaRPr kumimoji="0" lang="de-DE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Move the iterator to the next , previous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atBegin</a:t>
                      </a:r>
                      <a:r>
                        <a:rPr kumimoji="0" lang="de-D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, </a:t>
                      </a: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atEnd</a:t>
                      </a:r>
                      <a:endParaRPr kumimoji="0" lang="de-DE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Test if iterator is at begin, end 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30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goBegin</a:t>
                      </a:r>
                      <a:r>
                        <a:rPr kumimoji="0" lang="de-D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, </a:t>
                      </a:r>
                      <a:r>
                        <a:rPr kumimoji="0" lang="de-D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goEnd</a:t>
                      </a:r>
                      <a:endParaRPr kumimoji="0" lang="de-DE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 charset="-128"/>
                          <a:cs typeface="ヒラギノ角ゴ Pro W3" charset="-128"/>
                        </a:rPr>
                        <a:t>Iterates to begin, end 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feld 5"/>
          <p:cNvSpPr txBox="1">
            <a:spLocks noChangeArrowheads="1"/>
          </p:cNvSpPr>
          <p:nvPr/>
        </p:nvSpPr>
        <p:spPr bwMode="auto">
          <a:xfrm>
            <a:off x="487116" y="4433221"/>
            <a:ext cx="7488832" cy="92948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Iterator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&gt; &gt;::Type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it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=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begin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genome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28681A"/>
                </a:solidFill>
              </a:rPr>
              <a:t> </a:t>
            </a:r>
            <a:r>
              <a:rPr lang="de-DE" sz="1600" dirty="0" err="1">
                <a:solidFill>
                  <a:srgbClr val="28681A"/>
                </a:solidFill>
                <a:latin typeface="Courier New"/>
                <a:cs typeface="Courier New"/>
              </a:rPr>
              <a:t>for</a:t>
            </a:r>
            <a:r>
              <a:rPr lang="de-DE" sz="1600" dirty="0">
                <a:solidFill>
                  <a:srgbClr val="28681A"/>
                </a:solidFill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(; !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atEnd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genome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goNext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)) 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	 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std::cout &lt;&lt; getValue(it);</a:t>
            </a:r>
          </a:p>
        </p:txBody>
      </p:sp>
    </p:spTree>
    <p:extLst>
      <p:ext uri="{BB962C8B-B14F-4D97-AF65-F5344CB8AC3E}">
        <p14:creationId xmlns:p14="http://schemas.microsoft.com/office/powerpoint/2010/main" val="2727947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95" y="2572713"/>
            <a:ext cx="8416015" cy="1605571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#2-3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Do </a:t>
            </a:r>
            <a:r>
              <a:rPr lang="de-DE" altLang="ko-KR" dirty="0" err="1"/>
              <a:t>the</a:t>
            </a:r>
            <a:r>
              <a:rPr lang="de-DE" altLang="ko-KR" dirty="0"/>
              <a:t> same </a:t>
            </a:r>
            <a:r>
              <a:rPr lang="de-DE" altLang="ko-KR" dirty="0" err="1"/>
              <a:t>as</a:t>
            </a:r>
            <a:r>
              <a:rPr lang="de-DE" altLang="ko-KR" dirty="0"/>
              <a:t> </a:t>
            </a:r>
            <a:r>
              <a:rPr lang="de-DE" altLang="ko-KR" dirty="0" err="1"/>
              <a:t>assignment</a:t>
            </a:r>
            <a:r>
              <a:rPr lang="de-DE" altLang="ko-KR" dirty="0"/>
              <a:t> #2-2 but </a:t>
            </a:r>
            <a:r>
              <a:rPr lang="de-DE" altLang="ko-KR" dirty="0" err="1"/>
              <a:t>use</a:t>
            </a:r>
            <a:r>
              <a:rPr lang="de-DE" altLang="ko-KR" dirty="0"/>
              <a:t> Standard </a:t>
            </a:r>
            <a:r>
              <a:rPr lang="de-DE" altLang="ko-KR" dirty="0" err="1"/>
              <a:t>Iterator</a:t>
            </a:r>
            <a:r>
              <a:rPr lang="de-DE" altLang="ko-KR" dirty="0"/>
              <a:t> in </a:t>
            </a:r>
            <a:r>
              <a:rPr lang="de-DE" altLang="ko-KR" dirty="0" err="1"/>
              <a:t>the</a:t>
            </a:r>
            <a:r>
              <a:rPr lang="de-DE" altLang="ko-KR" dirty="0"/>
              <a:t> </a:t>
            </a:r>
            <a:r>
              <a:rPr lang="de-DE" altLang="ko-KR" dirty="0" err="1"/>
              <a:t>for</a:t>
            </a:r>
            <a:r>
              <a:rPr lang="de-DE" altLang="ko-KR" dirty="0"/>
              <a:t> </a:t>
            </a:r>
            <a:r>
              <a:rPr lang="de-DE" altLang="ko-KR" dirty="0" err="1"/>
              <a:t>loop</a:t>
            </a:r>
            <a:r>
              <a:rPr lang="de-DE" altLang="ko-KR" dirty="0"/>
              <a:t>.</a:t>
            </a:r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r>
              <a:rPr lang="de-DE" altLang="ko-KR" dirty="0">
                <a:latin typeface="Trebuchet MS" charset="0"/>
              </a:rPr>
              <a:t>5 </a:t>
            </a:r>
            <a:r>
              <a:rPr lang="de-DE" altLang="ko-KR" dirty="0" err="1">
                <a:latin typeface="Trebuchet MS" charset="0"/>
              </a:rPr>
              <a:t>minutes</a:t>
            </a:r>
            <a:r>
              <a:rPr lang="de-DE" altLang="ko-KR" dirty="0">
                <a:latin typeface="Trebuchet MS" charset="0"/>
              </a:rPr>
              <a:t>.</a:t>
            </a: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3032" y="3599236"/>
            <a:ext cx="4909632" cy="579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267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#2-3 : Solution</a:t>
            </a:r>
            <a:endParaRPr lang="de-DE" dirty="0"/>
          </a:p>
        </p:txBody>
      </p: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136635" y="1366630"/>
            <a:ext cx="8797158" cy="491211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3C6B6C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// Print alignment using Segments and </a:t>
            </a:r>
            <a:r>
              <a:rPr kumimoji="0" 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3C6B6C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Iterators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rgbClr val="3C6B6C"/>
              </a:solidFill>
              <a:effectLst/>
              <a:uLnTx/>
              <a:uFillTx/>
              <a:latin typeface="Courier New"/>
              <a:ea typeface="ヒラギノ角ゴ Pro W3" charset="0"/>
              <a:cs typeface="Courier New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noProof="0" dirty="0" err="1">
                <a:solidFill>
                  <a:schemeClr val="tx1"/>
                </a:solidFill>
                <a:latin typeface="Courier New"/>
                <a:cs typeface="Courier New"/>
              </a:rPr>
              <a:t>Iterator</a:t>
            </a:r>
            <a:r>
              <a:rPr lang="en-US" sz="1800" noProof="0" dirty="0">
                <a:solidFill>
                  <a:schemeClr val="tx1"/>
                </a:solidFill>
                <a:latin typeface="Courier New"/>
                <a:cs typeface="Courier New"/>
              </a:rPr>
              <a:t>&lt;</a:t>
            </a:r>
            <a:r>
              <a:rPr lang="en-US" sz="1800" noProof="0" dirty="0" err="1">
                <a:solidFill>
                  <a:schemeClr val="tx1"/>
                </a:solidFill>
                <a:latin typeface="Courier New"/>
                <a:cs typeface="Courier New"/>
              </a:rPr>
              <a:t>TDnaList</a:t>
            </a:r>
            <a:r>
              <a:rPr lang="en-US" sz="1800" noProof="0" dirty="0">
                <a:solidFill>
                  <a:schemeClr val="tx1"/>
                </a:solidFill>
                <a:latin typeface="Courier New"/>
                <a:cs typeface="Courier New"/>
              </a:rPr>
              <a:t>&gt;::Type it = begin(</a:t>
            </a:r>
            <a:r>
              <a:rPr lang="en-US" sz="1800" noProof="0" dirty="0" err="1">
                <a:solidFill>
                  <a:schemeClr val="tx1"/>
                </a:solidFill>
                <a:latin typeface="Courier New"/>
                <a:cs typeface="Courier New"/>
              </a:rPr>
              <a:t>readList</a:t>
            </a:r>
            <a:r>
              <a:rPr lang="en-US" sz="1800" noProof="0" dirty="0">
                <a:solidFill>
                  <a:schemeClr val="tx1"/>
                </a:solidFill>
                <a:latin typeface="Courier New"/>
                <a:cs typeface="Courier New"/>
              </a:rPr>
              <a:t>);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Iterator</a:t>
            </a:r>
            <a:r>
              <a:rPr kumimoji="0" lang="en-US" sz="180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&lt;</a:t>
            </a:r>
            <a:r>
              <a:rPr kumimoji="0" lang="en-US" sz="1800" i="0" u="none" strike="noStrike" kern="1200" cap="none" spc="0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TDnaList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&gt;::Type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itEnd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 = end(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readList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);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/>
              <a:ea typeface="ヒラギノ角ゴ Pro W3" charset="0"/>
              <a:cs typeface="Courier New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28681A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for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(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; it !=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itEnd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;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goNext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(it)</a:t>
            </a:r>
            <a:r>
              <a:rPr kumimoji="0" lang="en-US" sz="18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){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en-US" sz="1800" dirty="0" err="1">
                <a:solidFill>
                  <a:srgbClr val="931833"/>
                </a:solidFill>
                <a:latin typeface="Courier New"/>
                <a:cs typeface="Courier New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 = position(it,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readList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);</a:t>
            </a:r>
            <a:endParaRPr kumimoji="0" lang="en-US" sz="180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/>
              <a:ea typeface="ヒラギノ角ゴ Pro W3" charset="0"/>
              <a:cs typeface="Courier New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	// </a:t>
            </a:r>
            <a:r>
              <a:rPr lang="en-US" sz="1800" dirty="0" err="1">
                <a:solidFill>
                  <a:srgbClr val="3C6B6C"/>
                </a:solidFill>
                <a:latin typeface="Courier New"/>
                <a:cs typeface="Courier New"/>
              </a:rPr>
              <a:t>Tempory</a:t>
            </a: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 copy of begin position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931833"/>
                </a:solidFill>
                <a:latin typeface="Courier New"/>
                <a:cs typeface="Courier New"/>
              </a:rPr>
              <a:t>unsigned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beginPosition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alignPosList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];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931833"/>
                </a:solidFill>
                <a:latin typeface="Courier New"/>
                <a:cs typeface="Courier New"/>
              </a:rPr>
              <a:t>unsigned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endPosition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beginPosition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+ length(value(it));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// Building genome fragment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Infix&lt;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&gt;::Type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genomeFragment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= 								infix(chr1,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beginPosition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endPosition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// Call function to print alignment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printAlign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genomeFragment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, value(it));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ヒラギノ角ゴ Pro W3" charset="0"/>
                <a:cs typeface="Courier New"/>
              </a:rPr>
              <a:t>}</a:t>
            </a:r>
            <a:r>
              <a:rPr lang="en-US" sz="1800" baseline="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6732" y="1741253"/>
            <a:ext cx="7373566" cy="9630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526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248056" y="3049723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5000" dirty="0" err="1"/>
              <a:t>StringSet</a:t>
            </a:r>
            <a:endParaRPr lang="de-DE" sz="5000" dirty="0"/>
          </a:p>
        </p:txBody>
      </p:sp>
    </p:spTree>
    <p:extLst>
      <p:ext uri="{BB962C8B-B14F-4D97-AF65-F5344CB8AC3E}">
        <p14:creationId xmlns:p14="http://schemas.microsoft.com/office/powerpoint/2010/main" val="3644638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StringSet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>
                <a:latin typeface="Trebuchet MS" charset="0"/>
                <a:ea typeface="ＭＳ Ｐゴシック" charset="0"/>
                <a:cs typeface="ＭＳ Ｐゴシック" charset="0"/>
              </a:rPr>
              <a:t>Nested</a:t>
            </a:r>
            <a:r>
              <a:rPr lang="de-DE" altLang="ko-KR" dirty="0">
                <a:latin typeface="Trebuchet MS" charset="0"/>
                <a:ea typeface="ＭＳ Ｐゴシック" charset="0"/>
                <a:cs typeface="ＭＳ Ｐゴシック" charset="0"/>
              </a:rPr>
              <a:t> String (</a:t>
            </a:r>
            <a:r>
              <a:rPr lang="de-DE" altLang="ko-KR" dirty="0" err="1">
                <a:latin typeface="Trebuchet MS" charset="0"/>
                <a:ea typeface="ＭＳ Ｐゴシック" charset="0"/>
                <a:cs typeface="ＭＳ Ｐゴシック" charset="0"/>
              </a:rPr>
              <a:t>without</a:t>
            </a:r>
            <a:r>
              <a:rPr lang="de-DE" altLang="ko-KR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de-DE" altLang="ko-KR" dirty="0" err="1">
                <a:latin typeface="Trebuchet MS" charset="0"/>
                <a:ea typeface="ＭＳ Ｐゴシック" charset="0"/>
                <a:cs typeface="ＭＳ Ｐゴシック" charset="0"/>
              </a:rPr>
              <a:t>StringSet</a:t>
            </a:r>
            <a:r>
              <a:rPr lang="de-DE" altLang="ko-KR" dirty="0">
                <a:latin typeface="Trebuchet MS" charset="0"/>
                <a:ea typeface="ＭＳ Ｐゴシック" charset="0"/>
                <a:cs typeface="ＭＳ Ｐゴシック" charset="0"/>
              </a:rPr>
              <a:t>)</a:t>
            </a:r>
          </a:p>
          <a:p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r>
              <a:rPr lang="de-DE" altLang="ko-KR" dirty="0" err="1">
                <a:latin typeface="Trebuchet MS" charset="0"/>
                <a:ea typeface="ＭＳ Ｐゴシック" charset="0"/>
                <a:cs typeface="ＭＳ Ｐゴシック" charset="0"/>
              </a:rPr>
              <a:t>StringSet</a:t>
            </a:r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r>
              <a:rPr lang="de-DE" altLang="ko-KR" dirty="0">
                <a:latin typeface="Trebuchet MS" charset="0"/>
                <a:ea typeface="ＭＳ Ｐゴシック" charset="0"/>
                <a:cs typeface="ＭＳ Ｐゴシック" charset="0"/>
              </a:rPr>
              <a:t>Advantage</a:t>
            </a:r>
          </a:p>
          <a:p>
            <a:pPr lvl="1"/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Simple</a:t>
            </a:r>
          </a:p>
          <a:p>
            <a:pPr lvl="1"/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Useful</a:t>
            </a:r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specializations</a:t>
            </a:r>
            <a:endParaRPr lang="de-DE" altLang="ko-KR" sz="200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lvl="2"/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Eg</a:t>
            </a:r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. </a:t>
            </a:r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Dependent</a:t>
            </a:r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StringSet</a:t>
            </a:r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:  </a:t>
            </a:r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Only</a:t>
            </a:r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references</a:t>
            </a:r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are</a:t>
            </a:r>
            <a:r>
              <a:rPr lang="de-DE" altLang="ko-KR" sz="2000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r>
              <a:rPr lang="de-DE" altLang="ko-KR" sz="2000" dirty="0" err="1">
                <a:latin typeface="Trebuchet MS" charset="0"/>
                <a:ea typeface="ＭＳ Ｐゴシック" charset="0"/>
                <a:cs typeface="ＭＳ Ｐゴシック" charset="0"/>
              </a:rPr>
              <a:t>stored</a:t>
            </a:r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endParaRPr lang="de-DE" altLang="ko-KR" sz="105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  <a:p>
            <a:r>
              <a:rPr lang="de-DE" altLang="ko-KR" dirty="0" err="1"/>
              <a:t>Specialization</a:t>
            </a:r>
            <a:endParaRPr lang="de-DE" altLang="ko-KR" dirty="0"/>
          </a:p>
          <a:p>
            <a:endParaRPr lang="de-DE" sz="2400" dirty="0"/>
          </a:p>
        </p:txBody>
      </p:sp>
      <p:sp>
        <p:nvSpPr>
          <p:cNvPr id="7" name="Textfeld 7"/>
          <p:cNvSpPr txBox="1">
            <a:spLocks noChangeArrowheads="1"/>
          </p:cNvSpPr>
          <p:nvPr/>
        </p:nvSpPr>
        <p:spPr bwMode="auto">
          <a:xfrm>
            <a:off x="419022" y="1759628"/>
            <a:ext cx="7488832" cy="634020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String&lt;String&lt;Dna&gt; &gt; twoDim;</a:t>
            </a:r>
          </a:p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String&lt;String&lt; String&lt;Dna&gt; &gt; &gt; threeDim;</a:t>
            </a:r>
          </a:p>
        </p:txBody>
      </p:sp>
      <p:sp>
        <p:nvSpPr>
          <p:cNvPr id="12" name="Textfeld 8"/>
          <p:cNvSpPr txBox="1">
            <a:spLocks noChangeArrowheads="1"/>
          </p:cNvSpPr>
          <p:nvPr/>
        </p:nvSpPr>
        <p:spPr bwMode="auto">
          <a:xfrm>
            <a:off x="487116" y="3327387"/>
            <a:ext cx="7488832" cy="33855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StringSet&lt;String&lt;Dna&gt; &gt; twoDim;</a:t>
            </a:r>
          </a:p>
        </p:txBody>
      </p:sp>
    </p:spTree>
    <p:extLst>
      <p:ext uri="{BB962C8B-B14F-4D97-AF65-F5344CB8AC3E}">
        <p14:creationId xmlns:p14="http://schemas.microsoft.com/office/powerpoint/2010/main" val="22262099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StringSet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>
                <a:latin typeface="Trebuchet MS" charset="0"/>
                <a:ea typeface="ＭＳ Ｐゴシック" charset="0"/>
                <a:cs typeface="ＭＳ Ｐゴシック" charset="0"/>
              </a:rPr>
              <a:t>Specialization</a:t>
            </a:r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feld 4"/>
          <p:cNvSpPr txBox="1">
            <a:spLocks noChangeArrowheads="1"/>
          </p:cNvSpPr>
          <p:nvPr/>
        </p:nvSpPr>
        <p:spPr bwMode="auto">
          <a:xfrm>
            <a:off x="487116" y="1881121"/>
            <a:ext cx="7488832" cy="88024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          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ownerSet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Owner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    ownerSet2;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Dependent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dependentSet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cs-CZ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graphicFrame>
        <p:nvGraphicFramePr>
          <p:cNvPr id="8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211078"/>
              </p:ext>
            </p:extLst>
          </p:nvPr>
        </p:nvGraphicFramePr>
        <p:xfrm>
          <a:off x="459086" y="2962745"/>
          <a:ext cx="7516862" cy="2287429"/>
        </p:xfrm>
        <a:graphic>
          <a:graphicData uri="http://schemas.openxmlformats.org/drawingml/2006/table">
            <a:tbl>
              <a:tblPr/>
              <a:tblGrid>
                <a:gridCol w="228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7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17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339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Specialization</a:t>
                      </a:r>
                      <a:endParaRPr kumimoji="0" lang="de-DE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Advantages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Limitations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39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Owner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&lt;&gt; (Default)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 are stored in the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StringSet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General purpose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Capacity change is expensive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33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Owner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&lt;</a:t>
                      </a: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ConcatDirect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&gt;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The </a:t>
                      </a:r>
                      <a:r>
                        <a:rPr kumimoji="0" lang="de-D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concatenation</a:t>
                      </a:r>
                      <a:r>
                        <a:rPr kumimoji="0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of</a:t>
                      </a:r>
                      <a:r>
                        <a:rPr kumimoji="0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the</a:t>
                      </a:r>
                      <a:r>
                        <a:rPr kumimoji="0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</a:t>
                      </a:r>
                      <a:r>
                        <a:rPr kumimoji="0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is</a:t>
                      </a:r>
                      <a:r>
                        <a:rPr kumimoji="0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stored</a:t>
                      </a:r>
                      <a:endParaRPr kumimoji="0" 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Low memory overhead, well suited for millions of NGS reads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Inner strings cannot be resized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675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Dependent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&lt;&gt;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 are not owned by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StringSet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, only references are stored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Efficient generation of string subsets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One more dereferencing step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01557" y="3434942"/>
            <a:ext cx="7850221" cy="3783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0457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StringSet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>
                <a:latin typeface="Trebuchet MS" charset="0"/>
                <a:ea typeface="ＭＳ Ｐゴシック" charset="0"/>
                <a:cs typeface="ＭＳ Ｐゴシック" charset="0"/>
              </a:rPr>
              <a:t>Example</a:t>
            </a:r>
            <a:r>
              <a:rPr lang="de-DE" altLang="ko-KR" dirty="0"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indent="0">
              <a:buNone/>
            </a:pPr>
            <a:endParaRPr lang="de-DE" altLang="ko-KR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487116" y="1915372"/>
            <a:ext cx="7488832" cy="152041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str0 =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"TATA"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str1 =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"CGCG"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str0);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str1);</a:t>
            </a:r>
            <a:endParaRPr lang="cs-CZ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88067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27" y="2988684"/>
            <a:ext cx="7223092" cy="1953891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#2-4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Do </a:t>
            </a:r>
            <a:r>
              <a:rPr lang="de-DE" altLang="ko-KR" dirty="0" err="1"/>
              <a:t>the</a:t>
            </a:r>
            <a:r>
              <a:rPr lang="de-DE" altLang="ko-KR" dirty="0"/>
              <a:t> same </a:t>
            </a:r>
            <a:r>
              <a:rPr lang="de-DE" altLang="ko-KR" dirty="0" err="1"/>
              <a:t>as</a:t>
            </a:r>
            <a:r>
              <a:rPr lang="de-DE" altLang="ko-KR" dirty="0"/>
              <a:t> </a:t>
            </a:r>
            <a:r>
              <a:rPr lang="de-DE" altLang="ko-KR" dirty="0" err="1"/>
              <a:t>assignment</a:t>
            </a:r>
            <a:r>
              <a:rPr lang="de-DE" altLang="ko-KR" dirty="0"/>
              <a:t> #2-3 but </a:t>
            </a:r>
            <a:r>
              <a:rPr lang="de-DE" altLang="ko-KR" dirty="0" err="1"/>
              <a:t>use</a:t>
            </a:r>
            <a:r>
              <a:rPr lang="de-DE" altLang="ko-KR" dirty="0"/>
              <a:t> </a:t>
            </a:r>
            <a:r>
              <a:rPr lang="de-DE" altLang="ko-KR" dirty="0" err="1"/>
              <a:t>StringSet</a:t>
            </a:r>
            <a:r>
              <a:rPr lang="de-DE" altLang="ko-KR" dirty="0"/>
              <a:t> </a:t>
            </a:r>
            <a:r>
              <a:rPr lang="de-DE" altLang="ko-KR" dirty="0" err="1"/>
              <a:t>instead</a:t>
            </a:r>
            <a:r>
              <a:rPr lang="de-DE" altLang="ko-KR" dirty="0"/>
              <a:t> </a:t>
            </a:r>
            <a:r>
              <a:rPr lang="de-DE" altLang="ko-KR" dirty="0" err="1"/>
              <a:t>of</a:t>
            </a:r>
            <a:r>
              <a:rPr lang="de-DE" altLang="ko-KR" dirty="0"/>
              <a:t> String</a:t>
            </a:r>
          </a:p>
          <a:p>
            <a:r>
              <a:rPr lang="de-DE" altLang="ko-KR" dirty="0" err="1"/>
              <a:t>Iterate</a:t>
            </a:r>
            <a:r>
              <a:rPr lang="de-DE" altLang="ko-KR" dirty="0"/>
              <a:t> </a:t>
            </a:r>
            <a:r>
              <a:rPr lang="de-DE" altLang="ko-KR" dirty="0" err="1"/>
              <a:t>over</a:t>
            </a:r>
            <a:r>
              <a:rPr lang="de-DE" altLang="ko-KR" dirty="0"/>
              <a:t> </a:t>
            </a:r>
            <a:r>
              <a:rPr lang="de-DE" altLang="ko-KR" dirty="0" err="1"/>
              <a:t>the</a:t>
            </a:r>
            <a:r>
              <a:rPr lang="de-DE" altLang="ko-KR" dirty="0"/>
              <a:t> </a:t>
            </a:r>
            <a:r>
              <a:rPr lang="de-DE" altLang="ko-KR" dirty="0" err="1"/>
              <a:t>StringSet</a:t>
            </a:r>
            <a:endParaRPr lang="de-DE" altLang="ko-KR" dirty="0"/>
          </a:p>
          <a:p>
            <a:endParaRPr lang="de-DE" altLang="ko-KR" dirty="0">
              <a:latin typeface="Trebuchet MS" charset="0"/>
            </a:endParaRPr>
          </a:p>
          <a:p>
            <a:endParaRPr lang="de-DE" altLang="ko-KR" dirty="0"/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  <a:p>
            <a:endParaRPr lang="de-DE" altLang="ko-KR" dirty="0">
              <a:latin typeface="Trebuchet MS" charset="0"/>
            </a:endParaRPr>
          </a:p>
          <a:p>
            <a:r>
              <a:rPr lang="de-DE" altLang="ko-KR" dirty="0">
                <a:latin typeface="Trebuchet MS" charset="0"/>
              </a:rPr>
              <a:t>5 </a:t>
            </a:r>
            <a:r>
              <a:rPr lang="de-DE" altLang="ko-KR" dirty="0" err="1">
                <a:latin typeface="Trebuchet MS" charset="0"/>
              </a:rPr>
              <a:t>minutes</a:t>
            </a:r>
            <a:r>
              <a:rPr lang="de-DE" altLang="ko-KR" dirty="0">
                <a:latin typeface="Trebuchet MS" charset="0"/>
              </a:rPr>
              <a:t>.</a:t>
            </a:r>
          </a:p>
          <a:p>
            <a:pPr marL="0" indent="0">
              <a:buNone/>
            </a:pPr>
            <a:endParaRPr lang="de-DE" altLang="ko-KR" dirty="0">
              <a:latin typeface="Trebuchet MS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527" y="3380083"/>
            <a:ext cx="2820339" cy="3845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787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Assignment</a:t>
            </a:r>
            <a:r>
              <a:rPr lang="de-DE" altLang="ko-KR" dirty="0"/>
              <a:t> #2-4 : Solution</a:t>
            </a:r>
            <a:endParaRPr lang="de-DE" dirty="0"/>
          </a:p>
        </p:txBody>
      </p:sp>
      <p:sp>
        <p:nvSpPr>
          <p:cNvPr id="5" name="Textfeld 5"/>
          <p:cNvSpPr txBox="1">
            <a:spLocks noChangeArrowheads="1"/>
          </p:cNvSpPr>
          <p:nvPr/>
        </p:nvSpPr>
        <p:spPr bwMode="auto">
          <a:xfrm>
            <a:off x="189186" y="1545021"/>
            <a:ext cx="8713076" cy="3970318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lvl="0" indent="0">
              <a:buNone/>
              <a:defRPr/>
            </a:pP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// Build </a:t>
            </a:r>
            <a:r>
              <a:rPr lang="en-US" sz="1800" dirty="0" err="1">
                <a:solidFill>
                  <a:srgbClr val="3C6B6C"/>
                </a:solidFill>
                <a:latin typeface="Courier New"/>
                <a:cs typeface="Courier New"/>
              </a:rPr>
              <a:t>StringSet</a:t>
            </a: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 of </a:t>
            </a:r>
            <a:r>
              <a:rPr lang="en-US" sz="1800" dirty="0" err="1">
                <a:solidFill>
                  <a:srgbClr val="3C6B6C"/>
                </a:solidFill>
                <a:latin typeface="Courier New"/>
                <a:cs typeface="Courier New"/>
              </a:rPr>
              <a:t>readList</a:t>
            </a:r>
            <a:endParaRPr lang="en-US" sz="1800" dirty="0">
              <a:solidFill>
                <a:srgbClr val="3C6B6C"/>
              </a:solidFill>
              <a:latin typeface="Courier New"/>
              <a:cs typeface="Courier New"/>
            </a:endParaRPr>
          </a:p>
          <a:p>
            <a:pPr marL="0" lvl="0" indent="0">
              <a:buNone/>
              <a:defRPr/>
            </a:pPr>
            <a:r>
              <a:rPr lang="en-US" sz="1800" dirty="0" err="1">
                <a:solidFill>
                  <a:srgbClr val="28681A"/>
                </a:solidFill>
                <a:latin typeface="Courier New"/>
                <a:cs typeface="Courier New"/>
              </a:rPr>
              <a:t>typedef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StringSet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DnaString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&gt;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TDnaListSet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  <a:p>
            <a:pPr marL="0" lvl="0" indent="0">
              <a:buNone/>
              <a:defRPr/>
            </a:pP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TDnaListSet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readStringSet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  <a:p>
            <a:pPr marL="0" lvl="0" indent="0">
              <a:buNone/>
              <a:defRPr/>
            </a:pP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goBegin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(it2);</a:t>
            </a:r>
          </a:p>
          <a:p>
            <a:pPr marL="0" lvl="0" indent="0">
              <a:buNone/>
              <a:defRPr/>
            </a:pPr>
            <a:r>
              <a:rPr lang="en-US" sz="1800" dirty="0">
                <a:solidFill>
                  <a:srgbClr val="28681A"/>
                </a:solidFill>
                <a:latin typeface="Courier New"/>
                <a:cs typeface="Courier New"/>
              </a:rPr>
              <a:t>for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(; !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atEnd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(it2); 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goNext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(it2))</a:t>
            </a:r>
          </a:p>
          <a:p>
            <a:pPr marL="0" lvl="0" indent="0">
              <a:buNone/>
              <a:defRPr/>
            </a:pP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appendValue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en-US" sz="1800" dirty="0" err="1">
                <a:solidFill>
                  <a:schemeClr val="tx1"/>
                </a:solidFill>
                <a:latin typeface="Courier New"/>
                <a:cs typeface="Courier New"/>
              </a:rPr>
              <a:t>readStringSet</a:t>
            </a:r>
            <a:r>
              <a:rPr lang="en-US" sz="1800" dirty="0">
                <a:solidFill>
                  <a:schemeClr val="tx1"/>
                </a:solidFill>
                <a:latin typeface="Courier New"/>
                <a:cs typeface="Courier New"/>
              </a:rPr>
              <a:t>, value(it2));</a:t>
            </a:r>
          </a:p>
          <a:p>
            <a:pPr marL="0" lvl="0" indent="0">
              <a:buNone/>
              <a:defRPr/>
            </a:pPr>
            <a:endParaRPr lang="en-US" sz="18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// Iterate over </a:t>
            </a:r>
            <a:r>
              <a:rPr lang="en-US" sz="1800" dirty="0" err="1">
                <a:solidFill>
                  <a:srgbClr val="3C6B6C"/>
                </a:solidFill>
                <a:latin typeface="Courier New"/>
                <a:cs typeface="Courier New"/>
              </a:rPr>
              <a:t>StringSet</a:t>
            </a:r>
            <a:r>
              <a:rPr lang="en-US" sz="1800" dirty="0">
                <a:solidFill>
                  <a:srgbClr val="3C6B6C"/>
                </a:solidFill>
                <a:latin typeface="Courier New"/>
                <a:cs typeface="Courier New"/>
              </a:rPr>
              <a:t> </a:t>
            </a:r>
          </a:p>
          <a:p>
            <a:pPr marL="0" indent="0">
              <a:buNone/>
              <a:defRPr/>
            </a:pP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Iterator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TDnaListSet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, Rooted&gt;::Type it3 = 	begin(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readStringSet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28681A"/>
                </a:solidFill>
                <a:latin typeface="Courier New"/>
                <a:cs typeface="Courier New"/>
              </a:rPr>
              <a:t>for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(; !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atEnd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(it3);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goNext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(it3))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	std::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&lt;&lt; value(it3) &lt;&lt; std::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09373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dirty="0"/>
              <a:t>Outline </a:t>
            </a:r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1" y="1197815"/>
            <a:ext cx="8939719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err="1"/>
              <a:t>Sequences</a:t>
            </a:r>
            <a:r>
              <a:rPr lang="de-DE" sz="2400" dirty="0"/>
              <a:t> &amp; Alphabets</a:t>
            </a:r>
          </a:p>
          <a:p>
            <a:r>
              <a:rPr lang="de-DE" sz="2400" dirty="0" err="1"/>
              <a:t>Iterators</a:t>
            </a:r>
            <a:endParaRPr lang="de-DE" sz="2400" dirty="0"/>
          </a:p>
          <a:p>
            <a:r>
              <a:rPr lang="de-DE" sz="2400" dirty="0" err="1"/>
              <a:t>StringSets</a:t>
            </a:r>
            <a:endParaRPr lang="de-DE" sz="2400" dirty="0"/>
          </a:p>
          <a:p>
            <a:r>
              <a:rPr lang="de-DE" sz="2400" dirty="0" err="1"/>
              <a:t>Modifiers</a:t>
            </a:r>
            <a:endParaRPr lang="de-DE" sz="2400" dirty="0"/>
          </a:p>
          <a:p>
            <a:endParaRPr lang="de-DE" sz="2400" dirty="0"/>
          </a:p>
          <a:p>
            <a:pPr marL="457200" lvl="1" indent="0">
              <a:buNone/>
            </a:pPr>
            <a:r>
              <a:rPr lang="de-DE" sz="2000" dirty="0"/>
              <a:t> </a:t>
            </a:r>
          </a:p>
          <a:p>
            <a:pPr marL="0" indent="0">
              <a:buNone/>
            </a:pPr>
            <a:r>
              <a:rPr lang="de-DE" sz="2400" dirty="0"/>
              <a:t>Explanation =&gt; </a:t>
            </a:r>
            <a:r>
              <a:rPr lang="de-DE" sz="2400" dirty="0" err="1"/>
              <a:t>coding</a:t>
            </a:r>
            <a:r>
              <a:rPr lang="de-DE" sz="2400" dirty="0"/>
              <a:t> </a:t>
            </a:r>
            <a:r>
              <a:rPr lang="de-DE" sz="2400" dirty="0" err="1"/>
              <a:t>exercise</a:t>
            </a:r>
            <a:r>
              <a:rPr lang="de-DE" sz="2400" dirty="0"/>
              <a:t> =&gt; </a:t>
            </a:r>
            <a:r>
              <a:rPr lang="de-DE" sz="2400" dirty="0" err="1"/>
              <a:t>discussion</a:t>
            </a:r>
            <a:endParaRPr lang="de-DE" sz="2400" dirty="0"/>
          </a:p>
          <a:p>
            <a:pPr marL="0" indent="0">
              <a:buNone/>
            </a:pPr>
            <a:r>
              <a:rPr lang="de-DE" sz="2400" dirty="0"/>
              <a:t>5 </a:t>
            </a:r>
            <a:r>
              <a:rPr lang="de-DE" sz="2400" dirty="0" err="1"/>
              <a:t>assignments</a:t>
            </a:r>
            <a:r>
              <a:rPr lang="de-DE" sz="2400" dirty="0"/>
              <a:t> in 50 </a:t>
            </a:r>
            <a:r>
              <a:rPr lang="de-DE" sz="2400" dirty="0" err="1"/>
              <a:t>minutes</a:t>
            </a: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000" b="1" dirty="0">
                <a:solidFill>
                  <a:srgbClr val="FF0000"/>
                </a:solidFill>
              </a:rPr>
              <a:t>All </a:t>
            </a:r>
            <a:r>
              <a:rPr lang="de-DE" sz="2000" b="1" dirty="0" err="1">
                <a:solidFill>
                  <a:srgbClr val="FF0000"/>
                </a:solidFill>
              </a:rPr>
              <a:t>the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content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is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based</a:t>
            </a:r>
            <a:r>
              <a:rPr lang="de-DE" sz="2000" b="1" dirty="0">
                <a:solidFill>
                  <a:srgbClr val="FF0000"/>
                </a:solidFill>
              </a:rPr>
              <a:t> on Trappe &amp; Krakau (</a:t>
            </a:r>
            <a:r>
              <a:rPr lang="de-DE" sz="2000" b="1" dirty="0" err="1">
                <a:solidFill>
                  <a:srgbClr val="FF0000"/>
                </a:solidFill>
              </a:rPr>
              <a:t>BioStore</a:t>
            </a:r>
            <a:r>
              <a:rPr lang="de-DE" sz="2000" b="1" dirty="0">
                <a:solidFill>
                  <a:srgbClr val="FF0000"/>
                </a:solidFill>
              </a:rPr>
              <a:t> Workshop, 2013)</a:t>
            </a:r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2032781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StringSets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It‘s</a:t>
            </a:r>
            <a:r>
              <a:rPr lang="de-DE" altLang="ko-KR" dirty="0"/>
              <a:t> a </a:t>
            </a:r>
            <a:r>
              <a:rPr lang="de-DE" altLang="ko-KR" dirty="0" err="1"/>
              <a:t>set</a:t>
            </a:r>
            <a:r>
              <a:rPr lang="de-DE" altLang="ko-KR" dirty="0"/>
              <a:t>, not a </a:t>
            </a:r>
            <a:r>
              <a:rPr lang="de-DE" altLang="ko-KR" dirty="0" err="1"/>
              <a:t>sequence</a:t>
            </a:r>
            <a:endParaRPr lang="de-DE" altLang="ko-KR" dirty="0"/>
          </a:p>
          <a:p>
            <a:r>
              <a:rPr lang="de-DE" altLang="ko-KR" dirty="0" err="1"/>
              <a:t>Each</a:t>
            </a:r>
            <a:r>
              <a:rPr lang="de-DE" altLang="ko-KR" dirty="0"/>
              <a:t> </a:t>
            </a:r>
            <a:r>
              <a:rPr lang="de-DE" altLang="ko-KR" dirty="0" err="1"/>
              <a:t>element</a:t>
            </a:r>
            <a:r>
              <a:rPr lang="de-DE" altLang="ko-KR" dirty="0"/>
              <a:t> </a:t>
            </a:r>
            <a:r>
              <a:rPr lang="de-DE" altLang="ko-KR" dirty="0" err="1"/>
              <a:t>has</a:t>
            </a:r>
            <a:r>
              <a:rPr lang="de-DE" altLang="ko-KR" dirty="0"/>
              <a:t> an ID</a:t>
            </a:r>
            <a:endParaRPr lang="de-DE" altLang="ko-KR" dirty="0">
              <a:latin typeface="Trebuchet MS" charset="0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282256"/>
              </p:ext>
            </p:extLst>
          </p:nvPr>
        </p:nvGraphicFramePr>
        <p:xfrm>
          <a:off x="561740" y="2715698"/>
          <a:ext cx="7784592" cy="1485900"/>
        </p:xfrm>
        <a:graphic>
          <a:graphicData uri="http://schemas.openxmlformats.org/drawingml/2006/table">
            <a:tbl>
              <a:tblPr/>
              <a:tblGrid>
                <a:gridCol w="2102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1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Function</a:t>
                      </a:r>
                      <a:endParaRPr kumimoji="0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positionToId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Retrieves the id of a string in the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StringSet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given a position.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assignValueById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Adds a new string to the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StringSet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and returns an id.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valueById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Retrieves a string from the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StringSet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given an id.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4782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StringSets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StringSet</a:t>
            </a:r>
            <a:r>
              <a:rPr lang="de-DE" altLang="ko-KR" dirty="0"/>
              <a:t> </a:t>
            </a:r>
            <a:r>
              <a:rPr lang="de-DE" altLang="ko-KR" dirty="0" err="1"/>
              <a:t>of</a:t>
            </a:r>
            <a:r>
              <a:rPr lang="de-DE" altLang="ko-KR" dirty="0"/>
              <a:t> type </a:t>
            </a:r>
            <a:r>
              <a:rPr lang="de-DE" altLang="ko-KR" b="1" dirty="0" err="1"/>
              <a:t>Owner</a:t>
            </a:r>
            <a:endParaRPr lang="de-DE" altLang="ko-KR" b="1" dirty="0"/>
          </a:p>
          <a:p>
            <a:r>
              <a:rPr lang="de-DE" altLang="ko-KR" dirty="0"/>
              <a:t>ID == </a:t>
            </a:r>
            <a:r>
              <a:rPr lang="de-DE" altLang="ko-KR" dirty="0" err="1"/>
              <a:t>position</a:t>
            </a:r>
            <a:endParaRPr lang="de-DE" altLang="ko-KR" dirty="0">
              <a:latin typeface="Trebuchet MS" charset="0"/>
            </a:endParaRPr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602708" y="2463786"/>
            <a:ext cx="7488832" cy="152041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str0 =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"TATA"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str1 =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"CGCG"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str0);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str1);</a:t>
            </a:r>
            <a:endParaRPr lang="cs-CZ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8" name="Textfeld 4"/>
          <p:cNvSpPr txBox="1">
            <a:spLocks noChangeArrowheads="1"/>
          </p:cNvSpPr>
          <p:nvPr/>
        </p:nvSpPr>
        <p:spPr bwMode="auto">
          <a:xfrm>
            <a:off x="602708" y="4142963"/>
            <a:ext cx="7488832" cy="634020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fr-FR" sz="1600" dirty="0">
                <a:solidFill>
                  <a:schemeClr val="tx1"/>
                </a:solidFill>
                <a:latin typeface="Courier New"/>
                <a:cs typeface="Courier New"/>
              </a:rPr>
              <a:t>&lt;&lt; </a:t>
            </a:r>
            <a:r>
              <a:rPr lang="fr-FR" sz="1600" dirty="0">
                <a:solidFill>
                  <a:srgbClr val="D00202"/>
                </a:solidFill>
                <a:latin typeface="Courier New"/>
                <a:cs typeface="Courier New"/>
              </a:rPr>
              <a:t>"Position 0: Id " 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&lt;&lt;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positionToId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(stringSet,0)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         &lt;&lt;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endl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</p:txBody>
      </p: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602708" y="4991001"/>
            <a:ext cx="7488832" cy="338554"/>
          </a:xfrm>
          <a:prstGeom prst="rect">
            <a:avLst/>
          </a:prstGeom>
          <a:solidFill>
            <a:schemeClr val="tx1">
              <a:lumMod val="95000"/>
              <a:lumOff val="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b="0" dirty="0">
                <a:solidFill>
                  <a:schemeClr val="bg1"/>
                </a:solidFill>
                <a:latin typeface="Courier New"/>
                <a:cs typeface="Courier New"/>
              </a:rPr>
              <a:t>Position 0: </a:t>
            </a:r>
            <a:r>
              <a:rPr lang="de-DE" sz="1600" b="0" dirty="0" err="1">
                <a:solidFill>
                  <a:schemeClr val="bg1"/>
                </a:solidFill>
                <a:latin typeface="Courier New"/>
                <a:cs typeface="Courier New"/>
              </a:rPr>
              <a:t>Id</a:t>
            </a:r>
            <a:r>
              <a:rPr lang="de-DE" sz="1600" b="0" dirty="0">
                <a:solidFill>
                  <a:schemeClr val="bg1"/>
                </a:solidFill>
                <a:latin typeface="Courier New"/>
                <a:cs typeface="Courier New"/>
              </a:rPr>
              <a:t> 0</a:t>
            </a:r>
          </a:p>
        </p:txBody>
      </p:sp>
    </p:spTree>
    <p:extLst>
      <p:ext uri="{BB962C8B-B14F-4D97-AF65-F5344CB8AC3E}">
        <p14:creationId xmlns:p14="http://schemas.microsoft.com/office/powerpoint/2010/main" val="17216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StringSets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StringSet</a:t>
            </a:r>
            <a:r>
              <a:rPr lang="de-DE" altLang="ko-KR" dirty="0"/>
              <a:t> </a:t>
            </a:r>
            <a:r>
              <a:rPr lang="de-DE" altLang="ko-KR" dirty="0" err="1"/>
              <a:t>of</a:t>
            </a:r>
            <a:r>
              <a:rPr lang="de-DE" altLang="ko-KR" dirty="0"/>
              <a:t> type </a:t>
            </a:r>
            <a:r>
              <a:rPr lang="de-DE" altLang="ko-KR" b="1" dirty="0" err="1"/>
              <a:t>Dependent</a:t>
            </a:r>
            <a:endParaRPr lang="de-DE" altLang="ko-KR" b="1" dirty="0"/>
          </a:p>
          <a:p>
            <a:r>
              <a:rPr lang="de-DE" altLang="ko-KR" dirty="0"/>
              <a:t>ID != </a:t>
            </a:r>
            <a:r>
              <a:rPr lang="de-DE" altLang="ko-KR" dirty="0" err="1"/>
              <a:t>position</a:t>
            </a:r>
            <a:endParaRPr lang="de-DE" altLang="ko-KR" dirty="0">
              <a:latin typeface="Trebuchet MS" charset="0"/>
            </a:endParaRPr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602708" y="2337968"/>
            <a:ext cx="7488832" cy="2653033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D00202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id0 =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positionToId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0);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D00202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id1 =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positionToId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1);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Dependent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assignValueById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id1);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assignValueById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id0);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"Position 0: </a:t>
            </a:r>
            <a:r>
              <a:rPr lang="de-DE" sz="1600" dirty="0" err="1">
                <a:solidFill>
                  <a:srgbClr val="D00202"/>
                </a:solidFill>
                <a:latin typeface="Courier New"/>
                <a:cs typeface="Courier New"/>
              </a:rPr>
              <a:t>Id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 "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positionToId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0) 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cs-CZ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0" name="Textfeld 4"/>
          <p:cNvSpPr txBox="1">
            <a:spLocks noChangeArrowheads="1"/>
          </p:cNvSpPr>
          <p:nvPr/>
        </p:nvSpPr>
        <p:spPr bwMode="auto">
          <a:xfrm>
            <a:off x="602708" y="5271050"/>
            <a:ext cx="7488832" cy="338554"/>
          </a:xfrm>
          <a:prstGeom prst="rect">
            <a:avLst/>
          </a:prstGeom>
          <a:solidFill>
            <a:schemeClr val="tx1">
              <a:lumMod val="95000"/>
              <a:lumOff val="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b="0" dirty="0">
                <a:solidFill>
                  <a:schemeClr val="bg1"/>
                </a:solidFill>
                <a:latin typeface="Courier New"/>
                <a:cs typeface="Courier New"/>
              </a:rPr>
              <a:t>Position 0: </a:t>
            </a:r>
            <a:r>
              <a:rPr lang="de-DE" sz="1600" b="0" dirty="0" err="1">
                <a:solidFill>
                  <a:schemeClr val="bg1"/>
                </a:solidFill>
                <a:latin typeface="Courier New"/>
                <a:cs typeface="Courier New"/>
              </a:rPr>
              <a:t>Id</a:t>
            </a:r>
            <a:r>
              <a:rPr lang="de-DE" sz="1600" b="0" dirty="0">
                <a:solidFill>
                  <a:schemeClr val="bg1"/>
                </a:solidFill>
                <a:latin typeface="Courier New"/>
                <a:cs typeface="Courier New"/>
              </a:rPr>
              <a:t> 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68242" y="2298739"/>
            <a:ext cx="3455903" cy="3988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4810329" y="4383503"/>
            <a:ext cx="3069076" cy="3052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34483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StringSets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 err="1"/>
              <a:t>StringSet</a:t>
            </a:r>
            <a:r>
              <a:rPr lang="de-DE" altLang="ko-KR" dirty="0"/>
              <a:t> </a:t>
            </a:r>
            <a:r>
              <a:rPr lang="de-DE" altLang="ko-KR" dirty="0" err="1"/>
              <a:t>of</a:t>
            </a:r>
            <a:r>
              <a:rPr lang="de-DE" altLang="ko-KR" dirty="0"/>
              <a:t> type </a:t>
            </a:r>
            <a:r>
              <a:rPr lang="de-DE" altLang="ko-KR" b="1" dirty="0" err="1"/>
              <a:t>Dependent</a:t>
            </a:r>
            <a:endParaRPr lang="de-DE" altLang="ko-KR" b="1" dirty="0"/>
          </a:p>
          <a:p>
            <a:r>
              <a:rPr lang="de-DE" altLang="ko-KR" dirty="0"/>
              <a:t>ID != </a:t>
            </a:r>
            <a:r>
              <a:rPr lang="de-DE" altLang="ko-KR" dirty="0" err="1"/>
              <a:t>position</a:t>
            </a:r>
            <a:endParaRPr lang="de-DE" altLang="ko-KR" dirty="0">
              <a:latin typeface="Trebuchet MS" charset="0"/>
            </a:endParaRPr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602708" y="2337968"/>
            <a:ext cx="7488832" cy="2653033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D00202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id0 =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positionToId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0);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D00202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id1 =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positionToId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1);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Dependent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assignValueById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id1);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assignValueById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id0);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"Position 0: </a:t>
            </a:r>
            <a:r>
              <a:rPr lang="de-DE" sz="1600" dirty="0" err="1">
                <a:solidFill>
                  <a:srgbClr val="D00202"/>
                </a:solidFill>
                <a:latin typeface="Courier New"/>
                <a:cs typeface="Courier New"/>
              </a:rPr>
              <a:t>Id</a:t>
            </a:r>
            <a:r>
              <a:rPr lang="de-DE" sz="1600" dirty="0">
                <a:solidFill>
                  <a:srgbClr val="D00202"/>
                </a:solidFill>
                <a:latin typeface="Courier New"/>
                <a:cs typeface="Courier New"/>
              </a:rPr>
              <a:t> "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positionToId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depSet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0) 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cs-CZ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0" name="Textfeld 4"/>
          <p:cNvSpPr txBox="1">
            <a:spLocks noChangeArrowheads="1"/>
          </p:cNvSpPr>
          <p:nvPr/>
        </p:nvSpPr>
        <p:spPr bwMode="auto">
          <a:xfrm>
            <a:off x="602708" y="5271050"/>
            <a:ext cx="7488832" cy="338554"/>
          </a:xfrm>
          <a:prstGeom prst="rect">
            <a:avLst/>
          </a:prstGeom>
          <a:solidFill>
            <a:schemeClr val="tx1">
              <a:lumMod val="95000"/>
              <a:lumOff val="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b="0" dirty="0">
                <a:solidFill>
                  <a:schemeClr val="bg1"/>
                </a:solidFill>
                <a:latin typeface="Courier New"/>
                <a:cs typeface="Courier New"/>
              </a:rPr>
              <a:t>Position 0: </a:t>
            </a:r>
            <a:r>
              <a:rPr lang="de-DE" sz="1600" b="0" dirty="0" err="1">
                <a:solidFill>
                  <a:schemeClr val="bg1"/>
                </a:solidFill>
                <a:latin typeface="Courier New"/>
                <a:cs typeface="Courier New"/>
              </a:rPr>
              <a:t>Id</a:t>
            </a:r>
            <a:r>
              <a:rPr lang="de-DE" sz="1600" b="0" dirty="0">
                <a:solidFill>
                  <a:schemeClr val="bg1"/>
                </a:solidFill>
                <a:latin typeface="Courier New"/>
                <a:cs typeface="Courier New"/>
              </a:rPr>
              <a:t> 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68242" y="2298739"/>
            <a:ext cx="3455903" cy="3988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4810329" y="4383503"/>
            <a:ext cx="3069076" cy="3052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84412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Modifiers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ea typeface="ＭＳ Ｐゴシック" charset="0"/>
                <a:cs typeface="ＭＳ Ｐゴシック" charset="0"/>
              </a:rPr>
              <a:t>Modify a sequence without modifying or copying its memory</a:t>
            </a:r>
          </a:p>
          <a:p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r>
              <a:rPr lang="en-US" altLang="ko-KR" dirty="0">
                <a:ea typeface="ＭＳ Ｐゴシック" charset="0"/>
                <a:cs typeface="ＭＳ Ｐゴシック" charset="0"/>
              </a:rPr>
              <a:t>Shortcuts</a:t>
            </a:r>
          </a:p>
          <a:p>
            <a:pPr lvl="1"/>
            <a:r>
              <a:rPr lang="en-US" altLang="ko-KR" dirty="0">
                <a:ea typeface="ＭＳ Ｐゴシック" charset="0"/>
                <a:cs typeface="ＭＳ Ｐゴシック" charset="0"/>
              </a:rPr>
              <a:t>E.g. </a:t>
            </a:r>
            <a:r>
              <a:rPr lang="en-US" altLang="ko-KR" dirty="0" err="1">
                <a:ea typeface="ＭＳ Ｐゴシック" charset="0"/>
                <a:cs typeface="ＭＳ Ｐゴシック" charset="0"/>
              </a:rPr>
              <a:t>DnaStringReverse</a:t>
            </a:r>
            <a:r>
              <a:rPr lang="en-US" altLang="ko-KR" dirty="0">
                <a:ea typeface="ＭＳ Ｐゴシック" charset="0"/>
                <a:cs typeface="ＭＳ Ｐゴシック" charset="0"/>
              </a:rPr>
              <a:t>, </a:t>
            </a:r>
            <a:r>
              <a:rPr lang="en-US" altLang="ko-KR" dirty="0" err="1">
                <a:ea typeface="ＭＳ Ｐゴシック" charset="0"/>
                <a:cs typeface="ＭＳ Ｐゴシック" charset="0"/>
              </a:rPr>
              <a:t>DnaStringReverseComplement</a:t>
            </a:r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pPr lvl="1"/>
            <a:endParaRPr lang="en-US" altLang="ko-KR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feld 3"/>
          <p:cNvSpPr txBox="1">
            <a:spLocks noChangeArrowheads="1"/>
          </p:cNvSpPr>
          <p:nvPr/>
        </p:nvSpPr>
        <p:spPr bwMode="auto">
          <a:xfrm>
            <a:off x="838200" y="2388660"/>
            <a:ext cx="7488832" cy="92948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None/>
            </a:pP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DnaString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 original = </a:t>
            </a:r>
            <a:r>
              <a:rPr lang="en-US" sz="1600" dirty="0">
                <a:solidFill>
                  <a:srgbClr val="D00202"/>
                </a:solidFill>
                <a:latin typeface="Courier New" charset="0"/>
                <a:ea typeface="ＭＳ Ｐゴシック" charset="0"/>
                <a:cs typeface="Courier New" charset="0"/>
              </a:rPr>
              <a:t>”AACCTTGG"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ModifiedString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&lt;</a:t>
            </a: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DnaString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, </a:t>
            </a: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ModReverse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&gt; </a:t>
            </a: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myModifier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(original);</a:t>
            </a:r>
            <a:endParaRPr lang="de-DE" sz="1600" dirty="0">
              <a:solidFill>
                <a:srgbClr val="000000"/>
              </a:solidFill>
              <a:latin typeface="Courier New" charset="0"/>
              <a:ea typeface="ＭＳ Ｐゴシック" charset="0"/>
              <a:cs typeface="Courier New" charset="0"/>
            </a:endParaRPr>
          </a:p>
          <a:p>
            <a:pPr>
              <a:buFontTx/>
              <a:buNone/>
            </a:pP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cout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 &lt;&lt; </a:t>
            </a: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myModifier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 &lt;&lt; </a:t>
            </a:r>
            <a:r>
              <a:rPr lang="en-US" sz="1600" dirty="0" err="1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endl</a:t>
            </a:r>
            <a:r>
              <a:rPr lang="en-US" sz="1600" dirty="0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;</a:t>
            </a:r>
          </a:p>
        </p:txBody>
      </p:sp>
      <p:sp>
        <p:nvSpPr>
          <p:cNvPr id="9" name="Textfeld 6"/>
          <p:cNvSpPr txBox="1">
            <a:spLocks noChangeArrowheads="1"/>
          </p:cNvSpPr>
          <p:nvPr/>
        </p:nvSpPr>
        <p:spPr bwMode="auto">
          <a:xfrm>
            <a:off x="838200" y="3374996"/>
            <a:ext cx="748883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None/>
            </a:pPr>
            <a:r>
              <a:rPr lang="en-US" sz="1400" dirty="0">
                <a:solidFill>
                  <a:schemeClr val="bg1"/>
                </a:solidFill>
                <a:latin typeface="Courier New" charset="0"/>
                <a:ea typeface="ＭＳ Ｐゴシック" charset="0"/>
                <a:cs typeface="Courier New" charset="0"/>
              </a:rPr>
              <a:t>GGTTCCAA</a:t>
            </a:r>
          </a:p>
        </p:txBody>
      </p:sp>
    </p:spTree>
    <p:extLst>
      <p:ext uri="{BB962C8B-B14F-4D97-AF65-F5344CB8AC3E}">
        <p14:creationId xmlns:p14="http://schemas.microsoft.com/office/powerpoint/2010/main" val="36255003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Thank</a:t>
            </a:r>
            <a:r>
              <a:rPr lang="de-DE" altLang="ko-KR" dirty="0"/>
              <a:t> </a:t>
            </a:r>
            <a:r>
              <a:rPr lang="de-DE" altLang="ko-KR" dirty="0" err="1"/>
              <a:t>you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err="1">
                <a:ea typeface="ＭＳ Ｐゴシック" charset="0"/>
                <a:cs typeface="ＭＳ Ｐゴシック" charset="0"/>
              </a:rPr>
              <a:t>SeqAn</a:t>
            </a:r>
            <a:r>
              <a:rPr lang="en-US" altLang="ko-KR" dirty="0">
                <a:ea typeface="ＭＳ Ｐゴシック" charset="0"/>
                <a:cs typeface="ＭＳ Ｐゴシック" charset="0"/>
              </a:rPr>
              <a:t> Tutorial</a:t>
            </a:r>
          </a:p>
          <a:p>
            <a:pPr lvl="1"/>
            <a:r>
              <a:rPr lang="en-US" altLang="ko-KR" dirty="0">
                <a:ea typeface="ＭＳ Ｐゴシック" charset="0"/>
                <a:cs typeface="ＭＳ Ｐゴシック" charset="0"/>
                <a:hlinkClick r:id="rId2"/>
              </a:rPr>
              <a:t>http://seqan.readthedocs.org</a:t>
            </a:r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r>
              <a:rPr lang="en-US" altLang="ko-KR" dirty="0">
                <a:ea typeface="ＭＳ Ｐゴシック" charset="0"/>
                <a:cs typeface="ＭＳ Ｐゴシック" charset="0"/>
              </a:rPr>
              <a:t>API Documentation</a:t>
            </a:r>
          </a:p>
          <a:p>
            <a:pPr lvl="1"/>
            <a:r>
              <a:rPr lang="en-US" altLang="ko-KR" dirty="0">
                <a:ea typeface="ＭＳ Ｐゴシック" charset="0"/>
                <a:cs typeface="ＭＳ Ｐゴシック" charset="0"/>
                <a:hlinkClick r:id="rId3"/>
              </a:rPr>
              <a:t>http://docs.seqan.de</a:t>
            </a:r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endParaRPr lang="en-US" altLang="ko-KR" dirty="0"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altLang="ko-KR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201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248056" y="3049723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5000" dirty="0" err="1"/>
              <a:t>Sequences</a:t>
            </a:r>
            <a:endParaRPr lang="de-DE" sz="5000" dirty="0"/>
          </a:p>
        </p:txBody>
      </p:sp>
    </p:spTree>
    <p:extLst>
      <p:ext uri="{BB962C8B-B14F-4D97-AF65-F5344CB8AC3E}">
        <p14:creationId xmlns:p14="http://schemas.microsoft.com/office/powerpoint/2010/main" val="791112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Sequences</a:t>
            </a:r>
            <a:r>
              <a:rPr lang="de-DE" altLang="ko-KR" dirty="0"/>
              <a:t> 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Strings</a:t>
            </a:r>
          </a:p>
          <a:p>
            <a:pPr lvl="1"/>
            <a:r>
              <a:rPr lang="en-US" altLang="ko-KR" dirty="0"/>
              <a:t>Generic</a:t>
            </a:r>
            <a:r>
              <a:rPr lang="de-DE" altLang="ko-KR" dirty="0"/>
              <a:t> </a:t>
            </a:r>
            <a:r>
              <a:rPr lang="de-DE" altLang="ko-KR" dirty="0" err="1"/>
              <a:t>data</a:t>
            </a:r>
            <a:r>
              <a:rPr lang="de-DE" altLang="ko-KR" dirty="0"/>
              <a:t> </a:t>
            </a:r>
            <a:r>
              <a:rPr lang="de-DE" altLang="ko-KR" dirty="0" err="1"/>
              <a:t>structure</a:t>
            </a:r>
            <a:r>
              <a:rPr lang="de-DE" altLang="ko-KR" dirty="0"/>
              <a:t> </a:t>
            </a:r>
            <a:r>
              <a:rPr lang="de-DE" altLang="ko-KR" dirty="0" err="1"/>
              <a:t>that</a:t>
            </a:r>
            <a:r>
              <a:rPr lang="de-DE" altLang="ko-KR" dirty="0"/>
              <a:t> </a:t>
            </a:r>
            <a:r>
              <a:rPr lang="de-DE" altLang="ko-KR" dirty="0" err="1"/>
              <a:t>can</a:t>
            </a:r>
            <a:r>
              <a:rPr lang="de-DE" altLang="ko-KR" dirty="0"/>
              <a:t> </a:t>
            </a:r>
            <a:r>
              <a:rPr lang="de-DE" altLang="ko-KR" dirty="0" err="1"/>
              <a:t>be</a:t>
            </a:r>
            <a:r>
              <a:rPr lang="de-DE" altLang="ko-KR" dirty="0"/>
              <a:t> </a:t>
            </a:r>
            <a:r>
              <a:rPr lang="de-DE" altLang="ko-KR" dirty="0" err="1"/>
              <a:t>instantiated</a:t>
            </a:r>
            <a:r>
              <a:rPr lang="de-DE" altLang="ko-KR" dirty="0"/>
              <a:t> </a:t>
            </a:r>
            <a:r>
              <a:rPr lang="de-DE" altLang="ko-KR" dirty="0" err="1"/>
              <a:t>for</a:t>
            </a:r>
            <a:r>
              <a:rPr lang="de-DE" altLang="ko-KR" dirty="0"/>
              <a:t> all </a:t>
            </a:r>
            <a:r>
              <a:rPr lang="de-DE" altLang="ko-KR" dirty="0" err="1"/>
              <a:t>kinds</a:t>
            </a:r>
            <a:r>
              <a:rPr lang="de-DE" altLang="ko-KR" dirty="0"/>
              <a:t> </a:t>
            </a:r>
            <a:r>
              <a:rPr lang="de-DE" altLang="ko-KR" dirty="0" err="1"/>
              <a:t>of</a:t>
            </a:r>
            <a:r>
              <a:rPr lang="de-DE" altLang="ko-KR" dirty="0"/>
              <a:t> </a:t>
            </a:r>
            <a:r>
              <a:rPr lang="de-DE" altLang="ko-KR" dirty="0" err="1"/>
              <a:t>values</a:t>
            </a:r>
            <a:endParaRPr lang="de-DE" altLang="ko-KR" dirty="0"/>
          </a:p>
          <a:p>
            <a:pPr lvl="1"/>
            <a:r>
              <a:rPr lang="de-DE" altLang="ko-KR" dirty="0"/>
              <a:t>Simple (e.g. </a:t>
            </a:r>
            <a:r>
              <a:rPr lang="de-DE" altLang="ko-KR" dirty="0" err="1"/>
              <a:t>char</a:t>
            </a:r>
            <a:r>
              <a:rPr lang="de-DE" altLang="ko-KR" dirty="0"/>
              <a:t>, </a:t>
            </a:r>
            <a:r>
              <a:rPr lang="de-DE" altLang="ko-KR" dirty="0" err="1"/>
              <a:t>Dna</a:t>
            </a:r>
            <a:r>
              <a:rPr lang="de-DE" altLang="ko-KR" dirty="0"/>
              <a:t>) </a:t>
            </a:r>
            <a:r>
              <a:rPr lang="de-DE" altLang="ko-KR" dirty="0" err="1"/>
              <a:t>and</a:t>
            </a:r>
            <a:r>
              <a:rPr lang="de-DE" altLang="ko-KR" dirty="0"/>
              <a:t> non-simple (e.g. String) </a:t>
            </a:r>
            <a:r>
              <a:rPr lang="de-DE" altLang="ko-KR" dirty="0" err="1"/>
              <a:t>value</a:t>
            </a:r>
            <a:r>
              <a:rPr lang="de-DE" altLang="ko-KR" dirty="0"/>
              <a:t> </a:t>
            </a:r>
            <a:r>
              <a:rPr lang="de-DE" altLang="ko-KR" dirty="0" err="1"/>
              <a:t>types</a:t>
            </a:r>
            <a:endParaRPr lang="de-DE" altLang="ko-KR" dirty="0"/>
          </a:p>
          <a:p>
            <a:r>
              <a:rPr lang="de-DE" altLang="ko-KR" dirty="0" err="1"/>
              <a:t>Sequence</a:t>
            </a:r>
            <a:r>
              <a:rPr lang="de-DE" altLang="ko-KR" dirty="0"/>
              <a:t> </a:t>
            </a:r>
            <a:r>
              <a:rPr lang="de-DE" altLang="ko-KR" dirty="0" err="1"/>
              <a:t>adaptions</a:t>
            </a:r>
            <a:endParaRPr lang="de-DE" altLang="ko-KR" dirty="0"/>
          </a:p>
          <a:p>
            <a:pPr marL="742950" lvl="2" indent="-342900"/>
            <a:r>
              <a:rPr lang="de-DE" altLang="ko-KR" dirty="0"/>
              <a:t>Interface </a:t>
            </a:r>
            <a:r>
              <a:rPr lang="de-DE" altLang="ko-KR" dirty="0" err="1"/>
              <a:t>for</a:t>
            </a:r>
            <a:r>
              <a:rPr lang="de-DE" altLang="ko-KR" dirty="0"/>
              <a:t> </a:t>
            </a:r>
            <a:r>
              <a:rPr lang="de-DE" altLang="ko-KR" dirty="0" err="1"/>
              <a:t>accessing</a:t>
            </a:r>
            <a:r>
              <a:rPr lang="de-DE" altLang="ko-KR" dirty="0"/>
              <a:t> non-</a:t>
            </a:r>
            <a:r>
              <a:rPr lang="de-DE" altLang="ko-KR" dirty="0" err="1"/>
              <a:t>SeqAn</a:t>
            </a:r>
            <a:r>
              <a:rPr lang="de-DE" altLang="ko-KR" dirty="0"/>
              <a:t> </a:t>
            </a:r>
            <a:r>
              <a:rPr lang="de-DE" altLang="ko-KR" dirty="0" err="1"/>
              <a:t>data</a:t>
            </a:r>
            <a:r>
              <a:rPr lang="de-DE" altLang="ko-KR" dirty="0"/>
              <a:t> </a:t>
            </a:r>
            <a:r>
              <a:rPr lang="de-DE" altLang="ko-KR" dirty="0" err="1"/>
              <a:t>types</a:t>
            </a:r>
            <a:endParaRPr lang="de-DE" altLang="ko-KR" dirty="0"/>
          </a:p>
          <a:p>
            <a:r>
              <a:rPr lang="de-DE" altLang="ko-KR" dirty="0"/>
              <a:t>Segments</a:t>
            </a:r>
          </a:p>
          <a:p>
            <a:pPr lvl="1"/>
            <a:r>
              <a:rPr lang="de-DE" altLang="ko-KR" dirty="0" err="1"/>
              <a:t>Contiguous</a:t>
            </a:r>
            <a:r>
              <a:rPr lang="de-DE" altLang="ko-KR" dirty="0"/>
              <a:t> </a:t>
            </a:r>
            <a:r>
              <a:rPr lang="de-DE" altLang="ko-KR" dirty="0" err="1"/>
              <a:t>subsequences</a:t>
            </a:r>
            <a:endParaRPr lang="de-DE" altLang="ko-KR" dirty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31718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Sequences</a:t>
            </a:r>
            <a:r>
              <a:rPr lang="de-DE" altLang="ko-KR" dirty="0"/>
              <a:t> : Strings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Definition</a:t>
            </a:r>
          </a:p>
          <a:p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  <a:p>
            <a:r>
              <a:rPr lang="de-DE" altLang="ko-KR" dirty="0" err="1"/>
              <a:t>Specialization</a:t>
            </a:r>
            <a:endParaRPr lang="de-DE" altLang="ko-KR" dirty="0"/>
          </a:p>
          <a:p>
            <a:pPr lvl="1"/>
            <a:r>
              <a:rPr lang="de-DE" altLang="ko-KR" dirty="0"/>
              <a:t>Default : </a:t>
            </a:r>
            <a:r>
              <a:rPr lang="de-DE" altLang="ko-KR" dirty="0" err="1"/>
              <a:t>Alloc</a:t>
            </a:r>
            <a:r>
              <a:rPr lang="de-DE" altLang="ko-KR" dirty="0"/>
              <a:t> String</a:t>
            </a:r>
          </a:p>
          <a:p>
            <a:endParaRPr lang="de-DE" sz="2400" dirty="0"/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564937" y="1826121"/>
            <a:ext cx="7488832" cy="830997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b="1" dirty="0" err="1">
                <a:solidFill>
                  <a:srgbClr val="D00202"/>
                </a:solidFill>
                <a:latin typeface="Courier New"/>
                <a:cs typeface="Courier New"/>
              </a:rPr>
              <a:t>char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b="1" dirty="0">
                <a:latin typeface="Courier New"/>
                <a:cs typeface="Courier New"/>
              </a:rPr>
              <a:t>            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myText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</a:p>
          <a:p>
            <a:pPr marL="0" indent="0">
              <a:buFontTx/>
              <a:buNone/>
            </a:pP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b="1" dirty="0" err="1">
                <a:solidFill>
                  <a:srgbClr val="D00202"/>
                </a:solidFill>
                <a:latin typeface="Courier New"/>
                <a:cs typeface="Courier New"/>
              </a:rPr>
              <a:t>int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b="1" dirty="0">
                <a:latin typeface="Courier New"/>
                <a:cs typeface="Courier New"/>
              </a:rPr>
              <a:t>             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myNumbers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FontTx/>
              <a:buNone/>
            </a:pP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String&lt;String&lt;</a:t>
            </a:r>
            <a:r>
              <a:rPr lang="de-DE" sz="1600" b="1" dirty="0" err="1">
                <a:solidFill>
                  <a:srgbClr val="D00202"/>
                </a:solidFill>
                <a:latin typeface="Courier New"/>
                <a:cs typeface="Courier New"/>
              </a:rPr>
              <a:t>char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&gt; &gt;   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myStringList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</p:txBody>
      </p:sp>
      <p:sp>
        <p:nvSpPr>
          <p:cNvPr id="7" name="Textfeld 5"/>
          <p:cNvSpPr txBox="1">
            <a:spLocks noChangeArrowheads="1"/>
          </p:cNvSpPr>
          <p:nvPr/>
        </p:nvSpPr>
        <p:spPr bwMode="auto">
          <a:xfrm>
            <a:off x="564937" y="4532228"/>
            <a:ext cx="7488832" cy="58477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&gt;             myGenome1; </a:t>
            </a:r>
          </a:p>
          <a:p>
            <a:pPr marL="0" indent="0">
              <a:buFontTx/>
              <a:buNone/>
            </a:pP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Alloc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&lt;&gt; &gt;   myGenome2; </a:t>
            </a:r>
          </a:p>
        </p:txBody>
      </p:sp>
    </p:spTree>
    <p:extLst>
      <p:ext uri="{BB962C8B-B14F-4D97-AF65-F5344CB8AC3E}">
        <p14:creationId xmlns:p14="http://schemas.microsoft.com/office/powerpoint/2010/main" val="3729542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Sequences</a:t>
            </a:r>
            <a:r>
              <a:rPr lang="de-DE" altLang="ko-KR" dirty="0"/>
              <a:t> : Strings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>
                <a:ea typeface="ＭＳ Ｐゴシック" charset="0"/>
                <a:cs typeface="ＭＳ Ｐゴシック" charset="0"/>
              </a:rPr>
              <a:t>Alphabets: </a:t>
            </a:r>
            <a:r>
              <a:rPr lang="de-DE" altLang="ko-KR" dirty="0" err="1">
                <a:ea typeface="ＭＳ Ｐゴシック" charset="0"/>
                <a:cs typeface="ＭＳ Ｐゴシック" charset="0"/>
              </a:rPr>
              <a:t>Dna</a:t>
            </a:r>
            <a:r>
              <a:rPr lang="de-DE" altLang="ko-KR" dirty="0">
                <a:ea typeface="ＭＳ Ｐゴシック" charset="0"/>
                <a:cs typeface="ＭＳ Ｐゴシック" charset="0"/>
              </a:rPr>
              <a:t>, </a:t>
            </a:r>
            <a:r>
              <a:rPr lang="de-DE" altLang="ko-KR" dirty="0" err="1">
                <a:ea typeface="ＭＳ Ｐゴシック" charset="0"/>
                <a:cs typeface="ＭＳ Ｐゴシック" charset="0"/>
              </a:rPr>
              <a:t>Rna</a:t>
            </a:r>
            <a:r>
              <a:rPr lang="de-DE" altLang="ko-KR" dirty="0">
                <a:ea typeface="ＭＳ Ｐゴシック" charset="0"/>
                <a:cs typeface="ＭＳ Ｐゴシック" charset="0"/>
              </a:rPr>
              <a:t>, Dna5, </a:t>
            </a:r>
            <a:r>
              <a:rPr lang="de-DE" altLang="ko-KR" dirty="0" err="1">
                <a:ea typeface="ＭＳ Ｐゴシック" charset="0"/>
                <a:cs typeface="ＭＳ Ｐゴシック" charset="0"/>
              </a:rPr>
              <a:t>DnaQ</a:t>
            </a:r>
            <a:r>
              <a:rPr lang="de-DE" altLang="ko-KR" dirty="0">
                <a:ea typeface="ＭＳ Ｐゴシック" charset="0"/>
                <a:cs typeface="ＭＳ Ｐゴシック" charset="0"/>
              </a:rPr>
              <a:t>, etc.</a:t>
            </a:r>
          </a:p>
          <a:p>
            <a:pPr marL="0" indent="0">
              <a:buNone/>
            </a:pPr>
            <a:endParaRPr lang="de-DE" altLang="ko-KR" dirty="0"/>
          </a:p>
          <a:p>
            <a:pPr marL="0" indent="0">
              <a:buNone/>
            </a:pPr>
            <a:endParaRPr lang="de-DE" altLang="ko-KR" dirty="0"/>
          </a:p>
          <a:p>
            <a:r>
              <a:rPr lang="de-DE" altLang="ko-KR" dirty="0"/>
              <a:t>Shortcuts</a:t>
            </a:r>
          </a:p>
          <a:p>
            <a:endParaRPr lang="de-DE" altLang="ko-KR" dirty="0"/>
          </a:p>
          <a:p>
            <a:endParaRPr lang="de-DE" altLang="ko-KR" dirty="0"/>
          </a:p>
          <a:p>
            <a:r>
              <a:rPr lang="de-DE" altLang="ko-KR" dirty="0"/>
              <a:t>Common C++ </a:t>
            </a:r>
            <a:r>
              <a:rPr lang="de-DE" altLang="ko-KR" dirty="0" err="1"/>
              <a:t>operators</a:t>
            </a:r>
            <a:endParaRPr lang="de-DE" altLang="ko-KR" dirty="0"/>
          </a:p>
          <a:p>
            <a:endParaRPr lang="de-DE" sz="2400" dirty="0"/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594120" y="4951758"/>
            <a:ext cx="7488832" cy="58477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dnaSeq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de-DE" sz="1600" b="1" dirty="0">
                <a:solidFill>
                  <a:srgbClr val="D00202"/>
                </a:solidFill>
                <a:latin typeface="Courier New"/>
                <a:cs typeface="Courier New"/>
              </a:rPr>
              <a:t>"TATA"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r>
              <a:rPr lang="de-DE" sz="1600" b="1" dirty="0">
                <a:latin typeface="Courier New"/>
                <a:cs typeface="Courier New"/>
              </a:rPr>
              <a:t> </a:t>
            </a:r>
          </a:p>
          <a:p>
            <a:pPr marL="0" indent="0">
              <a:buFontTx/>
              <a:buNone/>
            </a:pP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dnaSeq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 += </a:t>
            </a:r>
            <a:r>
              <a:rPr lang="de-DE" sz="1600" b="1" dirty="0">
                <a:solidFill>
                  <a:srgbClr val="D00202"/>
                </a:solidFill>
                <a:latin typeface="Courier New"/>
                <a:cs typeface="Courier New"/>
              </a:rPr>
              <a:t>"CGCG"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</p:txBody>
      </p: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594120" y="3429000"/>
            <a:ext cx="7488832" cy="33855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de-DE" sz="1600" b="1" dirty="0" err="1">
                <a:solidFill>
                  <a:schemeClr val="tx1"/>
                </a:solidFill>
                <a:latin typeface="Courier New"/>
                <a:cs typeface="Courier New"/>
              </a:rPr>
              <a:t>DnaString</a:t>
            </a:r>
            <a:r>
              <a:rPr lang="de-DE" sz="1600" b="1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latin typeface="Courier New"/>
                <a:cs typeface="Courier New"/>
              </a:rPr>
              <a:t>dnaSeq</a:t>
            </a:r>
            <a:r>
              <a:rPr lang="de-DE" sz="1600" b="1" dirty="0">
                <a:solidFill>
                  <a:schemeClr val="tx1"/>
                </a:solidFill>
                <a:latin typeface="Courier New"/>
                <a:cs typeface="Courier New"/>
              </a:rPr>
              <a:t> = </a:t>
            </a:r>
            <a:r>
              <a:rPr lang="de-DE" sz="1600" b="1" dirty="0">
                <a:solidFill>
                  <a:srgbClr val="D00202"/>
                </a:solidFill>
                <a:latin typeface="Courier New"/>
                <a:cs typeface="Courier New"/>
              </a:rPr>
              <a:t>"TATA"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</p:txBody>
      </p:sp>
      <p:sp>
        <p:nvSpPr>
          <p:cNvPr id="10" name="Textfeld 5"/>
          <p:cNvSpPr txBox="1">
            <a:spLocks noChangeArrowheads="1"/>
          </p:cNvSpPr>
          <p:nvPr/>
        </p:nvSpPr>
        <p:spPr bwMode="auto">
          <a:xfrm>
            <a:off x="594120" y="1906248"/>
            <a:ext cx="7488832" cy="33855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de-DE" sz="1600" b="1" dirty="0">
                <a:solidFill>
                  <a:schemeClr val="tx1"/>
                </a:solidFill>
                <a:latin typeface="Courier New"/>
                <a:cs typeface="Courier New"/>
              </a:rPr>
              <a:t>String&lt;</a:t>
            </a:r>
            <a:r>
              <a:rPr lang="de-DE" sz="1600" b="1" dirty="0" err="1">
                <a:solidFill>
                  <a:schemeClr val="tx1"/>
                </a:solidFill>
                <a:latin typeface="Courier New"/>
                <a:cs typeface="Courier New"/>
              </a:rPr>
              <a:t>Dna</a:t>
            </a:r>
            <a:r>
              <a:rPr lang="de-DE" sz="1600" b="1" dirty="0">
                <a:solidFill>
                  <a:schemeClr val="tx1"/>
                </a:solidFill>
                <a:latin typeface="Courier New"/>
                <a:cs typeface="Courier New"/>
              </a:rPr>
              <a:t>&gt; </a:t>
            </a:r>
            <a:r>
              <a:rPr lang="de-DE" sz="1600" b="1" dirty="0" err="1">
                <a:solidFill>
                  <a:schemeClr val="tx1"/>
                </a:solidFill>
                <a:latin typeface="Courier New"/>
                <a:cs typeface="Courier New"/>
              </a:rPr>
              <a:t>dnaSeq</a:t>
            </a:r>
            <a:r>
              <a:rPr lang="de-DE" sz="1600" b="1" dirty="0">
                <a:solidFill>
                  <a:schemeClr val="tx1"/>
                </a:solidFill>
                <a:latin typeface="Courier New"/>
                <a:cs typeface="Courier New"/>
              </a:rPr>
              <a:t> = </a:t>
            </a:r>
            <a:r>
              <a:rPr lang="de-DE" sz="1600" b="1" dirty="0">
                <a:solidFill>
                  <a:srgbClr val="D00202"/>
                </a:solidFill>
                <a:latin typeface="Courier New"/>
                <a:cs typeface="Courier New"/>
              </a:rPr>
              <a:t>"TATA"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962121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Sequences</a:t>
            </a:r>
            <a:r>
              <a:rPr lang="de-DE" altLang="ko-KR" dirty="0"/>
              <a:t> : Strings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/>
        </p:nvSpPr>
        <p:spPr>
          <a:xfrm>
            <a:off x="116732" y="1197815"/>
            <a:ext cx="8229600" cy="4052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ko-KR" dirty="0"/>
              <a:t>Change </a:t>
            </a:r>
            <a:r>
              <a:rPr lang="de-DE" altLang="ko-KR" dirty="0" err="1"/>
              <a:t>capacity</a:t>
            </a:r>
            <a:endParaRPr lang="de-DE" altLang="ko-KR" dirty="0"/>
          </a:p>
          <a:p>
            <a:pPr lvl="1"/>
            <a:r>
              <a:rPr lang="de-DE" altLang="ko-KR" dirty="0" err="1"/>
              <a:t>Explicitly</a:t>
            </a:r>
            <a:r>
              <a:rPr lang="de-DE" altLang="ko-KR" dirty="0"/>
              <a:t> </a:t>
            </a:r>
            <a:r>
              <a:rPr lang="de-DE" altLang="ko-KR" dirty="0" err="1"/>
              <a:t>by</a:t>
            </a:r>
            <a:r>
              <a:rPr lang="de-DE" altLang="ko-KR" dirty="0"/>
              <a:t> </a:t>
            </a:r>
            <a:r>
              <a:rPr lang="de-DE" altLang="ko-KR" dirty="0" err="1"/>
              <a:t>functions</a:t>
            </a:r>
            <a:r>
              <a:rPr lang="de-DE" altLang="ko-KR" dirty="0"/>
              <a:t> </a:t>
            </a:r>
            <a:r>
              <a:rPr lang="de-DE" altLang="ko-KR" i="1" dirty="0" err="1"/>
              <a:t>reserve</a:t>
            </a:r>
            <a:r>
              <a:rPr lang="de-DE" altLang="ko-KR" i="1" dirty="0"/>
              <a:t>(), </a:t>
            </a:r>
            <a:r>
              <a:rPr lang="de-DE" altLang="ko-KR" i="1" dirty="0" err="1"/>
              <a:t>resize</a:t>
            </a:r>
            <a:r>
              <a:rPr lang="de-DE" altLang="ko-KR" i="1" dirty="0"/>
              <a:t>()</a:t>
            </a:r>
          </a:p>
          <a:p>
            <a:pPr lvl="1"/>
            <a:r>
              <a:rPr lang="de-DE" altLang="ko-KR" dirty="0" err="1"/>
              <a:t>Implicitly</a:t>
            </a:r>
            <a:r>
              <a:rPr lang="de-DE" altLang="ko-KR" dirty="0"/>
              <a:t> </a:t>
            </a:r>
            <a:r>
              <a:rPr lang="de-DE" altLang="ko-KR" dirty="0" err="1"/>
              <a:t>by</a:t>
            </a:r>
            <a:r>
              <a:rPr lang="de-DE" altLang="ko-KR" dirty="0"/>
              <a:t> </a:t>
            </a:r>
            <a:r>
              <a:rPr lang="de-DE" altLang="ko-KR" dirty="0" err="1"/>
              <a:t>functions</a:t>
            </a:r>
            <a:r>
              <a:rPr lang="de-DE" altLang="ko-KR" dirty="0"/>
              <a:t> </a:t>
            </a:r>
            <a:r>
              <a:rPr lang="de-DE" altLang="ko-KR" i="1" dirty="0" err="1"/>
              <a:t>append</a:t>
            </a:r>
            <a:r>
              <a:rPr lang="de-DE" altLang="ko-KR" i="1" dirty="0"/>
              <a:t>(), </a:t>
            </a:r>
            <a:r>
              <a:rPr lang="de-DE" altLang="ko-KR" i="1" dirty="0" err="1"/>
              <a:t>replace</a:t>
            </a:r>
            <a:r>
              <a:rPr lang="de-DE" altLang="ko-KR" i="1" dirty="0"/>
              <a:t>()</a:t>
            </a:r>
            <a:endParaRPr lang="de-DE" altLang="ko-KR" i="1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  <a:p>
            <a:endParaRPr lang="de-DE" altLang="ko-KR" dirty="0"/>
          </a:p>
          <a:p>
            <a:r>
              <a:rPr lang="de-DE" altLang="ko-KR" dirty="0" err="1"/>
              <a:t>No</a:t>
            </a:r>
            <a:r>
              <a:rPr lang="de-DE" altLang="ko-KR" dirty="0"/>
              <a:t> </a:t>
            </a:r>
            <a:r>
              <a:rPr lang="de-DE" altLang="ko-KR" dirty="0" err="1"/>
              <a:t>need</a:t>
            </a:r>
            <a:r>
              <a:rPr lang="de-DE" altLang="ko-KR" dirty="0"/>
              <a:t> </a:t>
            </a:r>
            <a:r>
              <a:rPr lang="de-DE" altLang="ko-KR" dirty="0" err="1"/>
              <a:t>for</a:t>
            </a:r>
            <a:r>
              <a:rPr lang="de-DE" altLang="ko-KR" dirty="0"/>
              <a:t> </a:t>
            </a:r>
            <a:r>
              <a:rPr lang="de-DE" altLang="ko-KR" i="1" dirty="0" err="1"/>
              <a:t>new</a:t>
            </a:r>
            <a:r>
              <a:rPr lang="de-DE" altLang="ko-KR" dirty="0"/>
              <a:t> </a:t>
            </a:r>
            <a:r>
              <a:rPr lang="de-DE" altLang="ko-KR" dirty="0" err="1"/>
              <a:t>and</a:t>
            </a:r>
            <a:r>
              <a:rPr lang="de-DE" altLang="ko-KR" dirty="0"/>
              <a:t> </a:t>
            </a:r>
            <a:r>
              <a:rPr lang="de-DE" altLang="ko-KR" i="1" dirty="0" err="1"/>
              <a:t>delete</a:t>
            </a:r>
            <a:r>
              <a:rPr lang="de-DE" altLang="ko-KR" dirty="0"/>
              <a:t> </a:t>
            </a:r>
            <a:r>
              <a:rPr lang="de-DE" altLang="ko-KR" dirty="0" err="1"/>
              <a:t>operations</a:t>
            </a:r>
            <a:endParaRPr lang="de-DE" altLang="ko-KR" dirty="0"/>
          </a:p>
        </p:txBody>
      </p: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613575" y="2894346"/>
            <a:ext cx="7488832" cy="1077218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String&lt;String&lt;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&gt; &gt; 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readList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</a:p>
          <a:p>
            <a:pPr marL="0" indent="0">
              <a:buNone/>
            </a:pP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resize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readList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, 1);</a:t>
            </a:r>
          </a:p>
          <a:p>
            <a:pPr marL="0" indent="0">
              <a:buNone/>
            </a:pP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readList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[0] = </a:t>
            </a:r>
            <a:r>
              <a:rPr lang="de-DE" sz="1600" b="1" dirty="0">
                <a:solidFill>
                  <a:srgbClr val="D00202"/>
                </a:solidFill>
                <a:latin typeface="Courier New"/>
                <a:cs typeface="Courier New"/>
              </a:rPr>
              <a:t>"GGTTTCGACG“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</a:p>
          <a:p>
            <a:pPr marL="0" indent="0">
              <a:buNone/>
            </a:pP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b="1" dirty="0" err="1">
                <a:solidFill>
                  <a:srgbClr val="000000"/>
                </a:solidFill>
                <a:latin typeface="Courier New"/>
                <a:cs typeface="Courier New"/>
              </a:rPr>
              <a:t>readList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b="1" dirty="0">
                <a:solidFill>
                  <a:srgbClr val="D00202"/>
                </a:solidFill>
                <a:latin typeface="Courier New"/>
                <a:cs typeface="Courier New"/>
              </a:rPr>
              <a:t>"TATGCATGAT"</a:t>
            </a:r>
            <a:r>
              <a:rPr lang="de-DE" sz="1600" b="1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48287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/>
        </p:nvSpPr>
        <p:spPr>
          <a:xfrm>
            <a:off x="116732" y="-6967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ko-KR" dirty="0" err="1"/>
              <a:t>Sequences</a:t>
            </a:r>
            <a:r>
              <a:rPr lang="de-DE" altLang="ko-KR" dirty="0"/>
              <a:t> : Strings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800109"/>
              </p:ext>
            </p:extLst>
          </p:nvPr>
        </p:nvGraphicFramePr>
        <p:xfrm>
          <a:off x="416694" y="1413222"/>
          <a:ext cx="8435476" cy="3474720"/>
        </p:xfrm>
        <a:graphic>
          <a:graphicData uri="http://schemas.openxmlformats.org/drawingml/2006/table">
            <a:tbl>
              <a:tblPr/>
              <a:tblGrid>
                <a:gridCol w="2576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8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Function</a:t>
                      </a:r>
                      <a:endParaRPr kumimoji="0" lang="de-DE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length</a:t>
                      </a:r>
                      <a:endParaRPr kumimoji="0" lang="de-DE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Returns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the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length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of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the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container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clear</a:t>
                      </a:r>
                      <a:endParaRPr kumimoji="0" lang="de-DE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Resets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the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container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value</a:t>
                      </a: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, </a:t>
                      </a: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getValue</a:t>
                      </a:r>
                      <a:endParaRPr kumimoji="0" lang="de-DE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Reference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temporary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copy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of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the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value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assign</a:t>
                      </a: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, </a:t>
                      </a: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assignValue</a:t>
                      </a:r>
                      <a:endParaRPr kumimoji="0" lang="de-DE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  <a:cs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Assigns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a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container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to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another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container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,  a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value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to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item</a:t>
                      </a:r>
                      <a:endParaRPr kumimoji="0" lang="de-DE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cs typeface="ヒラギノ角ゴ Pro W3" charset="-128"/>
                        </a:rPr>
                        <a:t>move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Hands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over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content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from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one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container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to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another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ヒラギノ角ゴ Pro W3" charset="0"/>
                          <a:cs typeface="ヒラギノ角ゴ Pro W3" charset="0"/>
                        </a:rPr>
                        <a:t>container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380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1112</Words>
  <Application>Microsoft Office PowerPoint</Application>
  <PresentationFormat>On-screen Show (4:3)</PresentationFormat>
  <Paragraphs>355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ＭＳ Ｐゴシック</vt:lpstr>
      <vt:lpstr>ヒラギノ角ゴ Pro W3</vt:lpstr>
      <vt:lpstr>맑은 고딕</vt:lpstr>
      <vt:lpstr>Arial</vt:lpstr>
      <vt:lpstr>Calibri</vt:lpstr>
      <vt:lpstr>Consolas</vt:lpstr>
      <vt:lpstr>Courier New</vt:lpstr>
      <vt:lpstr>Trebuchet MS</vt:lpstr>
      <vt:lpstr>Office-Design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Krakau</dc:creator>
  <cp:lastModifiedBy>lLFwRwgq4slnjnmp</cp:lastModifiedBy>
  <cp:revision>580</cp:revision>
  <dcterms:created xsi:type="dcterms:W3CDTF">2012-08-22T10:25:20Z</dcterms:created>
  <dcterms:modified xsi:type="dcterms:W3CDTF">2016-03-29T19:33:18Z</dcterms:modified>
</cp:coreProperties>
</file>