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19" r:id="rId2"/>
    <p:sldId id="331" r:id="rId3"/>
    <p:sldId id="335" r:id="rId4"/>
    <p:sldId id="329" r:id="rId5"/>
    <p:sldId id="333" r:id="rId6"/>
    <p:sldId id="334" r:id="rId7"/>
    <p:sldId id="339" r:id="rId8"/>
    <p:sldId id="350" r:id="rId9"/>
    <p:sldId id="326" r:id="rId10"/>
    <p:sldId id="332" r:id="rId11"/>
    <p:sldId id="330" r:id="rId12"/>
    <p:sldId id="338" r:id="rId13"/>
    <p:sldId id="337" r:id="rId14"/>
    <p:sldId id="340" r:id="rId15"/>
    <p:sldId id="341" r:id="rId16"/>
    <p:sldId id="336" r:id="rId17"/>
    <p:sldId id="342" r:id="rId18"/>
    <p:sldId id="343" r:id="rId19"/>
    <p:sldId id="344" r:id="rId20"/>
    <p:sldId id="345" r:id="rId21"/>
    <p:sldId id="346" r:id="rId22"/>
    <p:sldId id="347" r:id="rId23"/>
    <p:sldId id="352" r:id="rId24"/>
    <p:sldId id="349" r:id="rId25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ntent" id="{A0C86E70-B6A9-5B4F-8B54-FFB5C4824D79}">
          <p14:sldIdLst>
            <p14:sldId id="319"/>
            <p14:sldId id="331"/>
            <p14:sldId id="335"/>
            <p14:sldId id="329"/>
            <p14:sldId id="333"/>
            <p14:sldId id="334"/>
            <p14:sldId id="339"/>
            <p14:sldId id="350"/>
            <p14:sldId id="326"/>
            <p14:sldId id="332"/>
            <p14:sldId id="330"/>
            <p14:sldId id="338"/>
            <p14:sldId id="337"/>
            <p14:sldId id="340"/>
            <p14:sldId id="341"/>
            <p14:sldId id="336"/>
            <p14:sldId id="342"/>
            <p14:sldId id="343"/>
            <p14:sldId id="344"/>
            <p14:sldId id="345"/>
            <p14:sldId id="346"/>
            <p14:sldId id="347"/>
            <p14:sldId id="352"/>
            <p14:sldId id="349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4309"/>
    <a:srgbClr val="EAEBD4"/>
    <a:srgbClr val="800080"/>
    <a:srgbClr val="D00202"/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2" autoAdjust="0"/>
    <p:restoredTop sz="86245" autoAdjust="0"/>
  </p:normalViewPr>
  <p:slideViewPr>
    <p:cSldViewPr snapToGrid="0" snapToObjects="1">
      <p:cViewPr varScale="1">
        <p:scale>
          <a:sx n="124" d="100"/>
          <a:sy n="124" d="100"/>
        </p:scale>
        <p:origin x="-178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6F8329-6F7A-D642-830F-FA9C53F3C001}" type="datetimeFigureOut">
              <a:rPr lang="en-US" smtClean="0"/>
              <a:t>29/03/16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4C384-CFAA-F04A-949D-D0B19392A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986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586EE-CB51-534E-82FB-2E52898F6FDA}" type="datetimeFigureOut">
              <a:rPr lang="de-DE" smtClean="0"/>
              <a:pPr/>
              <a:t>29/03/16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9F6B1-A7C0-4C4B-B0A9-AE28F2202AFE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02956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dirty="0" smtClean="0"/>
              <a:t>Mastertitelformat bearbeiten</a:t>
            </a:r>
            <a:endParaRPr lang="de-DE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 smtClean="0"/>
              <a:t>Master-Untertitelformat bearbeiten</a:t>
            </a:r>
            <a:endParaRPr lang="de-DE" dirty="0"/>
          </a:p>
        </p:txBody>
      </p:sp>
      <p:cxnSp>
        <p:nvCxnSpPr>
          <p:cNvPr id="9" name="Gerade Verbindung 11"/>
          <p:cNvCxnSpPr/>
          <p:nvPr userDrawn="1"/>
        </p:nvCxnSpPr>
        <p:spPr>
          <a:xfrm>
            <a:off x="0" y="61710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19"/>
          <p:cNvCxnSpPr/>
          <p:nvPr userDrawn="1"/>
        </p:nvCxnSpPr>
        <p:spPr>
          <a:xfrm>
            <a:off x="0" y="6212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pic>
        <p:nvPicPr>
          <p:cNvPr id="12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4768" y="6356350"/>
            <a:ext cx="762840" cy="4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350" y="6269951"/>
            <a:ext cx="792390" cy="5880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53200" y="6269951"/>
            <a:ext cx="1504182" cy="5695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6" y="6389989"/>
            <a:ext cx="325102" cy="4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171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757" y="135777"/>
            <a:ext cx="8229600" cy="401981"/>
          </a:xfrm>
        </p:spPr>
        <p:txBody>
          <a:bodyPr>
            <a:noAutofit/>
          </a:bodyPr>
          <a:lstStyle>
            <a:lvl1pPr>
              <a:defRPr sz="3600">
                <a:solidFill>
                  <a:srgbClr val="000090"/>
                </a:solidFill>
              </a:defRPr>
            </a:lvl1pPr>
          </a:lstStyle>
          <a:p>
            <a:r>
              <a:rPr lang="x-non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757" y="1357640"/>
            <a:ext cx="8486774" cy="4593104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Arial"/>
              <a:buChar char="•"/>
              <a:defRPr sz="2400"/>
            </a:lvl2pPr>
          </a:lstStyle>
          <a:p>
            <a:pPr lvl="0"/>
            <a:r>
              <a:rPr lang="x-none" dirty="0" smtClean="0"/>
              <a:t>Mastertextformat bearbeiten</a:t>
            </a:r>
          </a:p>
          <a:p>
            <a:pPr lvl="1"/>
            <a:r>
              <a:rPr lang="x-none" dirty="0" smtClean="0"/>
              <a:t>Zweite Ebene</a:t>
            </a:r>
          </a:p>
          <a:p>
            <a:pPr lvl="2"/>
            <a:r>
              <a:rPr lang="x-none" dirty="0" smtClean="0"/>
              <a:t>Dritte Ebene</a:t>
            </a:r>
          </a:p>
          <a:p>
            <a:pPr lvl="3"/>
            <a:r>
              <a:rPr lang="x-none" dirty="0" smtClean="0"/>
              <a:t>Vierte Ebene</a:t>
            </a:r>
          </a:p>
          <a:p>
            <a:pPr lvl="4"/>
            <a:r>
              <a:rPr lang="x-none" dirty="0" smtClean="0"/>
              <a:t>Fünfte Ebene</a:t>
            </a:r>
            <a:endParaRPr lang="de-DE" dirty="0"/>
          </a:p>
        </p:txBody>
      </p:sp>
      <p:cxnSp>
        <p:nvCxnSpPr>
          <p:cNvPr id="9" name="Gerade Verbindung 11"/>
          <p:cNvCxnSpPr/>
          <p:nvPr userDrawn="1"/>
        </p:nvCxnSpPr>
        <p:spPr>
          <a:xfrm>
            <a:off x="0" y="61710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9"/>
          <p:cNvCxnSpPr/>
          <p:nvPr userDrawn="1"/>
        </p:nvCxnSpPr>
        <p:spPr>
          <a:xfrm>
            <a:off x="0" y="6212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4768" y="6356350"/>
            <a:ext cx="762840" cy="4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350" y="6269951"/>
            <a:ext cx="792390" cy="58804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53200" y="6269951"/>
            <a:ext cx="1504182" cy="56959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6" y="6389989"/>
            <a:ext cx="325102" cy="425386"/>
          </a:xfrm>
          <a:prstGeom prst="rect">
            <a:avLst/>
          </a:prstGeom>
        </p:spPr>
      </p:pic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707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439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52858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80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Mastertextformat bearbeiten</a:t>
            </a:r>
          </a:p>
          <a:p>
            <a:pPr lvl="1"/>
            <a:r>
              <a:rPr lang="x-none" dirty="0" smtClean="0"/>
              <a:t>Zweite Ebene</a:t>
            </a:r>
          </a:p>
          <a:p>
            <a:pPr lvl="2"/>
            <a:r>
              <a:rPr lang="x-none" dirty="0" smtClean="0"/>
              <a:t>Dritte Ebene</a:t>
            </a:r>
          </a:p>
          <a:p>
            <a:pPr lvl="3"/>
            <a:r>
              <a:rPr lang="x-none" dirty="0" smtClean="0"/>
              <a:t>Vierte Ebene</a:t>
            </a:r>
          </a:p>
          <a:p>
            <a:pPr lvl="4"/>
            <a:r>
              <a:rPr lang="x-none" dirty="0" smtClean="0"/>
              <a:t>Fünfte Ebene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27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enericworkflownodes/GenericKnimeNodes" TargetMode="External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eqan.de/projec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8600" y="3212977"/>
            <a:ext cx="6431632" cy="276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r>
              <a:rPr lang="en-US" sz="3200" b="1" dirty="0" err="1" smtClean="0">
                <a:solidFill>
                  <a:schemeClr val="tx1"/>
                </a:solidFill>
                <a:latin typeface="Calibri" charset="0"/>
              </a:rPr>
              <a:t>SeqAn</a:t>
            </a:r>
            <a:r>
              <a:rPr lang="en-US" sz="3200" b="1" dirty="0" smtClean="0">
                <a:solidFill>
                  <a:schemeClr val="tx1"/>
                </a:solidFill>
                <a:latin typeface="Calibri" charset="0"/>
              </a:rPr>
              <a:t> </a:t>
            </a:r>
            <a:r>
              <a:rPr lang="en-US" sz="3200" b="1" dirty="0"/>
              <a:t>–</a:t>
            </a:r>
            <a:r>
              <a:rPr lang="en-US" sz="3200" b="1" dirty="0" smtClean="0">
                <a:solidFill>
                  <a:schemeClr val="tx1"/>
                </a:solidFill>
                <a:latin typeface="Calibri" charset="0"/>
              </a:rPr>
              <a:t> CIBI Workshop 2014</a:t>
            </a:r>
            <a:endParaRPr lang="en-US" sz="3200" b="1" dirty="0">
              <a:solidFill>
                <a:schemeClr val="tx1"/>
              </a:solidFill>
              <a:latin typeface="Calibri" charset="0"/>
            </a:endParaRPr>
          </a:p>
          <a:p>
            <a:pPr>
              <a:spcBef>
                <a:spcPct val="20000"/>
              </a:spcBef>
            </a:pPr>
            <a:r>
              <a:rPr lang="en-US" sz="3200" dirty="0">
                <a:latin typeface="Calibri" charset="0"/>
              </a:rPr>
              <a:t>KNIME and SeqAn</a:t>
            </a:r>
            <a:endParaRPr lang="en-US" sz="2000" dirty="0" smtClean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endParaRPr lang="en-US" sz="2000" dirty="0" smtClean="0">
              <a:solidFill>
                <a:schemeClr val="tx1"/>
              </a:solidFill>
              <a:latin typeface="Calibri" charset="0"/>
            </a:endParaRPr>
          </a:p>
          <a:p>
            <a:pPr>
              <a:spcBef>
                <a:spcPct val="20000"/>
              </a:spcBef>
            </a:pPr>
            <a:r>
              <a:rPr lang="en-US" sz="2000" b="1" dirty="0">
                <a:latin typeface="Calibri" charset="0"/>
              </a:rPr>
              <a:t>Temesgen H. Dadi</a:t>
            </a:r>
            <a:endParaRPr lang="en-US" sz="2000" b="1" dirty="0" smtClean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r>
              <a:rPr lang="de-DE" sz="1800" b="0" dirty="0" smtClean="0">
                <a:latin typeface="Calibri" charset="0"/>
              </a:rPr>
              <a:t>Algorithmische </a:t>
            </a:r>
            <a:r>
              <a:rPr lang="de-DE" sz="1800" b="0" dirty="0">
                <a:latin typeface="Calibri" charset="0"/>
              </a:rPr>
              <a:t>Bioinformatik</a:t>
            </a:r>
          </a:p>
          <a:p>
            <a:pPr algn="l">
              <a:spcBef>
                <a:spcPct val="20000"/>
              </a:spcBef>
            </a:pPr>
            <a:r>
              <a:rPr lang="de-DE" sz="1800" b="0" dirty="0">
                <a:latin typeface="Calibri" charset="0"/>
              </a:rPr>
              <a:t>FU Berlin, Germany</a:t>
            </a:r>
          </a:p>
          <a:p>
            <a:pPr>
              <a:spcBef>
                <a:spcPct val="20000"/>
              </a:spcBef>
            </a:pPr>
            <a:endParaRPr lang="en-US" sz="2000" dirty="0">
              <a:solidFill>
                <a:schemeClr val="tx1"/>
              </a:solidFill>
              <a:latin typeface="Calibri" charset="0"/>
            </a:endParaRPr>
          </a:p>
          <a:p>
            <a:pPr>
              <a:spcBef>
                <a:spcPct val="20000"/>
              </a:spcBef>
            </a:pPr>
            <a:endParaRPr lang="en-US" sz="2800" dirty="0">
              <a:solidFill>
                <a:schemeClr val="tx1"/>
              </a:solidFill>
              <a:latin typeface="Calibri" charset="0"/>
            </a:endParaRPr>
          </a:p>
        </p:txBody>
      </p:sp>
      <p:pic>
        <p:nvPicPr>
          <p:cNvPr id="8" name="Picture 7" descr="seqan_logo_800_pres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934" y="855289"/>
            <a:ext cx="3672408" cy="229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724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86830" y="2865437"/>
            <a:ext cx="7772400" cy="1470025"/>
          </a:xfrm>
        </p:spPr>
        <p:txBody>
          <a:bodyPr/>
          <a:lstStyle/>
          <a:p>
            <a:r>
              <a:rPr lang="en-US" dirty="0"/>
              <a:t>SeqAn Workflows In KNIME</a:t>
            </a:r>
          </a:p>
        </p:txBody>
      </p:sp>
    </p:spTree>
    <p:extLst>
      <p:ext uri="{BB962C8B-B14F-4D97-AF65-F5344CB8AC3E}">
        <p14:creationId xmlns:p14="http://schemas.microsoft.com/office/powerpoint/2010/main" val="53113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SeqAn Workflows in KNIME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We created a repo on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github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to collect and share SeqAn workflows*</a:t>
            </a:r>
          </a:p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Added example workflows for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Variant Calling</a:t>
            </a:r>
          </a:p>
          <a:p>
            <a:pPr lvl="1"/>
            <a:r>
              <a:rPr lang="en-US" dirty="0" err="1">
                <a:latin typeface="Calibri" charset="0"/>
                <a:ea typeface="ＭＳ Ｐゴシック" charset="0"/>
              </a:rPr>
              <a:t>Bis-Seq</a:t>
            </a:r>
            <a:r>
              <a:rPr lang="en-US" dirty="0">
                <a:latin typeface="Calibri" charset="0"/>
                <a:ea typeface="ＭＳ Ｐゴシック" charset="0"/>
              </a:rPr>
              <a:t> </a:t>
            </a:r>
            <a:r>
              <a:rPr lang="en-US" dirty="0" err="1">
                <a:latin typeface="Calibri" charset="0"/>
                <a:ea typeface="ＭＳ Ｐゴシック" charset="0"/>
              </a:rPr>
              <a:t>Analyis</a:t>
            </a:r>
            <a:endParaRPr lang="en-US" dirty="0">
              <a:latin typeface="Calibri" charset="0"/>
              <a:ea typeface="ＭＳ Ｐゴシック" charset="0"/>
            </a:endParaRPr>
          </a:p>
          <a:p>
            <a:pPr lvl="1"/>
            <a:r>
              <a:rPr lang="en-US" dirty="0" err="1">
                <a:latin typeface="Calibri" charset="0"/>
                <a:ea typeface="ＭＳ Ｐゴシック" charset="0"/>
              </a:rPr>
              <a:t>Metagenomics</a:t>
            </a:r>
            <a:endParaRPr lang="en-US" dirty="0">
              <a:latin typeface="Calibri" charset="0"/>
              <a:ea typeface="ＭＳ Ｐゴシック" charset="0"/>
            </a:endParaRP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Benchmarking</a:t>
            </a:r>
          </a:p>
          <a:p>
            <a:pPr lvl="1"/>
            <a:endParaRPr lang="en-US" dirty="0">
              <a:latin typeface="Calibri" charset="0"/>
              <a:ea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For each workflow there is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Zipped workflow file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Example data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Online documentation</a:t>
            </a:r>
          </a:p>
          <a:p>
            <a:endParaRPr lang="en-US" dirty="0"/>
          </a:p>
        </p:txBody>
      </p:sp>
      <p:pic>
        <p:nvPicPr>
          <p:cNvPr id="4" name="Bild 4" descr="Ohne Titel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225" y="696413"/>
            <a:ext cx="4243388" cy="537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694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Variant Calling with BWA and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mpileup</a:t>
            </a:r>
            <a:endParaRPr lang="en-US" dirty="0"/>
          </a:p>
        </p:txBody>
      </p:sp>
      <p:pic>
        <p:nvPicPr>
          <p:cNvPr id="4" name="Bi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7" r="2467"/>
          <a:stretch>
            <a:fillRect/>
          </a:stretch>
        </p:blipFill>
        <p:spPr bwMode="auto">
          <a:xfrm>
            <a:off x="335757" y="662202"/>
            <a:ext cx="8486774" cy="4593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Inhaltsplatzhalter 2"/>
          <p:cNvSpPr txBox="1">
            <a:spLocks/>
          </p:cNvSpPr>
          <p:nvPr/>
        </p:nvSpPr>
        <p:spPr>
          <a:xfrm>
            <a:off x="2411413" y="3502117"/>
            <a:ext cx="6624637" cy="2879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Input: 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Genome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Paired-end reads</a:t>
            </a: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Output: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VCF file with SNPs and small </a:t>
            </a:r>
            <a:r>
              <a:rPr lang="en-US" dirty="0" err="1" smtClean="0">
                <a:latin typeface="Calibri" charset="0"/>
                <a:ea typeface="ＭＳ Ｐゴシック" charset="0"/>
              </a:rPr>
              <a:t>indels</a:t>
            </a:r>
            <a:endParaRPr lang="en-US" dirty="0">
              <a:latin typeface="Calibri" charset="0"/>
              <a:ea typeface="ＭＳ Ｐゴシック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377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Example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757" y="891975"/>
            <a:ext cx="8486774" cy="5058769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/>
              <a:t>Input: </a:t>
            </a:r>
          </a:p>
          <a:p>
            <a:pPr lvl="1">
              <a:defRPr/>
            </a:pPr>
            <a:r>
              <a:rPr lang="en-US" dirty="0"/>
              <a:t>First 1kb of the </a:t>
            </a:r>
            <a:r>
              <a:rPr lang="en-US" dirty="0" err="1"/>
              <a:t>E.coli</a:t>
            </a:r>
            <a:r>
              <a:rPr lang="en-US" dirty="0"/>
              <a:t> genome</a:t>
            </a:r>
          </a:p>
          <a:p>
            <a:pPr lvl="1">
              <a:defRPr/>
            </a:pPr>
            <a:r>
              <a:rPr lang="en-US" dirty="0"/>
              <a:t>1k x 2 x 70bp paired-end reads of a simulated haplotype</a:t>
            </a:r>
          </a:p>
          <a:p>
            <a:pPr>
              <a:defRPr/>
            </a:pPr>
            <a:endParaRPr lang="en-US" sz="500" dirty="0"/>
          </a:p>
          <a:p>
            <a:pPr>
              <a:defRPr/>
            </a:pPr>
            <a:r>
              <a:rPr lang="en-US" dirty="0"/>
              <a:t>Output:</a:t>
            </a:r>
          </a:p>
          <a:p>
            <a:pPr marL="0" indent="0">
              <a:buFont typeface="Arial" charset="0"/>
              <a:buNone/>
              <a:defRPr/>
            </a:pPr>
            <a:endParaRPr lang="en-US" sz="400" dirty="0"/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#CHROM				POS	ID	REF	ALT	QUAL	FILTER	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6	.	T	G	28.1	.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21	.	A	T	34	.	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134	.	T	C,G	50	.	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238	.	G	T	57	.	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268	.	A	AG	162	.	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277	.	A	C,G	45	.	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298	.	G	A,C	51	.	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550	.	C	A,T	181	.	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603	.	T	TGGG	28.5	.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604	.	TG	TGGGG	214	.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605	.	G	GGGC	214	.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710	.	T	G	52	.	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851	.	C	T,G	52	.	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935	.	G	C	46	.	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938	.	T	G,C	44	.	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983	.	C	G	19.1	.</a:t>
            </a:r>
          </a:p>
          <a:p>
            <a:pPr marL="400050" lvl="1" indent="0">
              <a:buFont typeface="Arial" charset="0"/>
              <a:buNone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45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9733"/>
            <a:ext cx="9144000" cy="484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Variant Calling with prior Error Correction</a:t>
            </a:r>
            <a:endParaRPr lang="en-US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3844062" y="4204277"/>
            <a:ext cx="5299938" cy="1949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Same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input</a:t>
            </a: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Output: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VCF file with SNPs and small </a:t>
            </a:r>
            <a:r>
              <a:rPr lang="en-US" dirty="0" err="1">
                <a:latin typeface="Calibri" charset="0"/>
                <a:ea typeface="ＭＳ Ｐゴシック" charset="0"/>
              </a:rPr>
              <a:t>indels</a:t>
            </a:r>
            <a:endParaRPr lang="en-US" dirty="0">
              <a:latin typeface="Calibri" charset="0"/>
              <a:ea typeface="ＭＳ Ｐゴシック" charset="0"/>
            </a:endParaRP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GFF file with large </a:t>
            </a:r>
            <a:r>
              <a:rPr lang="en-US" dirty="0" err="1">
                <a:latin typeface="Calibri" charset="0"/>
                <a:ea typeface="ＭＳ Ｐゴシック" charset="0"/>
              </a:rPr>
              <a:t>indels</a:t>
            </a:r>
            <a:endParaRPr lang="en-US" dirty="0">
              <a:latin typeface="Calibri" charset="0"/>
              <a:ea typeface="ＭＳ Ｐゴシック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114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Example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757" y="891975"/>
            <a:ext cx="8486774" cy="5058769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/>
              <a:t>Same input</a:t>
            </a:r>
          </a:p>
          <a:p>
            <a:pPr>
              <a:defRPr/>
            </a:pPr>
            <a:endParaRPr lang="en-US" sz="1500" dirty="0"/>
          </a:p>
          <a:p>
            <a:pPr>
              <a:defRPr/>
            </a:pPr>
            <a:endParaRPr lang="en-US" sz="500" dirty="0"/>
          </a:p>
          <a:p>
            <a:pPr>
              <a:defRPr/>
            </a:pPr>
            <a:endParaRPr lang="en-US" sz="500" dirty="0"/>
          </a:p>
          <a:p>
            <a:pPr>
              <a:defRPr/>
            </a:pPr>
            <a:endParaRPr lang="en-US" sz="500" dirty="0"/>
          </a:p>
          <a:p>
            <a:pPr>
              <a:defRPr/>
            </a:pPr>
            <a:endParaRPr lang="en-US" sz="500" dirty="0"/>
          </a:p>
          <a:p>
            <a:pPr>
              <a:defRPr/>
            </a:pPr>
            <a:r>
              <a:rPr lang="en-US" dirty="0"/>
              <a:t>Output:</a:t>
            </a:r>
          </a:p>
          <a:p>
            <a:pPr marL="0" indent="0">
              <a:buFont typeface="Arial" charset="0"/>
              <a:buNone/>
              <a:defRPr/>
            </a:pPr>
            <a:endParaRPr lang="en-US" sz="400" dirty="0"/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#</a:t>
            </a:r>
            <a:r>
              <a:rPr lang="en-US" sz="1100" dirty="0" err="1"/>
              <a:t>chr</a:t>
            </a:r>
            <a:r>
              <a:rPr lang="en-US" sz="1100" dirty="0"/>
              <a:t>					</a:t>
            </a:r>
            <a:r>
              <a:rPr lang="en-US" sz="1100" dirty="0" err="1"/>
              <a:t>pos</a:t>
            </a:r>
            <a:r>
              <a:rPr lang="en-US" sz="1100" dirty="0"/>
              <a:t>	ref	A	C	G	T	</a:t>
            </a:r>
            <a:r>
              <a:rPr lang="en-US" sz="1100" dirty="0" err="1"/>
              <a:t>cov</a:t>
            </a:r>
            <a:r>
              <a:rPr lang="en-US" sz="1100" dirty="0"/>
              <a:t>	call	quality	</a:t>
            </a:r>
            <a:r>
              <a:rPr lang="en-US" sz="1100" dirty="0" err="1"/>
              <a:t>snpQ</a:t>
            </a:r>
            <a:endParaRPr lang="en-US" sz="1100" dirty="0"/>
          </a:p>
          <a:p>
            <a:pPr marL="400050" lvl="1" indent="0">
              <a:buFont typeface="Arial" charset="0"/>
              <a:buNone/>
              <a:defRPr/>
            </a:pPr>
            <a:r>
              <a:rPr lang="en-US" sz="1100" b="1" dirty="0"/>
              <a:t>gi|110640213|ref|NC_008253.1|	6	T	0	0	5	0	5	G	42	110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21	A	0	0	0	18	18	T	81	174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134	T	0	62	0	0	62	C	149	149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238	G	0	0	0	51	51	T	153	153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277	A	0	49	0	0	49	C	154	154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298	G	51	0	0	0	51	A	153	153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550	C	57	0	0	0	57	A	199	328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710	T	0	0	50	0	50	G	154	154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851	C	0	0	0	59	59	T	150	150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935	G	0	55	0	0	55	C	152	152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938	T	0	0	53	0	53	G	152	152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gi|110640213|ref|NC_008253.1|	983	C	0	0	16	0	16	G	75	173</a:t>
            </a:r>
          </a:p>
          <a:p>
            <a:pPr marL="400050" lvl="1" indent="0">
              <a:buFont typeface="Arial" charset="0"/>
              <a:buNone/>
              <a:defRPr/>
            </a:pPr>
            <a:endParaRPr lang="en-US" sz="1100" dirty="0"/>
          </a:p>
          <a:p>
            <a:pPr marL="400050" lvl="1" indent="0">
              <a:buFont typeface="Arial" charset="0"/>
              <a:buNone/>
              <a:defRPr/>
            </a:pPr>
            <a:r>
              <a:rPr lang="en-US" sz="1200" dirty="0"/>
              <a:t>chrgi|110640213|ref|NC_008253.1|	</a:t>
            </a:r>
            <a:r>
              <a:rPr lang="en-US" sz="1200" dirty="0" err="1"/>
              <a:t>sim_reads_l.sam</a:t>
            </a:r>
            <a:r>
              <a:rPr lang="en-US" sz="1200" dirty="0"/>
              <a:t>	insertion	268	268	1	+	.	ID=269;size=-1;count=48;seq=</a:t>
            </a:r>
            <a:r>
              <a:rPr lang="en-US" sz="1200" b="1" dirty="0" err="1"/>
              <a:t>G</a:t>
            </a:r>
            <a:r>
              <a:rPr lang="en-US" sz="1200" dirty="0" err="1"/>
              <a:t>;depth</a:t>
            </a:r>
            <a:r>
              <a:rPr lang="en-US" sz="1200" dirty="0"/>
              <a:t>=48;quality=30;homorun=3;seqContext=</a:t>
            </a:r>
            <a:r>
              <a:rPr lang="en-US" sz="1200" dirty="0" err="1"/>
              <a:t>AGGAAACACAGA;geno</a:t>
            </a:r>
            <a:r>
              <a:rPr lang="en-US" sz="1200" dirty="0"/>
              <a:t>=</a:t>
            </a:r>
            <a:r>
              <a:rPr lang="en-US" sz="1200" dirty="0" err="1"/>
              <a:t>hom</a:t>
            </a:r>
            <a:endParaRPr lang="en-US" sz="1200" dirty="0"/>
          </a:p>
          <a:p>
            <a:pPr marL="400050" lvl="1" indent="0">
              <a:buFont typeface="Arial" charset="0"/>
              <a:buNone/>
              <a:defRPr/>
            </a:pPr>
            <a:r>
              <a:rPr lang="en-US" sz="1200" dirty="0"/>
              <a:t>chrgi|110640213|ref|NC_008253.1|	</a:t>
            </a:r>
            <a:r>
              <a:rPr lang="en-US" sz="1200" dirty="0" err="1"/>
              <a:t>sim_reads_l.sam</a:t>
            </a:r>
            <a:r>
              <a:rPr lang="en-US" sz="1200" dirty="0"/>
              <a:t>	insertion	604	604	1	+	.	ID=605;size=-3;count=53;seq=</a:t>
            </a:r>
            <a:r>
              <a:rPr lang="en-US" sz="1200" b="1" dirty="0" err="1"/>
              <a:t>GGG</a:t>
            </a:r>
            <a:r>
              <a:rPr lang="en-US" sz="1200" dirty="0" err="1"/>
              <a:t>;depth</a:t>
            </a:r>
            <a:r>
              <a:rPr lang="en-US" sz="1200" dirty="0"/>
              <a:t>=53;quality=60;homorun=2;bsi;seqContext=</a:t>
            </a:r>
            <a:r>
              <a:rPr lang="en-US" sz="1200" dirty="0" err="1"/>
              <a:t>ACAATTGAAAAC;geno</a:t>
            </a:r>
            <a:r>
              <a:rPr lang="en-US" sz="1200" dirty="0"/>
              <a:t>=</a:t>
            </a:r>
            <a:r>
              <a:rPr lang="en-US" sz="1200" dirty="0" err="1"/>
              <a:t>hom</a:t>
            </a:r>
            <a:endParaRPr lang="en-US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084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Metagenomics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Workflow –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GASiC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*</a:t>
            </a:r>
            <a:endParaRPr lang="en-US" dirty="0"/>
          </a:p>
        </p:txBody>
      </p:sp>
      <p:sp>
        <p:nvSpPr>
          <p:cNvPr id="4" name="Textfeld 8"/>
          <p:cNvSpPr txBox="1">
            <a:spLocks noChangeArrowheads="1"/>
          </p:cNvSpPr>
          <p:nvPr/>
        </p:nvSpPr>
        <p:spPr bwMode="auto">
          <a:xfrm>
            <a:off x="63500" y="5719762"/>
            <a:ext cx="9080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Calibri" charset="0"/>
              </a:rPr>
              <a:t>* </a:t>
            </a:r>
            <a:r>
              <a:rPr lang="en-US" sz="1200" dirty="0"/>
              <a:t>Martin S. Lindner and Bernhard Y. </a:t>
            </a:r>
            <a:r>
              <a:rPr lang="en-US" sz="1200" dirty="0" err="1"/>
              <a:t>Renard</a:t>
            </a:r>
            <a:r>
              <a:rPr lang="en-US" sz="1200" dirty="0"/>
              <a:t>. </a:t>
            </a:r>
            <a:r>
              <a:rPr lang="en-US" sz="1200" b="1" i="1" dirty="0" err="1"/>
              <a:t>Metagenomic</a:t>
            </a:r>
            <a:r>
              <a:rPr lang="en-US" sz="1200" b="1" i="1" dirty="0"/>
              <a:t> abundance estimation and diagnostic testing on species level</a:t>
            </a:r>
            <a:r>
              <a:rPr lang="en-US" sz="1200" b="1" dirty="0"/>
              <a:t>,</a:t>
            </a:r>
            <a:r>
              <a:rPr lang="en-US" sz="1200" dirty="0"/>
              <a:t> </a:t>
            </a:r>
            <a:r>
              <a:rPr lang="en-US" sz="1200" dirty="0" err="1"/>
              <a:t>Nucl</a:t>
            </a:r>
            <a:r>
              <a:rPr lang="en-US" sz="1200" dirty="0"/>
              <a:t>. Acids Res. 2013, 41(1): e10, doi:10.1093/</a:t>
            </a:r>
            <a:r>
              <a:rPr lang="en-US" sz="1200" dirty="0" err="1"/>
              <a:t>nar</a:t>
            </a:r>
            <a:r>
              <a:rPr lang="en-US" sz="1200" dirty="0"/>
              <a:t>/gks803</a:t>
            </a:r>
            <a:endParaRPr lang="en-US" sz="1200" dirty="0">
              <a:latin typeface="Calibri" charset="0"/>
            </a:endParaRPr>
          </a:p>
        </p:txBody>
      </p:sp>
      <p:pic>
        <p:nvPicPr>
          <p:cNvPr id="5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848" b="-7848"/>
          <a:stretch>
            <a:fillRect/>
          </a:stretch>
        </p:blipFill>
        <p:spPr>
          <a:xfrm>
            <a:off x="-3175" y="499348"/>
            <a:ext cx="9147175" cy="5310187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041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Metagenomics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Workflow –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GASiC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* - </a:t>
            </a:r>
            <a:r>
              <a:rPr lang="en-US" b="1" dirty="0" err="1">
                <a:latin typeface="Calibri" charset="0"/>
                <a:ea typeface="ＭＳ Ｐゴシック" charset="0"/>
                <a:cs typeface="ＭＳ Ｐゴシック" charset="0"/>
              </a:rPr>
              <a:t>Input/Output</a:t>
            </a:r>
            <a:endParaRPr lang="en-US" b="1" dirty="0"/>
          </a:p>
        </p:txBody>
      </p:sp>
      <p:sp>
        <p:nvSpPr>
          <p:cNvPr id="4" name="Textfeld 8"/>
          <p:cNvSpPr txBox="1">
            <a:spLocks noChangeArrowheads="1"/>
          </p:cNvSpPr>
          <p:nvPr/>
        </p:nvSpPr>
        <p:spPr bwMode="auto">
          <a:xfrm>
            <a:off x="63500" y="5719762"/>
            <a:ext cx="9080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Calibri" charset="0"/>
              </a:rPr>
              <a:t>* </a:t>
            </a:r>
            <a:r>
              <a:rPr lang="en-US" sz="1200" dirty="0"/>
              <a:t>Martin S. Lindner and Bernhard Y. </a:t>
            </a:r>
            <a:r>
              <a:rPr lang="en-US" sz="1200" dirty="0" err="1"/>
              <a:t>Renard</a:t>
            </a:r>
            <a:r>
              <a:rPr lang="en-US" sz="1200" dirty="0"/>
              <a:t>. </a:t>
            </a:r>
            <a:r>
              <a:rPr lang="en-US" sz="1200" b="1" i="1" dirty="0" err="1"/>
              <a:t>Metagenomic</a:t>
            </a:r>
            <a:r>
              <a:rPr lang="en-US" sz="1200" b="1" i="1" dirty="0"/>
              <a:t> abundance estimation and diagnostic testing on species level</a:t>
            </a:r>
            <a:r>
              <a:rPr lang="en-US" sz="1200" b="1" dirty="0"/>
              <a:t>,</a:t>
            </a:r>
            <a:r>
              <a:rPr lang="en-US" sz="1200" dirty="0"/>
              <a:t> </a:t>
            </a:r>
            <a:r>
              <a:rPr lang="en-US" sz="1200" dirty="0" err="1"/>
              <a:t>Nucl</a:t>
            </a:r>
            <a:r>
              <a:rPr lang="en-US" sz="1200" dirty="0"/>
              <a:t>. Acids Res. 2013, 41(1): e10, doi:10.1093/</a:t>
            </a:r>
            <a:r>
              <a:rPr lang="en-US" sz="1200" dirty="0" err="1"/>
              <a:t>nar</a:t>
            </a:r>
            <a:r>
              <a:rPr lang="en-US" sz="1200" dirty="0"/>
              <a:t>/gks803</a:t>
            </a:r>
            <a:endParaRPr lang="en-US" sz="1200" dirty="0"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026" y="904094"/>
            <a:ext cx="8486774" cy="4593104"/>
          </a:xfrm>
        </p:spPr>
        <p:txBody>
          <a:bodyPr/>
          <a:lstStyle/>
          <a:p>
            <a:pPr>
              <a:defRPr/>
            </a:pPr>
            <a:r>
              <a:rPr lang="en-US" dirty="0"/>
              <a:t>Input: </a:t>
            </a:r>
          </a:p>
          <a:p>
            <a:pPr lvl="1">
              <a:defRPr/>
            </a:pPr>
            <a:r>
              <a:rPr lang="en-US" dirty="0"/>
              <a:t>Set of reads</a:t>
            </a:r>
          </a:p>
          <a:p>
            <a:pPr lvl="1">
              <a:defRPr/>
            </a:pPr>
            <a:r>
              <a:rPr lang="en-US" dirty="0"/>
              <a:t>Multiple genome</a:t>
            </a:r>
          </a:p>
          <a:p>
            <a:pPr>
              <a:defRPr/>
            </a:pPr>
            <a:endParaRPr lang="en-US" sz="500" dirty="0"/>
          </a:p>
          <a:p>
            <a:pPr>
              <a:defRPr/>
            </a:pPr>
            <a:r>
              <a:rPr lang="en-US" dirty="0"/>
              <a:t>Output:</a:t>
            </a:r>
          </a:p>
          <a:p>
            <a:pPr lvl="1">
              <a:defRPr/>
            </a:pPr>
            <a:r>
              <a:rPr lang="en-US" dirty="0"/>
              <a:t>Observed counts (#reads mapped to each genome)</a:t>
            </a:r>
          </a:p>
          <a:p>
            <a:pPr lvl="1">
              <a:defRPr/>
            </a:pPr>
            <a:r>
              <a:rPr lang="en-US" dirty="0"/>
              <a:t>Corrected counts (corrects ambiguities due to genome similarity)</a:t>
            </a:r>
          </a:p>
          <a:p>
            <a:pPr lvl="1">
              <a:defRPr/>
            </a:pPr>
            <a:r>
              <a:rPr lang="en-US" dirty="0"/>
              <a:t>Normalized abundances</a:t>
            </a:r>
          </a:p>
          <a:p>
            <a:pPr lvl="1">
              <a:defRPr/>
            </a:pPr>
            <a:r>
              <a:rPr lang="en-US" dirty="0"/>
              <a:t>Error estimation</a:t>
            </a:r>
          </a:p>
          <a:p>
            <a:pPr marL="457200" lvl="1" indent="0">
              <a:buFont typeface="Arial" charset="0"/>
              <a:buNone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0434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825" y="2036262"/>
            <a:ext cx="4163735" cy="416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Example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757" y="891975"/>
            <a:ext cx="8486774" cy="1904895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Input</a:t>
            </a:r>
          </a:p>
          <a:p>
            <a:pPr lvl="1"/>
            <a:r>
              <a:rPr lang="en-US" sz="1800" dirty="0">
                <a:latin typeface="Calibri" charset="0"/>
                <a:ea typeface="ＭＳ Ｐゴシック" charset="0"/>
              </a:rPr>
              <a:t>First 100k x 72bp reads of SRR059298 dataset. Whole viral genome sequence from bees infected by </a:t>
            </a:r>
            <a:r>
              <a:rPr lang="en-US" sz="1800" dirty="0" err="1">
                <a:latin typeface="Calibri" charset="0"/>
                <a:ea typeface="ＭＳ Ｐゴシック" charset="0"/>
              </a:rPr>
              <a:t>Varroa</a:t>
            </a:r>
            <a:r>
              <a:rPr lang="en-US" sz="1800" dirty="0">
                <a:latin typeface="Calibri" charset="0"/>
                <a:ea typeface="ＭＳ Ｐゴシック" charset="0"/>
              </a:rPr>
              <a:t> mites from WHRI apiary 2009.</a:t>
            </a:r>
          </a:p>
          <a:p>
            <a:pPr lvl="1"/>
            <a:r>
              <a:rPr lang="en-US" sz="1800" dirty="0">
                <a:latin typeface="Calibri" charset="0"/>
                <a:ea typeface="ＭＳ Ｐゴシック" charset="0"/>
              </a:rPr>
              <a:t>Deformed wing virus (DWV), </a:t>
            </a:r>
            <a:r>
              <a:rPr lang="en-US" sz="1800" dirty="0" err="1">
                <a:latin typeface="Calibri" charset="0"/>
                <a:ea typeface="ＭＳ Ｐゴシック" charset="0"/>
              </a:rPr>
              <a:t>Varroa</a:t>
            </a:r>
            <a:r>
              <a:rPr lang="en-US" sz="1800" dirty="0">
                <a:latin typeface="Calibri" charset="0"/>
                <a:ea typeface="ＭＳ Ｐゴシック" charset="0"/>
              </a:rPr>
              <a:t> destructor virus-1 (VDV1) and recombinants of both</a:t>
            </a: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Output:</a:t>
            </a:r>
          </a:p>
          <a:p>
            <a:pPr marL="457200" lvl="1" indent="0">
              <a:buNone/>
            </a:pPr>
            <a:endParaRPr lang="en-US" dirty="0" smtClean="0">
              <a:latin typeface="Calibri" charset="0"/>
              <a:ea typeface="ＭＳ Ｐゴシック" charset="0"/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374794"/>
              </p:ext>
            </p:extLst>
          </p:nvPr>
        </p:nvGraphicFramePr>
        <p:xfrm>
          <a:off x="139193" y="3304336"/>
          <a:ext cx="4392613" cy="2016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527"/>
                <a:gridCol w="668663"/>
                <a:gridCol w="432061"/>
                <a:gridCol w="576081"/>
                <a:gridCol w="720101"/>
                <a:gridCol w="1296180"/>
              </a:tblGrid>
              <a:tr h="409826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u="none" strike="noStrike" dirty="0" err="1" smtClean="0">
                          <a:effectLst/>
                        </a:rPr>
                        <a:t>mapped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699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u="none" strike="noStrike" dirty="0" err="1" smtClean="0">
                          <a:effectLst/>
                        </a:rPr>
                        <a:t>corr</a:t>
                      </a:r>
                      <a:r>
                        <a:rPr lang="de-DE" sz="1500" u="none" strike="noStrike" dirty="0" smtClean="0">
                          <a:effectLst/>
                        </a:rPr>
                        <a:t>.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699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u="none" strike="noStrike" dirty="0" err="1">
                          <a:effectLst/>
                        </a:rPr>
                        <a:t>error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699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u="none" strike="noStrike">
                          <a:effectLst/>
                        </a:rPr>
                        <a:t>pval</a:t>
                      </a:r>
                      <a:endParaRPr lang="de-DE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699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u="none" strike="noStrike" dirty="0" err="1" smtClean="0">
                          <a:effectLst/>
                        </a:rPr>
                        <a:t>abund</a:t>
                      </a:r>
                      <a:r>
                        <a:rPr lang="de-DE" sz="1500" u="none" strike="noStrike" dirty="0" smtClean="0">
                          <a:effectLst/>
                        </a:rPr>
                        <a:t>.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699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u="none" strike="noStrike" dirty="0" err="1" smtClean="0">
                          <a:effectLst/>
                        </a:rPr>
                        <a:t>name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699" marB="0" anchor="ctr" anchorCtr="1"/>
                </a:tc>
              </a:tr>
              <a:tr h="401575"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 dirty="0">
                          <a:effectLst/>
                        </a:rPr>
                        <a:t>44773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 dirty="0" smtClean="0">
                          <a:effectLst/>
                        </a:rPr>
                        <a:t>19540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 dirty="0">
                          <a:effectLst/>
                        </a:rPr>
                        <a:t>0,74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>
                          <a:effectLst/>
                        </a:rPr>
                        <a:t>0,00</a:t>
                      </a:r>
                      <a:endParaRPr lang="de-DE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 dirty="0">
                          <a:effectLst/>
                        </a:rPr>
                        <a:t>0,20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500" u="none" strike="noStrike" dirty="0" err="1">
                          <a:effectLst/>
                        </a:rPr>
                        <a:t>dwv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3" marR="12700" marT="12699" marB="0" anchor="ctr"/>
                </a:tc>
              </a:tr>
              <a:tr h="401575"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>
                          <a:effectLst/>
                        </a:rPr>
                        <a:t>70098</a:t>
                      </a:r>
                      <a:endParaRPr lang="de-DE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 dirty="0" smtClean="0">
                          <a:effectLst/>
                        </a:rPr>
                        <a:t>61088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>
                          <a:effectLst/>
                        </a:rPr>
                        <a:t>1,06</a:t>
                      </a:r>
                      <a:endParaRPr lang="de-DE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 dirty="0">
                          <a:effectLst/>
                        </a:rPr>
                        <a:t>0,00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 dirty="0">
                          <a:effectLst/>
                        </a:rPr>
                        <a:t>0,61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 dirty="0">
                          <a:effectLst/>
                        </a:rPr>
                        <a:t>vdv-1-dwv-5</a:t>
                      </a:r>
                      <a:endParaRPr lang="nl-NL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3" marR="12700" marT="12699" marB="0" anchor="ctr"/>
                </a:tc>
              </a:tr>
              <a:tr h="401575"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 dirty="0">
                          <a:effectLst/>
                        </a:rPr>
                        <a:t>57373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 dirty="0" smtClean="0">
                          <a:effectLst/>
                        </a:rPr>
                        <a:t>186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>
                          <a:effectLst/>
                        </a:rPr>
                        <a:t>0,41</a:t>
                      </a:r>
                      <a:endParaRPr lang="de-DE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>
                          <a:effectLst/>
                        </a:rPr>
                        <a:t>1,00</a:t>
                      </a:r>
                      <a:endParaRPr lang="de-DE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 dirty="0">
                          <a:effectLst/>
                        </a:rPr>
                        <a:t>0,00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u="none" strike="noStrike" dirty="0">
                          <a:effectLst/>
                        </a:rPr>
                        <a:t>vdv-1-dwv-9</a:t>
                      </a:r>
                      <a:endParaRPr lang="nl-NL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3" marR="12700" marT="12699" marB="0" anchor="ctr"/>
                </a:tc>
              </a:tr>
              <a:tr h="401575"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 dirty="0">
                          <a:effectLst/>
                        </a:rPr>
                        <a:t>29077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 dirty="0" smtClean="0">
                          <a:effectLst/>
                        </a:rPr>
                        <a:t>0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>
                          <a:effectLst/>
                        </a:rPr>
                        <a:t>0,00</a:t>
                      </a:r>
                      <a:endParaRPr lang="de-DE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 dirty="0">
                          <a:effectLst/>
                        </a:rPr>
                        <a:t>1,00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500" u="none" strike="noStrike" dirty="0">
                          <a:effectLst/>
                        </a:rPr>
                        <a:t>0,00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2" marT="1269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500" u="none" strike="noStrike" dirty="0">
                          <a:effectLst/>
                        </a:rPr>
                        <a:t>vdv1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3" marR="12700" marT="12699" marB="0" anchor="ctr"/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739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abrina7\AppData\Local\Temp\vmware-sabrina7\VMwareDnD\6db5f5ad\454711a-f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157" y="842085"/>
            <a:ext cx="3382323" cy="4993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Bisulfite Sequencing (BS-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Seq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)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055276"/>
            <a:ext cx="7529907" cy="2648687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BS-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Seq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= Bisulfite treatment + DNA-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Seq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dirty="0" err="1">
                <a:latin typeface="Calibri" charset="0"/>
                <a:ea typeface="ＭＳ Ｐゴシック" charset="0"/>
              </a:rPr>
              <a:t>Unmethylated</a:t>
            </a:r>
            <a:r>
              <a:rPr lang="en-US" dirty="0">
                <a:latin typeface="Calibri" charset="0"/>
                <a:ea typeface="ＭＳ Ｐゴシック" charset="0"/>
              </a:rPr>
              <a:t> </a:t>
            </a:r>
            <a:r>
              <a:rPr lang="en-US" dirty="0">
                <a:latin typeface="Courier" charset="0"/>
                <a:ea typeface="ＭＳ Ｐゴシック" charset="0"/>
                <a:cs typeface="Courier" charset="0"/>
              </a:rPr>
              <a:t>C</a:t>
            </a:r>
            <a:r>
              <a:rPr lang="en-US" dirty="0">
                <a:latin typeface="Calibri" charset="0"/>
                <a:ea typeface="ＭＳ Ｐゴシック" charset="0"/>
              </a:rPr>
              <a:t>'s are converted to </a:t>
            </a:r>
            <a:r>
              <a:rPr lang="en-US" dirty="0">
                <a:latin typeface="Courier" charset="0"/>
                <a:ea typeface="ＭＳ Ｐゴシック" charset="0"/>
                <a:cs typeface="Courier" charset="0"/>
              </a:rPr>
              <a:t>T</a:t>
            </a:r>
            <a:r>
              <a:rPr lang="en-US" dirty="0">
                <a:latin typeface="Calibri" charset="0"/>
                <a:ea typeface="ＭＳ Ｐゴシック" charset="0"/>
              </a:rPr>
              <a:t>'s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Sample is a mixture of cells</a:t>
            </a:r>
          </a:p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Objective: </a:t>
            </a: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Genome-wide analysis of DNA methylation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</a:rPr>
              <a:t>Determine methylation level for each genomic </a:t>
            </a:r>
            <a:r>
              <a:rPr lang="en-US" dirty="0" smtClean="0">
                <a:latin typeface="Courier" charset="0"/>
                <a:ea typeface="ＭＳ Ｐゴシック" charset="0"/>
                <a:cs typeface="Courier" charset="0"/>
              </a:rPr>
              <a:t>C</a:t>
            </a:r>
            <a:endParaRPr lang="en-US" dirty="0">
              <a:latin typeface="Courier" charset="0"/>
              <a:ea typeface="ＭＳ Ｐゴシック" charset="0"/>
              <a:cs typeface="Courier" charset="0"/>
            </a:endParaRPr>
          </a:p>
        </p:txBody>
      </p:sp>
      <p:sp>
        <p:nvSpPr>
          <p:cNvPr id="5" name="Textfeld 7"/>
          <p:cNvSpPr txBox="1">
            <a:spLocks noChangeArrowheads="1"/>
          </p:cNvSpPr>
          <p:nvPr/>
        </p:nvSpPr>
        <p:spPr bwMode="auto">
          <a:xfrm>
            <a:off x="18480" y="5830018"/>
            <a:ext cx="91440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Calibri" charset="0"/>
              </a:rPr>
              <a:t>* </a:t>
            </a:r>
            <a:r>
              <a:rPr lang="en-US" sz="1200" dirty="0"/>
              <a:t>Sabrina </a:t>
            </a:r>
            <a:r>
              <a:rPr lang="en-US" sz="1200" dirty="0" err="1"/>
              <a:t>Krakau</a:t>
            </a:r>
            <a:r>
              <a:rPr lang="en-US" sz="1200" dirty="0"/>
              <a:t>. </a:t>
            </a:r>
            <a:r>
              <a:rPr lang="en-US" sz="1200" b="1" i="1" dirty="0"/>
              <a:t>Developing a BS-</a:t>
            </a:r>
            <a:r>
              <a:rPr lang="en-US" sz="1200" b="1" i="1" dirty="0" err="1"/>
              <a:t>Seq</a:t>
            </a:r>
            <a:r>
              <a:rPr lang="en-US" sz="1200" b="1" i="1" dirty="0"/>
              <a:t> Analysis Workflow for Genomic Variation and Methylation Level Calling</a:t>
            </a:r>
            <a:r>
              <a:rPr lang="en-US" sz="1200" dirty="0"/>
              <a:t>, MSc Thesis</a:t>
            </a:r>
            <a:endParaRPr lang="en-US" sz="1200" dirty="0">
              <a:latin typeface="Calibri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697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86830" y="2865437"/>
            <a:ext cx="7772400" cy="1470025"/>
          </a:xfrm>
        </p:spPr>
        <p:txBody>
          <a:bodyPr/>
          <a:lstStyle/>
          <a:p>
            <a:r>
              <a:rPr lang="en-US" dirty="0" smtClean="0"/>
              <a:t>KNIME -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119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Bisulfite Sequencing (BS-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Seq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) Analysis</a:t>
            </a:r>
            <a:endParaRPr lang="en-US" dirty="0"/>
          </a:p>
        </p:txBody>
      </p:sp>
      <p:pic>
        <p:nvPicPr>
          <p:cNvPr id="7" name="Bild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85" y="712583"/>
            <a:ext cx="8690512" cy="5485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9283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Example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962" y="891975"/>
            <a:ext cx="8701569" cy="520066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/>
              <a:t>Input:</a:t>
            </a:r>
          </a:p>
          <a:p>
            <a:pPr lvl="1">
              <a:defRPr/>
            </a:pPr>
            <a:r>
              <a:rPr lang="en-US" dirty="0"/>
              <a:t>Small sequence of 300kb sampled from human chr21</a:t>
            </a:r>
          </a:p>
          <a:p>
            <a:pPr lvl="1">
              <a:defRPr/>
            </a:pPr>
            <a:r>
              <a:rPr lang="en-US" dirty="0"/>
              <a:t>Simulated reads from methylated haplotypes</a:t>
            </a:r>
            <a:endParaRPr lang="en-US" sz="500" dirty="0"/>
          </a:p>
          <a:p>
            <a:pPr>
              <a:defRPr/>
            </a:pPr>
            <a:r>
              <a:rPr lang="en-US" dirty="0"/>
              <a:t>Output:</a:t>
            </a:r>
          </a:p>
          <a:p>
            <a:pPr marL="0" indent="0">
              <a:buFont typeface="Arial" charset="0"/>
              <a:buNone/>
              <a:defRPr/>
            </a:pPr>
            <a:endParaRPr lang="en-US" sz="400" dirty="0"/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#CHR	POS	ID	REF	ALT	QUAL	FILTER	INFO				FORMAT	</a:t>
            </a:r>
            <a:r>
              <a:rPr lang="en-US" sz="1100" dirty="0" smtClean="0"/>
              <a:t>	NA00001</a:t>
            </a:r>
            <a:endParaRPr lang="en-US" sz="1100" dirty="0"/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21	390	</a:t>
            </a:r>
            <a:r>
              <a:rPr lang="en-US" sz="1100" dirty="0" err="1"/>
              <a:t>snp</a:t>
            </a:r>
            <a:r>
              <a:rPr lang="en-US" sz="1100" dirty="0"/>
              <a:t>	C	G	46	PASS	FB:0,0,7,11;RB=8,13,0,0;	</a:t>
            </a:r>
            <a:r>
              <a:rPr lang="en-US" sz="1100" dirty="0" smtClean="0"/>
              <a:t>	GT:DP:GS:MP</a:t>
            </a:r>
            <a:r>
              <a:rPr lang="en-US" sz="1100" dirty="0"/>
              <a:t>	0|1:39:54.3989:1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21	392	</a:t>
            </a:r>
            <a:r>
              <a:rPr lang="en-US" sz="1100" dirty="0" err="1"/>
              <a:t>snp</a:t>
            </a:r>
            <a:r>
              <a:rPr lang="en-US" sz="1100" dirty="0"/>
              <a:t>	G	T	46	PASS	FB:0,0,7,11;RB=0,0,8,12;	</a:t>
            </a:r>
            <a:r>
              <a:rPr lang="en-US" sz="1100" dirty="0" smtClean="0"/>
              <a:t>	GT:DP:GS:MP</a:t>
            </a:r>
            <a:r>
              <a:rPr lang="en-US" sz="1100" dirty="0"/>
              <a:t>	0|1:38:93.2995:1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21	512	</a:t>
            </a:r>
            <a:r>
              <a:rPr lang="en-US" sz="1100" dirty="0" err="1"/>
              <a:t>snp</a:t>
            </a:r>
            <a:r>
              <a:rPr lang="en-US" sz="1100" dirty="0"/>
              <a:t>	T	C,G	46	PASS	FB:0,1,10,8;RB=7,9,0,0;		GT:DP:GS:MP	1|2:35:57.4428:1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21	598	</a:t>
            </a:r>
            <a:r>
              <a:rPr lang="en-US" sz="1100" dirty="0" err="1"/>
              <a:t>snp</a:t>
            </a:r>
            <a:r>
              <a:rPr lang="en-US" sz="1100" dirty="0"/>
              <a:t>	C	G	46	PASS	FB:0,0,4,12;RB=10,9,0,0;	</a:t>
            </a:r>
            <a:r>
              <a:rPr lang="en-US" sz="1100" dirty="0" smtClean="0"/>
              <a:t>	GT:DP:GS:MP</a:t>
            </a:r>
            <a:r>
              <a:rPr lang="en-US" sz="1100" dirty="0"/>
              <a:t>	0|1:35:31.0754:1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21	972	</a:t>
            </a:r>
            <a:r>
              <a:rPr lang="en-US" sz="1100" dirty="0" err="1"/>
              <a:t>snp</a:t>
            </a:r>
            <a:r>
              <a:rPr lang="en-US" sz="1100" dirty="0"/>
              <a:t>	G	A	46	PASS	FB:12,0,8,0;RB=16,0,0,0;	</a:t>
            </a:r>
            <a:r>
              <a:rPr lang="en-US" sz="1100" dirty="0" smtClean="0"/>
              <a:t>	GT:DP:GS:MP</a:t>
            </a:r>
            <a:r>
              <a:rPr lang="en-US" sz="1100" dirty="0"/>
              <a:t>	0|1:36:56.8527:1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100" dirty="0"/>
              <a:t>…</a:t>
            </a:r>
          </a:p>
          <a:p>
            <a:pPr marL="400050" lvl="1" indent="0">
              <a:buFont typeface="Arial" charset="0"/>
              <a:buNone/>
              <a:defRPr/>
            </a:pPr>
            <a:endParaRPr lang="en-US" sz="1200" dirty="0"/>
          </a:p>
          <a:p>
            <a:pPr marL="400050" lvl="1" indent="0">
              <a:buFont typeface="Arial" charset="0"/>
              <a:buNone/>
              <a:defRPr/>
            </a:pPr>
            <a:r>
              <a:rPr lang="en-US" sz="1200" dirty="0"/>
              <a:t>21	521	521	.	17.3606	+	0.0569498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200" dirty="0"/>
              <a:t>21	522	522	.	17.3454	+	0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200" dirty="0"/>
              <a:t>21	525	525	.	26.7268	-	0.941257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200" dirty="0"/>
              <a:t>21	527	527	.	19.4242	-	0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200" dirty="0"/>
              <a:t>21	529	529	.	19.4242	-	0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200" dirty="0"/>
              <a:t>21	531	531	.	18.0365	+	0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200" dirty="0"/>
              <a:t>21	534	534	.	30.5264	-	1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200" dirty="0"/>
              <a:t>21	535	535	.	18.0374	+	0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200" dirty="0"/>
              <a:t>21	540	540	.	18.0536	+	0.109353</a:t>
            </a:r>
          </a:p>
          <a:p>
            <a:pPr marL="400050" lvl="1" indent="0">
              <a:buFont typeface="Arial" charset="0"/>
              <a:buNone/>
              <a:defRPr/>
            </a:pPr>
            <a:r>
              <a:rPr lang="en-US" sz="1200" dirty="0"/>
              <a:t>21	543	543	.	17.3436	+	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612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Workflows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2676"/>
            <a:ext cx="8796551" cy="637964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QNexus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– Peak Calling Using Q on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ChIP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-Nexus Data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35757" y="4971698"/>
            <a:ext cx="8796551" cy="8967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More tomorrow at 11AM:</a:t>
            </a:r>
          </a:p>
          <a:p>
            <a:pPr marL="0" indent="0"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Tutorial 9: Q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-Nexus workflow: Extending with KNIME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nodes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  <p:pic>
        <p:nvPicPr>
          <p:cNvPr id="5" name="Picture 4" descr="Screen Shot 2016-03-29 at 10.38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92" y="1659132"/>
            <a:ext cx="9144000" cy="259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9542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625" b="-17625"/>
          <a:stretch>
            <a:fillRect/>
          </a:stretch>
        </p:blipFill>
        <p:spPr>
          <a:xfrm>
            <a:off x="30239" y="722676"/>
            <a:ext cx="9095919" cy="54585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Workflows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2676"/>
            <a:ext cx="8796551" cy="637964"/>
          </a:xfrm>
        </p:spPr>
        <p:txBody>
          <a:bodyPr/>
          <a:lstStyle/>
          <a:p>
            <a:pPr marL="0" indent="0">
              <a:buNone/>
            </a:pP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Rabema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 – Read Mapping Benchmark </a:t>
            </a:r>
            <a:endParaRPr lang="en-US" dirty="0"/>
          </a:p>
        </p:txBody>
      </p:sp>
      <p:sp>
        <p:nvSpPr>
          <p:cNvPr id="6" name="Textfeld 9"/>
          <p:cNvSpPr txBox="1">
            <a:spLocks noChangeArrowheads="1"/>
          </p:cNvSpPr>
          <p:nvPr/>
        </p:nvSpPr>
        <p:spPr bwMode="auto">
          <a:xfrm>
            <a:off x="0" y="5719228"/>
            <a:ext cx="906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Calibri" charset="0"/>
              </a:rPr>
              <a:t>* </a:t>
            </a:r>
            <a:r>
              <a:rPr lang="en-US" sz="1200" dirty="0"/>
              <a:t>M. </a:t>
            </a:r>
            <a:r>
              <a:rPr lang="en-US" sz="1200" dirty="0" err="1"/>
              <a:t>Holtgrewe</a:t>
            </a:r>
            <a:r>
              <a:rPr lang="en-US" sz="1200" dirty="0"/>
              <a:t>, A.-K. </a:t>
            </a:r>
            <a:r>
              <a:rPr lang="en-US" sz="1200" dirty="0" err="1"/>
              <a:t>Emde</a:t>
            </a:r>
            <a:r>
              <a:rPr lang="en-US" sz="1200" dirty="0"/>
              <a:t>, D. </a:t>
            </a:r>
            <a:r>
              <a:rPr lang="en-US" sz="1200" dirty="0" err="1"/>
              <a:t>Weese</a:t>
            </a:r>
            <a:r>
              <a:rPr lang="en-US" sz="1200" dirty="0"/>
              <a:t> and K. </a:t>
            </a:r>
            <a:r>
              <a:rPr lang="en-US" sz="1200" dirty="0" err="1"/>
              <a:t>Reinert</a:t>
            </a:r>
            <a:r>
              <a:rPr lang="en-US" sz="1200" dirty="0"/>
              <a:t>. </a:t>
            </a:r>
            <a:r>
              <a:rPr lang="en-US" sz="1200" b="1" i="1" dirty="0"/>
              <a:t>A Novel And Well-Defined Benchmarking Method For Second Generation Read Mapping</a:t>
            </a:r>
            <a:r>
              <a:rPr lang="en-US" sz="1200" dirty="0"/>
              <a:t>, BMC Bioinformatics 2011, 12:210, doi:10.1186/1471-2105-12-21.</a:t>
            </a:r>
            <a:endParaRPr lang="en-US" sz="1200" dirty="0">
              <a:latin typeface="Calibri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8195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Workflows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2676"/>
            <a:ext cx="8796551" cy="6379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Adapter Removal,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Demultiplexing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Quality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Trimming </a:t>
            </a:r>
            <a:endParaRPr lang="en-US" dirty="0"/>
          </a:p>
        </p:txBody>
      </p:sp>
      <p:pic>
        <p:nvPicPr>
          <p:cNvPr id="7" name="Inhaltsplatzhalter 3" descr="Unbenann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" b="1755"/>
          <a:stretch>
            <a:fillRect/>
          </a:stretch>
        </p:blipFill>
        <p:spPr>
          <a:xfrm>
            <a:off x="457199" y="1148984"/>
            <a:ext cx="7118069" cy="4271665"/>
          </a:xfrm>
          <a:prstGeom prst="rect">
            <a:avLst/>
          </a:prstGeom>
        </p:spPr>
      </p:pic>
      <p:sp>
        <p:nvSpPr>
          <p:cNvPr id="8" name="Textfeld 9"/>
          <p:cNvSpPr txBox="1">
            <a:spLocks noChangeArrowheads="1"/>
          </p:cNvSpPr>
          <p:nvPr/>
        </p:nvSpPr>
        <p:spPr bwMode="auto">
          <a:xfrm>
            <a:off x="76200" y="5260975"/>
            <a:ext cx="90678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AutoNum type="arabicParenR"/>
            </a:pPr>
            <a:r>
              <a:rPr lang="en-US" sz="1200" dirty="0"/>
              <a:t>Matthias </a:t>
            </a:r>
            <a:r>
              <a:rPr lang="en-US" sz="1200" dirty="0" err="1"/>
              <a:t>Dodt</a:t>
            </a:r>
            <a:r>
              <a:rPr lang="en-US" sz="1200" dirty="0"/>
              <a:t>, Johannes T. </a:t>
            </a:r>
            <a:r>
              <a:rPr lang="en-US" sz="1200" dirty="0" err="1"/>
              <a:t>Roehr</a:t>
            </a:r>
            <a:r>
              <a:rPr lang="en-US" sz="1200" dirty="0"/>
              <a:t>, </a:t>
            </a:r>
            <a:r>
              <a:rPr lang="en-US" sz="1200" dirty="0" err="1"/>
              <a:t>Rina</a:t>
            </a:r>
            <a:r>
              <a:rPr lang="en-US" sz="1200" dirty="0"/>
              <a:t> Ahmed, </a:t>
            </a:r>
            <a:r>
              <a:rPr lang="en-US" sz="1200" dirty="0" err="1"/>
              <a:t>Christoph</a:t>
            </a:r>
            <a:r>
              <a:rPr lang="en-US" sz="1200" dirty="0"/>
              <a:t> </a:t>
            </a:r>
            <a:r>
              <a:rPr lang="en-US" sz="1200" dirty="0" err="1"/>
              <a:t>Dieterich</a:t>
            </a:r>
            <a:r>
              <a:rPr lang="en-US" sz="1200" dirty="0"/>
              <a:t>: </a:t>
            </a:r>
            <a:r>
              <a:rPr lang="en-US" sz="1200" b="1" dirty="0" err="1"/>
              <a:t>Flexbar</a:t>
            </a:r>
            <a:r>
              <a:rPr lang="en-US" sz="1200" b="1" dirty="0"/>
              <a:t> − flexible barcode and adapter processing for next-generation sequencing platforms</a:t>
            </a:r>
            <a:r>
              <a:rPr lang="en-US" sz="1200" dirty="0"/>
              <a:t>. MDPI Biology 2012, 1(3):895-905.</a:t>
            </a:r>
          </a:p>
          <a:p>
            <a:pPr>
              <a:buFontTx/>
              <a:buAutoNum type="arabicParenR"/>
            </a:pPr>
            <a:r>
              <a:rPr lang="en-US" sz="1200" dirty="0"/>
              <a:t>Sebastian </a:t>
            </a:r>
            <a:r>
              <a:rPr lang="en-US" sz="1200" dirty="0" err="1"/>
              <a:t>Roskosch</a:t>
            </a:r>
            <a:r>
              <a:rPr lang="en-US" sz="1200" dirty="0"/>
              <a:t>: </a:t>
            </a:r>
            <a:r>
              <a:rPr lang="en-US" sz="1200" b="1" dirty="0" err="1"/>
              <a:t>Implementierung</a:t>
            </a:r>
            <a:r>
              <a:rPr lang="en-US" sz="1200" b="1" dirty="0"/>
              <a:t> </a:t>
            </a:r>
            <a:r>
              <a:rPr lang="en-US" sz="1200" b="1" dirty="0" err="1"/>
              <a:t>eines</a:t>
            </a:r>
            <a:r>
              <a:rPr lang="en-US" sz="1200" b="1" dirty="0"/>
              <a:t> </a:t>
            </a:r>
            <a:r>
              <a:rPr lang="en-US" sz="1200" b="1" dirty="0" err="1"/>
              <a:t>schnellen</a:t>
            </a:r>
            <a:r>
              <a:rPr lang="en-US" sz="1200" b="1" dirty="0"/>
              <a:t> NGS-Data </a:t>
            </a:r>
            <a:r>
              <a:rPr lang="en-US" sz="1200" b="1" dirty="0" err="1"/>
              <a:t>Postprocessing</a:t>
            </a:r>
            <a:r>
              <a:rPr lang="en-US" sz="1200" b="1" dirty="0"/>
              <a:t> Toolkits in SeqAn.</a:t>
            </a:r>
            <a:r>
              <a:rPr lang="en-US" sz="1200" dirty="0"/>
              <a:t> BSc Thesis, 2013</a:t>
            </a:r>
            <a:endParaRPr lang="en-US" sz="1200" b="1" dirty="0"/>
          </a:p>
          <a:p>
            <a:pPr>
              <a:buFontTx/>
              <a:buAutoNum type="arabicParenR"/>
            </a:pPr>
            <a:endParaRPr lang="en-US" sz="1200" dirty="0">
              <a:latin typeface="Calibri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123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KNIME</a:t>
            </a:r>
            <a:endParaRPr lang="en-US" dirty="0"/>
          </a:p>
        </p:txBody>
      </p:sp>
      <p:pic>
        <p:nvPicPr>
          <p:cNvPr id="8" name="Content Placeholder 7" descr="Screen Shot 2016-03-27 at 16.45.55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0" b="4440"/>
          <a:stretch>
            <a:fillRect/>
          </a:stretch>
        </p:blipFill>
        <p:spPr>
          <a:xfrm>
            <a:off x="-159388" y="771029"/>
            <a:ext cx="9469708" cy="512507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247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KNIME</a:t>
            </a:r>
            <a:endParaRPr lang="en-US" dirty="0"/>
          </a:p>
        </p:txBody>
      </p:sp>
      <p:pic>
        <p:nvPicPr>
          <p:cNvPr id="6" name="Bild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24" y="4676775"/>
            <a:ext cx="30956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127793" y="762000"/>
            <a:ext cx="8507413" cy="516255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KNIME is a well established framework for data analysis based on 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workflows.</a:t>
            </a:r>
          </a:p>
          <a:p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</a:pPr>
            <a:r>
              <a:rPr lang="en-US" sz="2400" i="1" dirty="0" smtClean="0">
                <a:latin typeface="Calibri" charset="0"/>
                <a:ea typeface="ＭＳ Ｐゴシック" charset="0"/>
                <a:cs typeface="ＭＳ Ｐゴシック" charset="0"/>
              </a:rPr>
              <a:t>” ..  </a:t>
            </a:r>
            <a:r>
              <a:rPr lang="en-US" sz="2400" i="1" dirty="0">
                <a:latin typeface="Calibri" charset="0"/>
                <a:ea typeface="ＭＳ Ｐゴシック" charset="0"/>
                <a:cs typeface="ＭＳ Ｐゴシック" charset="0"/>
              </a:rPr>
              <a:t>Quick to deploy, easy to scale, intuitive to use </a:t>
            </a:r>
            <a:endParaRPr lang="en-US" sz="2400" i="1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</a:pPr>
            <a:r>
              <a:rPr lang="en-US" sz="2400" i="1" dirty="0" smtClean="0">
                <a:latin typeface="Calibri" charset="0"/>
                <a:ea typeface="ＭＳ Ｐゴシック" charset="0"/>
                <a:cs typeface="ＭＳ Ｐゴシック" charset="0"/>
              </a:rPr>
              <a:t>and </a:t>
            </a:r>
            <a:r>
              <a:rPr lang="en-US" sz="2400" i="1" dirty="0">
                <a:latin typeface="Calibri" charset="0"/>
                <a:ea typeface="ＭＳ Ｐゴシック" charset="0"/>
                <a:cs typeface="ＭＳ Ｐゴシック" charset="0"/>
              </a:rPr>
              <a:t>open to all</a:t>
            </a:r>
            <a:r>
              <a:rPr lang="en-US" sz="2400" i="1" dirty="0" smtClean="0">
                <a:latin typeface="Calibri" charset="0"/>
                <a:ea typeface="ＭＳ Ｐゴシック" charset="0"/>
                <a:cs typeface="ＭＳ Ｐゴシック" charset="0"/>
              </a:rPr>
              <a:t>.”</a:t>
            </a:r>
          </a:p>
          <a:p>
            <a:pPr marL="0" indent="0" algn="ctr">
              <a:buNone/>
            </a:pPr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www.knime.com</a:t>
            </a: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270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86830" y="2865437"/>
            <a:ext cx="7772400" cy="1470025"/>
          </a:xfrm>
        </p:spPr>
        <p:txBody>
          <a:bodyPr/>
          <a:lstStyle/>
          <a:p>
            <a:r>
              <a:rPr lang="en-US" dirty="0"/>
              <a:t>SeqAn </a:t>
            </a:r>
            <a:r>
              <a:rPr lang="en-US" dirty="0" smtClean="0"/>
              <a:t>Nodes In </a:t>
            </a:r>
            <a:r>
              <a:rPr lang="en-US" dirty="0"/>
              <a:t>KNIME</a:t>
            </a:r>
          </a:p>
        </p:txBody>
      </p:sp>
    </p:spTree>
    <p:extLst>
      <p:ext uri="{BB962C8B-B14F-4D97-AF65-F5344CB8AC3E}">
        <p14:creationId xmlns:p14="http://schemas.microsoft.com/office/powerpoint/2010/main" val="399129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6-03-27 at 17.29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742" y="3971051"/>
            <a:ext cx="2082163" cy="22122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SeqAn Nodes In KNIME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127793" y="762000"/>
            <a:ext cx="8507413" cy="3488245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To 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integrate SeqAn nodes in KNIME we 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have:</a:t>
            </a:r>
          </a:p>
          <a:p>
            <a:pPr lvl="1"/>
            <a:r>
              <a:rPr lang="en-US" sz="2000" dirty="0">
                <a:latin typeface="Calibri" charset="0"/>
                <a:ea typeface="ＭＳ Ｐゴシック" charset="0"/>
              </a:rPr>
              <a:t>developed a java class </a:t>
            </a:r>
            <a:r>
              <a:rPr lang="en-US" sz="2000" dirty="0" err="1">
                <a:latin typeface="Calibri" charset="0"/>
                <a:ea typeface="ＭＳ Ｐゴシック" charset="0"/>
              </a:rPr>
              <a:t>GenericKnimeNode</a:t>
            </a:r>
            <a:r>
              <a:rPr lang="en-US" sz="2000" dirty="0">
                <a:latin typeface="Calibri" charset="0"/>
                <a:ea typeface="ＭＳ Ｐゴシック" charset="0"/>
              </a:rPr>
              <a:t> as a wrapper for SeqAn binaries</a:t>
            </a:r>
          </a:p>
          <a:p>
            <a:pPr marL="457200" lvl="1" indent="0" algn="ctr">
              <a:buNone/>
            </a:pPr>
            <a:r>
              <a:rPr lang="en-US" sz="2000" b="1" i="1" dirty="0" smtClean="0">
                <a:solidFill>
                  <a:srgbClr val="000000"/>
                </a:solidFill>
              </a:rPr>
              <a:t>(</a:t>
            </a:r>
            <a:r>
              <a:rPr lang="en-US" sz="2000" b="1" i="1" dirty="0" smtClean="0">
                <a:solidFill>
                  <a:srgbClr val="000000"/>
                </a:solidFill>
                <a:hlinkClick r:id="rId3"/>
              </a:rPr>
              <a:t>https</a:t>
            </a:r>
            <a:r>
              <a:rPr lang="en-US" sz="2000" b="1" i="1" dirty="0">
                <a:solidFill>
                  <a:srgbClr val="000000"/>
                </a:solidFill>
                <a:hlinkClick r:id="rId3"/>
              </a:rPr>
              <a:t>://github.com/genericworkflownodes/</a:t>
            </a:r>
            <a:r>
              <a:rPr lang="en-US" sz="2000" b="1" i="1" dirty="0" smtClean="0">
                <a:solidFill>
                  <a:srgbClr val="000000"/>
                </a:solidFill>
                <a:hlinkClick r:id="rId3"/>
              </a:rPr>
              <a:t>GenericKnimeNodes</a:t>
            </a:r>
            <a:r>
              <a:rPr lang="en-US" sz="2000" b="1" i="1" dirty="0" smtClean="0">
                <a:solidFill>
                  <a:srgbClr val="000000"/>
                </a:solidFill>
              </a:rPr>
              <a:t>)</a:t>
            </a:r>
          </a:p>
          <a:p>
            <a:pPr marL="457200" lvl="1" indent="0" algn="ctr">
              <a:buNone/>
            </a:pPr>
            <a:endParaRPr lang="en-US" sz="2000" b="1" i="1" dirty="0">
              <a:latin typeface="Calibri" charset="0"/>
              <a:ea typeface="ＭＳ Ｐゴシック" charset="0"/>
            </a:endParaRPr>
          </a:p>
          <a:p>
            <a:pPr lvl="1"/>
            <a:r>
              <a:rPr lang="en-US" sz="2000" dirty="0">
                <a:latin typeface="Calibri" charset="0"/>
                <a:ea typeface="ＭＳ Ｐゴシック" charset="0"/>
              </a:rPr>
              <a:t>let all SeqAn apps export their command line interface as XML (CTD</a:t>
            </a:r>
            <a:r>
              <a:rPr lang="en-US" sz="2000" dirty="0" smtClean="0">
                <a:latin typeface="Calibri" charset="0"/>
                <a:ea typeface="ＭＳ Ｐゴシック" charset="0"/>
              </a:rPr>
              <a:t>)</a:t>
            </a:r>
          </a:p>
          <a:p>
            <a:pPr marL="457200" lvl="1" indent="0" algn="ctr">
              <a:buNone/>
            </a:pPr>
            <a:r>
              <a:rPr lang="en-US" sz="2000" b="1" i="1" u="sng" dirty="0" smtClean="0">
                <a:solidFill>
                  <a:srgbClr val="000000"/>
                </a:solidFill>
              </a:rPr>
              <a:t>(</a:t>
            </a:r>
            <a:r>
              <a:rPr lang="en-US" sz="2000" b="1" i="1" u="sng" dirty="0" err="1" smtClean="0">
                <a:solidFill>
                  <a:srgbClr val="000000"/>
                </a:solidFill>
              </a:rPr>
              <a:t>seqan</a:t>
            </a:r>
            <a:r>
              <a:rPr lang="en-US" sz="2000" b="1" i="1" u="sng" dirty="0">
                <a:solidFill>
                  <a:srgbClr val="000000"/>
                </a:solidFill>
              </a:rPr>
              <a:t>::</a:t>
            </a:r>
            <a:r>
              <a:rPr lang="en-US" sz="2000" b="1" i="1" u="sng" dirty="0" err="1" smtClean="0">
                <a:solidFill>
                  <a:srgbClr val="000000"/>
                </a:solidFill>
              </a:rPr>
              <a:t>ArgumentParser</a:t>
            </a:r>
            <a:r>
              <a:rPr lang="en-US" sz="2000" b="1" i="1" u="sng" dirty="0" smtClean="0">
                <a:solidFill>
                  <a:srgbClr val="000000"/>
                </a:solidFill>
              </a:rPr>
              <a:t>)</a:t>
            </a:r>
          </a:p>
          <a:p>
            <a:pPr marL="457200" lvl="1" indent="0" algn="ctr">
              <a:buNone/>
            </a:pPr>
            <a:endParaRPr lang="en-US" sz="2000" b="1" i="1" u="sng" dirty="0" smtClean="0">
              <a:latin typeface="Calibri" charset="0"/>
              <a:ea typeface="ＭＳ Ｐゴシック" charset="0"/>
            </a:endParaRPr>
          </a:p>
          <a:p>
            <a:r>
              <a:rPr lang="en-US" sz="2400" dirty="0" err="1" smtClean="0">
                <a:latin typeface="Calibri" charset="0"/>
                <a:ea typeface="ＭＳ Ｐゴシック" charset="0"/>
                <a:cs typeface="ＭＳ Ｐゴシック" charset="0"/>
              </a:rPr>
              <a:t>Input/Output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 ports of SeqAn tools transfer file paths instead of big tabular data</a:t>
            </a: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 descr="Screen Shot 2016-03-27 at 17.29.5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137" y="3988082"/>
            <a:ext cx="2170322" cy="2195268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479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seqan</a:t>
            </a:r>
            <a:r>
              <a:rPr lang="en-US" dirty="0"/>
              <a:t>::</a:t>
            </a:r>
            <a:r>
              <a:rPr lang="en-US" dirty="0" err="1" smtClean="0"/>
              <a:t>ArgumentParser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07" y="760519"/>
            <a:ext cx="8723547" cy="54015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Generates the required CTDs for SeqAn apps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pic>
        <p:nvPicPr>
          <p:cNvPr id="6" name="Picture 5" descr="Screen Shot 2016-03-26 at 10.16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1164"/>
            <a:ext cx="5563716" cy="1883104"/>
          </a:xfrm>
          <a:prstGeom prst="rect">
            <a:avLst/>
          </a:prstGeom>
        </p:spPr>
      </p:pic>
      <p:pic>
        <p:nvPicPr>
          <p:cNvPr id="7" name="Picture 6" descr="Screen Shot 2016-03-26 at 10.18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600" y="1481164"/>
            <a:ext cx="3918352" cy="1995015"/>
          </a:xfrm>
          <a:prstGeom prst="rect">
            <a:avLst/>
          </a:prstGeom>
        </p:spPr>
      </p:pic>
      <p:pic>
        <p:nvPicPr>
          <p:cNvPr id="8" name="Picture 7" descr="Screen Shot 2016-03-26 at 10.17.3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6179"/>
            <a:ext cx="5563716" cy="197878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967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GenericKnimeNode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4157" y="766507"/>
            <a:ext cx="4337236" cy="3599271"/>
          </a:xfrm>
        </p:spPr>
        <p:txBody>
          <a:bodyPr>
            <a:normAutofit/>
          </a:bodyPr>
          <a:lstStyle/>
          <a:p>
            <a:r>
              <a:rPr lang="en-US" dirty="0" smtClean="0"/>
              <a:t>A Java Project</a:t>
            </a:r>
          </a:p>
          <a:p>
            <a:r>
              <a:rPr lang="en-US" dirty="0" smtClean="0"/>
              <a:t>KNIME </a:t>
            </a:r>
            <a:r>
              <a:rPr lang="en-US" dirty="0"/>
              <a:t>nodes are shipped as Eclipse </a:t>
            </a:r>
            <a:r>
              <a:rPr lang="en-US" dirty="0" smtClean="0"/>
              <a:t>plugins</a:t>
            </a:r>
          </a:p>
          <a:p>
            <a:r>
              <a:rPr lang="en-US" dirty="0" smtClean="0"/>
              <a:t>The GWN package automatically </a:t>
            </a:r>
            <a:r>
              <a:rPr lang="en-US" dirty="0"/>
              <a:t>generate such </a:t>
            </a:r>
            <a:r>
              <a:rPr lang="en-US" dirty="0" smtClean="0"/>
              <a:t>nodes. </a:t>
            </a:r>
          </a:p>
          <a:p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248228" y="763629"/>
            <a:ext cx="7990919" cy="5441264"/>
            <a:chOff x="248228" y="763629"/>
            <a:chExt cx="7990919" cy="544126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89147" y="5036493"/>
              <a:ext cx="6350000" cy="1168400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248228" y="763629"/>
              <a:ext cx="4518886" cy="4345731"/>
              <a:chOff x="248228" y="763629"/>
              <a:chExt cx="4518886" cy="4345731"/>
            </a:xfrm>
          </p:grpSpPr>
          <p:pic>
            <p:nvPicPr>
              <p:cNvPr id="5" name="Picture 4" descr="Screen Shot 2016-03-28 at 11.04.46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8229" y="763629"/>
                <a:ext cx="4518885" cy="3865553"/>
              </a:xfrm>
              <a:prstGeom prst="rect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</p:pic>
          <p:sp>
            <p:nvSpPr>
              <p:cNvPr id="12" name="Trapezoid 11"/>
              <p:cNvSpPr/>
              <p:nvPr/>
            </p:nvSpPr>
            <p:spPr>
              <a:xfrm rot="10800000">
                <a:off x="248228" y="4650408"/>
                <a:ext cx="4518886" cy="458952"/>
              </a:xfrm>
              <a:prstGeom prst="trapezoid">
                <a:avLst>
                  <a:gd name="adj" fmla="val 366453"/>
                </a:avLst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077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859"/>
            <a:ext cx="8229600" cy="401981"/>
          </a:xfrm>
        </p:spPr>
        <p:txBody>
          <a:bodyPr/>
          <a:lstStyle/>
          <a:p>
            <a:r>
              <a:rPr lang="en-US" dirty="0">
                <a:hlinkClick r:id="rId2"/>
              </a:rPr>
              <a:t>SeqAn Apps in </a:t>
            </a:r>
            <a:r>
              <a:rPr lang="en-US" dirty="0" smtClean="0">
                <a:hlinkClick r:id="rId2"/>
              </a:rPr>
              <a:t>KNIME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Screen Shot 2016-02-23 at 15.11.2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711200"/>
            <a:ext cx="4698560" cy="5372555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Screen Shot 2016-02-23 at 15.12.08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41600" y="711201"/>
            <a:ext cx="4271765" cy="5372554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Screen Shot 2016-02-23 at 15.13.01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059597" y="711201"/>
            <a:ext cx="3326010" cy="5372554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Screen Shot 2016-02-23 at 15.21.02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889016" y="711200"/>
            <a:ext cx="2593943" cy="542646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Temesgen H. Dadi, FU-Berlin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781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5843</TotalTime>
  <Words>928</Words>
  <Application>Microsoft Macintosh PowerPoint</Application>
  <PresentationFormat>On-screen Show (4:3)</PresentationFormat>
  <Paragraphs>219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Office-Design</vt:lpstr>
      <vt:lpstr> </vt:lpstr>
      <vt:lpstr>KNIME - Overview</vt:lpstr>
      <vt:lpstr>KNIME</vt:lpstr>
      <vt:lpstr>KNIME</vt:lpstr>
      <vt:lpstr>SeqAn Nodes In KNIME</vt:lpstr>
      <vt:lpstr>SeqAn Nodes In KNIME</vt:lpstr>
      <vt:lpstr>seqan::ArgumentParser</vt:lpstr>
      <vt:lpstr>GenericKnimeNode</vt:lpstr>
      <vt:lpstr>SeqAn Apps in KNIME</vt:lpstr>
      <vt:lpstr>SeqAn Workflows In KNIME</vt:lpstr>
      <vt:lpstr>SeqAn Workflows in KNIME</vt:lpstr>
      <vt:lpstr>Variant Calling with BWA and mpileup</vt:lpstr>
      <vt:lpstr>Example Data</vt:lpstr>
      <vt:lpstr>Variant Calling with prior Error Correction</vt:lpstr>
      <vt:lpstr>Example Data</vt:lpstr>
      <vt:lpstr>Metagenomics Workflow – GASiC*</vt:lpstr>
      <vt:lpstr>Metagenomics Workflow – GASiC* - Input/Output</vt:lpstr>
      <vt:lpstr>Example Data</vt:lpstr>
      <vt:lpstr>Bisulfite Sequencing (BS-Seq) Analysis</vt:lpstr>
      <vt:lpstr>Bisulfite Sequencing (BS-Seq) Analysis</vt:lpstr>
      <vt:lpstr>Example Data</vt:lpstr>
      <vt:lpstr>Other Workflows</vt:lpstr>
      <vt:lpstr>Other Workflows</vt:lpstr>
      <vt:lpstr>Other Workflows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Sabrina Krakau</dc:creator>
  <cp:lastModifiedBy>Temesgen H. Dadi</cp:lastModifiedBy>
  <cp:revision>551</cp:revision>
  <dcterms:created xsi:type="dcterms:W3CDTF">2012-08-22T10:25:20Z</dcterms:created>
  <dcterms:modified xsi:type="dcterms:W3CDTF">2016-03-29T08:39:20Z</dcterms:modified>
</cp:coreProperties>
</file>