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4"/>
  </p:notesMasterIdLst>
  <p:sldIdLst>
    <p:sldId id="343" r:id="rId3"/>
    <p:sldId id="345" r:id="rId4"/>
    <p:sldId id="368" r:id="rId5"/>
    <p:sldId id="344" r:id="rId6"/>
    <p:sldId id="370" r:id="rId7"/>
    <p:sldId id="347" r:id="rId8"/>
    <p:sldId id="372" r:id="rId9"/>
    <p:sldId id="348" r:id="rId10"/>
    <p:sldId id="366" r:id="rId11"/>
    <p:sldId id="374" r:id="rId12"/>
    <p:sldId id="375" r:id="rId13"/>
    <p:sldId id="376" r:id="rId14"/>
    <p:sldId id="377" r:id="rId15"/>
    <p:sldId id="378" r:id="rId16"/>
    <p:sldId id="379" r:id="rId17"/>
    <p:sldId id="330" r:id="rId18"/>
    <p:sldId id="349" r:id="rId19"/>
    <p:sldId id="350" r:id="rId20"/>
    <p:sldId id="351" r:id="rId21"/>
    <p:sldId id="352" r:id="rId22"/>
    <p:sldId id="381" r:id="rId23"/>
    <p:sldId id="331" r:id="rId24"/>
    <p:sldId id="332" r:id="rId25"/>
    <p:sldId id="383" r:id="rId26"/>
    <p:sldId id="384" r:id="rId27"/>
    <p:sldId id="385" r:id="rId28"/>
    <p:sldId id="386" r:id="rId29"/>
    <p:sldId id="387" r:id="rId30"/>
    <p:sldId id="388" r:id="rId31"/>
    <p:sldId id="389" r:id="rId32"/>
    <p:sldId id="390" r:id="rId33"/>
    <p:sldId id="391" r:id="rId34"/>
    <p:sldId id="392" r:id="rId35"/>
    <p:sldId id="393" r:id="rId36"/>
    <p:sldId id="394" r:id="rId37"/>
    <p:sldId id="355" r:id="rId38"/>
    <p:sldId id="354" r:id="rId39"/>
    <p:sldId id="396" r:id="rId40"/>
    <p:sldId id="397" r:id="rId41"/>
    <p:sldId id="356" r:id="rId42"/>
    <p:sldId id="357" r:id="rId43"/>
    <p:sldId id="358" r:id="rId44"/>
    <p:sldId id="334" r:id="rId45"/>
    <p:sldId id="335" r:id="rId46"/>
    <p:sldId id="336" r:id="rId47"/>
    <p:sldId id="337" r:id="rId48"/>
    <p:sldId id="359" r:id="rId49"/>
    <p:sldId id="399" r:id="rId50"/>
    <p:sldId id="338" r:id="rId51"/>
    <p:sldId id="401" r:id="rId52"/>
    <p:sldId id="339" r:id="rId53"/>
    <p:sldId id="342" r:id="rId54"/>
    <p:sldId id="364" r:id="rId55"/>
    <p:sldId id="341" r:id="rId56"/>
    <p:sldId id="361" r:id="rId57"/>
    <p:sldId id="403" r:id="rId58"/>
    <p:sldId id="365" r:id="rId59"/>
    <p:sldId id="362" r:id="rId60"/>
    <p:sldId id="405" r:id="rId61"/>
    <p:sldId id="406" r:id="rId62"/>
    <p:sldId id="316" r:id="rId63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ntent" id="{A0C86E70-B6A9-5B4F-8B54-FFB5C4824D79}">
          <p14:sldIdLst>
            <p14:sldId id="343"/>
            <p14:sldId id="345"/>
            <p14:sldId id="368"/>
            <p14:sldId id="344"/>
            <p14:sldId id="370"/>
            <p14:sldId id="347"/>
            <p14:sldId id="372"/>
            <p14:sldId id="348"/>
            <p14:sldId id="366"/>
            <p14:sldId id="374"/>
            <p14:sldId id="375"/>
            <p14:sldId id="376"/>
            <p14:sldId id="377"/>
            <p14:sldId id="378"/>
            <p14:sldId id="379"/>
            <p14:sldId id="330"/>
            <p14:sldId id="349"/>
            <p14:sldId id="350"/>
            <p14:sldId id="351"/>
            <p14:sldId id="352"/>
            <p14:sldId id="381"/>
            <p14:sldId id="331"/>
            <p14:sldId id="332"/>
            <p14:sldId id="383"/>
            <p14:sldId id="384"/>
            <p14:sldId id="385"/>
            <p14:sldId id="386"/>
            <p14:sldId id="387"/>
            <p14:sldId id="388"/>
            <p14:sldId id="389"/>
            <p14:sldId id="390"/>
            <p14:sldId id="391"/>
            <p14:sldId id="392"/>
            <p14:sldId id="393"/>
            <p14:sldId id="394"/>
            <p14:sldId id="355"/>
            <p14:sldId id="354"/>
            <p14:sldId id="396"/>
            <p14:sldId id="397"/>
            <p14:sldId id="356"/>
            <p14:sldId id="357"/>
            <p14:sldId id="358"/>
            <p14:sldId id="334"/>
            <p14:sldId id="335"/>
            <p14:sldId id="336"/>
            <p14:sldId id="337"/>
            <p14:sldId id="359"/>
            <p14:sldId id="399"/>
            <p14:sldId id="338"/>
            <p14:sldId id="401"/>
            <p14:sldId id="339"/>
            <p14:sldId id="342"/>
            <p14:sldId id="364"/>
            <p14:sldId id="341"/>
            <p14:sldId id="361"/>
            <p14:sldId id="403"/>
            <p14:sldId id="365"/>
            <p14:sldId id="362"/>
            <p14:sldId id="405"/>
            <p14:sldId id="406"/>
            <p14:sldId id="31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698"/>
    <a:srgbClr val="02F705"/>
    <a:srgbClr val="800080"/>
    <a:srgbClr val="D00202"/>
    <a:srgbClr val="DAD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0" autoAdjust="0"/>
    <p:restoredTop sz="86306" autoAdjust="0"/>
  </p:normalViewPr>
  <p:slideViewPr>
    <p:cSldViewPr snapToGrid="0" snapToObjects="1">
      <p:cViewPr varScale="1">
        <p:scale>
          <a:sx n="102" d="100"/>
          <a:sy n="102" d="100"/>
        </p:scale>
        <p:origin x="195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586EE-CB51-534E-82FB-2E52898F6FDA}" type="datetimeFigureOut">
              <a:rPr lang="de-DE" smtClean="0"/>
              <a:pPr/>
              <a:t>31.03.2016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9F6B1-A7C0-4C4B-B0A9-AE28F2202AF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0295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621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7953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0214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5556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3337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6379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548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8888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2841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3300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874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6213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3638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548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548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265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522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8421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926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3551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2209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4604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26090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6321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4458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30240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9496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06939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09888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20089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49418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23439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401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23929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possible, go down one node</a:t>
            </a:r>
          </a:p>
          <a:p>
            <a:r>
              <a:rPr lang="en-US" dirty="0" smtClean="0"/>
              <a:t>if not:</a:t>
            </a:r>
          </a:p>
          <a:p>
            <a:pPr lvl="1"/>
            <a:r>
              <a:rPr lang="en-US" dirty="0" smtClean="0"/>
              <a:t>if possible, go to the next sibling</a:t>
            </a:r>
          </a:p>
          <a:p>
            <a:pPr lvl="1"/>
            <a:r>
              <a:rPr lang="en-US" dirty="0" smtClean="0"/>
              <a:t>if not:</a:t>
            </a:r>
          </a:p>
          <a:p>
            <a:pPr lvl="2"/>
            <a:r>
              <a:rPr lang="en-US" dirty="0" smtClean="0"/>
              <a:t>go up until it is possible to go to a next sibling</a:t>
            </a:r>
          </a:p>
          <a:p>
            <a:pPr lvl="2"/>
            <a:r>
              <a:rPr lang="en-US" dirty="0" smtClean="0"/>
              <a:t>stop the whole iteration after reaching the root node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23918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possible, go down one node</a:t>
            </a:r>
          </a:p>
          <a:p>
            <a:r>
              <a:rPr lang="en-US" dirty="0" smtClean="0"/>
              <a:t>if not:</a:t>
            </a:r>
          </a:p>
          <a:p>
            <a:pPr lvl="1"/>
            <a:r>
              <a:rPr lang="en-US" dirty="0" smtClean="0"/>
              <a:t>if possible, go to the next sibling</a:t>
            </a:r>
          </a:p>
          <a:p>
            <a:pPr lvl="1"/>
            <a:r>
              <a:rPr lang="en-US" dirty="0" smtClean="0"/>
              <a:t>if not:</a:t>
            </a:r>
          </a:p>
          <a:p>
            <a:pPr lvl="2"/>
            <a:r>
              <a:rPr lang="en-US" dirty="0" smtClean="0"/>
              <a:t>go up until it is possible to go to a next sibling</a:t>
            </a:r>
          </a:p>
          <a:p>
            <a:pPr lvl="2"/>
            <a:r>
              <a:rPr lang="en-US" dirty="0" smtClean="0"/>
              <a:t>stop the whole iteration after reaching the root node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96362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5488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5488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5488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5488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0235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76684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5488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6361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08778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5488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5488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63482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5488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98260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27415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773592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39489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10384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007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040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6059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6711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Core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Ordered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values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non-simple </a:t>
            </a:r>
            <a:r>
              <a:rPr lang="de-DE" baseline="0" dirty="0" err="1" smtClean="0"/>
              <a:t>types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constructor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desctructor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copy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constructor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Adaptions</a:t>
            </a:r>
            <a:r>
              <a:rPr lang="de-DE" baseline="0" dirty="0" smtClean="0"/>
              <a:t> -&gt; STL </a:t>
            </a:r>
            <a:r>
              <a:rPr lang="de-DE" baseline="0" dirty="0" err="1" smtClean="0"/>
              <a:t>strings</a:t>
            </a:r>
            <a:r>
              <a:rPr lang="de-DE" baseline="0" dirty="0" smtClean="0"/>
              <a:t>, c-</a:t>
            </a:r>
            <a:r>
              <a:rPr lang="de-DE" baseline="0" dirty="0" err="1" smtClean="0"/>
              <a:t>styla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arrays</a:t>
            </a:r>
            <a:endParaRPr lang="de-DE" baseline="0" dirty="0" smtClean="0"/>
          </a:p>
          <a:p>
            <a:pPr marL="628650" lvl="1" indent="-171450">
              <a:buFontTx/>
              <a:buChar char="-"/>
            </a:pPr>
            <a:r>
              <a:rPr lang="de-DE" baseline="0" dirty="0" smtClean="0"/>
              <a:t>Can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handled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strings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Here</a:t>
            </a:r>
            <a:r>
              <a:rPr lang="de-DE" dirty="0" smtClean="0"/>
              <a:t>: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segments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011682-AA6A-B44D-85AD-00AAC1E5386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754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tif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tif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 smtClean="0"/>
              <a:t>Master-Untertitelformat bearbeiten</a:t>
            </a:r>
            <a:endParaRPr lang="de-DE" dirty="0"/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0" y="917147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 userDrawn="1"/>
        </p:nvCxnSpPr>
        <p:spPr>
          <a:xfrm>
            <a:off x="0" y="6008011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oliennummernplatzhalter 5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pic>
        <p:nvPicPr>
          <p:cNvPr id="22" name="Picture 7" descr="seqan_logo_800_presen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66073" y="6146406"/>
            <a:ext cx="1064055" cy="66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Bild 22" descr="BioStore-Logo-Big-Whit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19" y="6090581"/>
            <a:ext cx="1270391" cy="721146"/>
          </a:xfrm>
          <a:prstGeom prst="rect">
            <a:avLst/>
          </a:prstGeom>
        </p:spPr>
      </p:pic>
      <p:pic>
        <p:nvPicPr>
          <p:cNvPr id="24" name="Bild 23" descr="BMBF_CMYK_Gef_S_e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339" y="6085296"/>
            <a:ext cx="1041211" cy="77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38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7852" y="152858"/>
            <a:ext cx="8229600" cy="729011"/>
          </a:xfrm>
        </p:spPr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/>
              <a:pPr/>
              <a:t>31.03.2016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4415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/>
              <a:pPr/>
              <a:t>31.03.2016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18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49236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 Verbindung 11"/>
          <p:cNvCxnSpPr/>
          <p:nvPr userDrawn="1"/>
        </p:nvCxnSpPr>
        <p:spPr>
          <a:xfrm>
            <a:off x="0" y="917147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 userDrawn="1"/>
        </p:nvCxnSpPr>
        <p:spPr>
          <a:xfrm>
            <a:off x="0" y="6008011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oliennummernplatzhalter 5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prstClr val="black"/>
              </a:solidFill>
            </a:endParaRPr>
          </a:p>
        </p:txBody>
      </p:sp>
      <p:pic>
        <p:nvPicPr>
          <p:cNvPr id="11" name="Picture 7" descr="seqan_logo_800_presen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6934" y="950176"/>
            <a:ext cx="3672408" cy="2296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 descr="seqan_logo_800_presen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63000" y="6109333"/>
            <a:ext cx="1157897" cy="723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Bild 23" descr="BMBF_CMYK_Gef_S_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253" y="6087654"/>
            <a:ext cx="1038034" cy="770346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912305" y="6057707"/>
            <a:ext cx="2064672" cy="781842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60" y="6140495"/>
            <a:ext cx="493465" cy="64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552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57640"/>
            <a:ext cx="8229600" cy="4052359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Arial"/>
              <a:buChar char="•"/>
              <a:defRPr sz="2400"/>
            </a:lvl2pPr>
          </a:lstStyle>
          <a:p>
            <a:pPr lvl="0"/>
            <a:r>
              <a:rPr lang="x-none" dirty="0" smtClean="0"/>
              <a:t>Mastertextformat bearbeiten</a:t>
            </a:r>
          </a:p>
          <a:p>
            <a:pPr lvl="1"/>
            <a:r>
              <a:rPr lang="x-none" dirty="0" smtClean="0"/>
              <a:t>Zweite Ebene</a:t>
            </a:r>
          </a:p>
          <a:p>
            <a:pPr lvl="2"/>
            <a:r>
              <a:rPr lang="x-none" dirty="0" smtClean="0"/>
              <a:t>Dritte Ebene</a:t>
            </a:r>
          </a:p>
          <a:p>
            <a:pPr lvl="3"/>
            <a:r>
              <a:rPr lang="x-none" dirty="0" smtClean="0"/>
              <a:t>Vierte Ebene</a:t>
            </a:r>
          </a:p>
          <a:p>
            <a:pPr lvl="4"/>
            <a:r>
              <a:rPr lang="x-none" dirty="0" smtClean="0"/>
              <a:t>Fünfte Ebene</a:t>
            </a:r>
            <a:endParaRPr lang="de-DE" dirty="0"/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0" y="917147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/>
          <p:cNvCxnSpPr/>
          <p:nvPr userDrawn="1"/>
        </p:nvCxnSpPr>
        <p:spPr>
          <a:xfrm>
            <a:off x="0" y="6008011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7" descr="seqan_logo_800_presen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63000" y="6109333"/>
            <a:ext cx="1157897" cy="723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23" descr="BMBF_CMYK_Gef_S_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253" y="6087654"/>
            <a:ext cx="1038034" cy="770346"/>
          </a:xfrm>
          <a:prstGeom prst="rect">
            <a:avLst/>
          </a:prstGeom>
        </p:spPr>
      </p:pic>
      <p:pic>
        <p:nvPicPr>
          <p:cNvPr id="14" name="Picture 1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912305" y="6057707"/>
            <a:ext cx="2064672" cy="781842"/>
          </a:xfrm>
          <a:prstGeom prst="rect">
            <a:avLst/>
          </a:prstGeom>
        </p:spPr>
      </p:pic>
      <p:pic>
        <p:nvPicPr>
          <p:cNvPr id="15" name="Picture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60" y="6140495"/>
            <a:ext cx="493465" cy="64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6744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>
                <a:solidFill>
                  <a:prstClr val="black"/>
                </a:solidFill>
              </a:rPr>
              <a:pPr/>
              <a:t>31.03.2016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0939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>
                <a:solidFill>
                  <a:prstClr val="black"/>
                </a:solidFill>
              </a:rPr>
              <a:pPr/>
              <a:t>31.03.2016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778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>
                <a:solidFill>
                  <a:prstClr val="black"/>
                </a:solidFill>
              </a:rPr>
              <a:pPr/>
              <a:t>31.03.2016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9554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>
                <a:solidFill>
                  <a:prstClr val="black"/>
                </a:solidFill>
              </a:rPr>
              <a:pPr/>
              <a:t>31.03.2016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100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>
                <a:solidFill>
                  <a:prstClr val="black"/>
                </a:solidFill>
              </a:rPr>
              <a:pPr/>
              <a:t>31.03.2016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25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57640"/>
            <a:ext cx="8229600" cy="4052359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Arial"/>
              <a:buChar char="•"/>
              <a:defRPr sz="2400"/>
            </a:lvl2pPr>
          </a:lstStyle>
          <a:p>
            <a:pPr lvl="0"/>
            <a:r>
              <a:rPr lang="x-none" dirty="0" smtClean="0"/>
              <a:t>Mastertextformat bearbeiten</a:t>
            </a:r>
          </a:p>
          <a:p>
            <a:pPr lvl="1"/>
            <a:r>
              <a:rPr lang="x-none" dirty="0" smtClean="0"/>
              <a:t>Zweite Ebene</a:t>
            </a:r>
          </a:p>
          <a:p>
            <a:pPr lvl="2"/>
            <a:r>
              <a:rPr lang="x-none" dirty="0" smtClean="0"/>
              <a:t>Dritte Ebene</a:t>
            </a:r>
          </a:p>
          <a:p>
            <a:pPr lvl="3"/>
            <a:r>
              <a:rPr lang="x-none" dirty="0" smtClean="0"/>
              <a:t>Vierte Ebene</a:t>
            </a:r>
          </a:p>
          <a:p>
            <a:pPr lvl="4"/>
            <a:r>
              <a:rPr lang="x-none" dirty="0" smtClean="0"/>
              <a:t>Fünfte Ebene</a:t>
            </a:r>
            <a:endParaRPr lang="de-DE" dirty="0"/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0" y="917147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/>
          <p:cNvCxnSpPr/>
          <p:nvPr userDrawn="1"/>
        </p:nvCxnSpPr>
        <p:spPr>
          <a:xfrm>
            <a:off x="0" y="6008011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7" descr="seqan_logo_800_presen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66073" y="6146406"/>
            <a:ext cx="1064055" cy="66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Bild 10" descr="BioStore-Logo-Big-Whit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19" y="6090581"/>
            <a:ext cx="1270391" cy="721146"/>
          </a:xfrm>
          <a:prstGeom prst="rect">
            <a:avLst/>
          </a:prstGeom>
        </p:spPr>
      </p:pic>
      <p:pic>
        <p:nvPicPr>
          <p:cNvPr id="12" name="Bild 11" descr="BMBF_CMYK_Gef_S_e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339" y="6085296"/>
            <a:ext cx="1041211" cy="77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4393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>
                <a:solidFill>
                  <a:prstClr val="black"/>
                </a:solidFill>
              </a:rPr>
              <a:pPr/>
              <a:t>31.03.2016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5495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>
                <a:solidFill>
                  <a:prstClr val="black"/>
                </a:solidFill>
              </a:rPr>
              <a:pPr/>
              <a:t>31.03.2016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599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7852" y="152858"/>
            <a:ext cx="8229600" cy="729011"/>
          </a:xfrm>
        </p:spPr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>
                <a:solidFill>
                  <a:prstClr val="black"/>
                </a:solidFill>
              </a:rPr>
              <a:pPr/>
              <a:t>31.03.2016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2865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>
                <a:solidFill>
                  <a:prstClr val="black"/>
                </a:solidFill>
              </a:rPr>
              <a:pPr/>
              <a:t>31.03.2016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2863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766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/>
              <a:pPr/>
              <a:t>31.03.2016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8171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/>
              <a:pPr/>
              <a:t>31.03.2016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0253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/>
              <a:pPr/>
              <a:t>31.03.2016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8087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/>
              <a:pPr/>
              <a:t>31.03.2016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9054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/>
              <a:pPr/>
              <a:t>31.03.2016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5326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/>
              <a:pPr/>
              <a:t>31.03.2016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3289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/>
              <a:pPr/>
              <a:t>31.03.2016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5416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152858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80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dirty="0" smtClean="0"/>
              <a:t>Mastertextformat bearbeiten</a:t>
            </a:r>
          </a:p>
          <a:p>
            <a:pPr lvl="1"/>
            <a:r>
              <a:rPr lang="x-none" dirty="0" smtClean="0"/>
              <a:t>Zweite Ebene</a:t>
            </a:r>
          </a:p>
          <a:p>
            <a:pPr lvl="2"/>
            <a:r>
              <a:rPr lang="x-none" dirty="0" smtClean="0"/>
              <a:t>Dritte Ebene</a:t>
            </a:r>
          </a:p>
          <a:p>
            <a:pPr lvl="3"/>
            <a:r>
              <a:rPr lang="x-none" dirty="0" smtClean="0"/>
              <a:t>Vierte Ebene</a:t>
            </a:r>
          </a:p>
          <a:p>
            <a:pPr lvl="4"/>
            <a:r>
              <a:rPr lang="x-non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0275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152858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80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dirty="0" smtClean="0"/>
              <a:t>Mastertextformat bearbeiten</a:t>
            </a:r>
          </a:p>
          <a:p>
            <a:pPr lvl="1"/>
            <a:r>
              <a:rPr lang="x-none" dirty="0" smtClean="0"/>
              <a:t>Zweite Ebene</a:t>
            </a:r>
          </a:p>
          <a:p>
            <a:pPr lvl="2"/>
            <a:r>
              <a:rPr lang="x-none" dirty="0" smtClean="0"/>
              <a:t>Dritte Ebene</a:t>
            </a:r>
          </a:p>
          <a:p>
            <a:pPr lvl="3"/>
            <a:r>
              <a:rPr lang="x-none" dirty="0" smtClean="0"/>
              <a:t>Vierte Ebene</a:t>
            </a:r>
          </a:p>
          <a:p>
            <a:pPr lvl="4"/>
            <a:r>
              <a:rPr lang="x-non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7721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seqan.de/seqan/master/?p=Finder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seqan.de/seqan/master/?p=Finder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seqan.de/seqan/master/?p=Finder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seqan.de/seqan/master/?p=Finder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seqan.de/seqan/master/?p=Finder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seqan.de/seqan/master/?p=Finder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seqan.readthedocs.org/en/master/Tutorial/DataStructures/Indices/IndexIterators.html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seqan.de/seqan/master/index.html?p=Shape" TargetMode="Externa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seqan.de/seqan/dev2/?i=Function.indexShape" TargetMode="Externa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eqan.readthedocs.org/en/master/Tutorial/HowTo/Recipes/AccessIndexFibres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eqan.readthedocs.org/en/master/Tutorial/HowTo/Recipes/AccessIndexFibres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seqan.de/seqan/master/?p=Finder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28600" y="3212977"/>
            <a:ext cx="6431632" cy="2760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US" sz="3200" b="1" dirty="0" err="1" smtClean="0">
                <a:solidFill>
                  <a:prstClr val="black"/>
                </a:solidFill>
              </a:rPr>
              <a:t>SeqAn</a:t>
            </a:r>
            <a:r>
              <a:rPr lang="en-US" sz="3200" b="1" dirty="0" smtClean="0">
                <a:solidFill>
                  <a:prstClr val="black"/>
                </a:solidFill>
              </a:rPr>
              <a:t> </a:t>
            </a:r>
            <a:r>
              <a:rPr lang="en-US" sz="3200" b="1" dirty="0">
                <a:solidFill>
                  <a:prstClr val="black"/>
                </a:solidFill>
              </a:rPr>
              <a:t>–</a:t>
            </a:r>
            <a:r>
              <a:rPr lang="en-US" sz="3200" b="1" dirty="0" smtClean="0">
                <a:solidFill>
                  <a:prstClr val="black"/>
                </a:solidFill>
              </a:rPr>
              <a:t> CIBI Workshop 2016</a:t>
            </a:r>
            <a:endParaRPr lang="en-US" sz="3200" b="1" dirty="0">
              <a:solidFill>
                <a:prstClr val="black"/>
              </a:solidFill>
            </a:endParaRPr>
          </a:p>
          <a:p>
            <a:pPr>
              <a:spcBef>
                <a:spcPct val="20000"/>
              </a:spcBef>
            </a:pPr>
            <a:r>
              <a:rPr lang="de-DE" altLang="zh-TW" sz="3200" dirty="0" smtClean="0">
                <a:solidFill>
                  <a:prstClr val="black"/>
                </a:solidFill>
              </a:rPr>
              <a:t>Indices</a:t>
            </a:r>
            <a:endParaRPr lang="en-US" sz="2000" dirty="0" smtClean="0">
              <a:solidFill>
                <a:prstClr val="black"/>
              </a:solidFill>
            </a:endParaRPr>
          </a:p>
          <a:p>
            <a:pPr>
              <a:spcBef>
                <a:spcPct val="20000"/>
              </a:spcBef>
            </a:pPr>
            <a:r>
              <a:rPr lang="en-US" sz="2000" b="1" dirty="0" smtClean="0">
                <a:solidFill>
                  <a:prstClr val="black"/>
                </a:solidFill>
              </a:rPr>
              <a:t>Christopher </a:t>
            </a:r>
            <a:r>
              <a:rPr lang="en-US" sz="2000" b="1" dirty="0" err="1" smtClean="0">
                <a:solidFill>
                  <a:prstClr val="black"/>
                </a:solidFill>
              </a:rPr>
              <a:t>Pockrandt</a:t>
            </a:r>
            <a:endParaRPr lang="en-US" sz="2000" b="1" dirty="0">
              <a:solidFill>
                <a:prstClr val="black"/>
              </a:solidFill>
            </a:endParaRPr>
          </a:p>
          <a:p>
            <a:pPr>
              <a:spcBef>
                <a:spcPct val="20000"/>
              </a:spcBef>
            </a:pPr>
            <a:r>
              <a:rPr lang="de-DE" dirty="0" smtClean="0">
                <a:solidFill>
                  <a:prstClr val="black"/>
                </a:solidFill>
              </a:rPr>
              <a:t>Algorithmische </a:t>
            </a:r>
            <a:r>
              <a:rPr lang="de-DE" dirty="0">
                <a:solidFill>
                  <a:prstClr val="black"/>
                </a:solidFill>
              </a:rPr>
              <a:t>Bioinformatik</a:t>
            </a:r>
          </a:p>
          <a:p>
            <a:pPr>
              <a:spcBef>
                <a:spcPct val="20000"/>
              </a:spcBef>
            </a:pPr>
            <a:r>
              <a:rPr lang="de-DE" dirty="0">
                <a:solidFill>
                  <a:prstClr val="black"/>
                </a:solidFill>
              </a:rPr>
              <a:t>FU Berlin, Germany</a:t>
            </a:r>
          </a:p>
          <a:p>
            <a:pPr>
              <a:spcBef>
                <a:spcPct val="20000"/>
              </a:spcBef>
            </a:pPr>
            <a:endParaRPr lang="en-US" sz="2000" dirty="0">
              <a:solidFill>
                <a:prstClr val="black"/>
              </a:solidFill>
            </a:endParaRPr>
          </a:p>
          <a:p>
            <a:pPr>
              <a:spcBef>
                <a:spcPct val="20000"/>
              </a:spcBef>
            </a:pPr>
            <a:endParaRPr 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54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</a:t>
            </a:r>
            <a:r>
              <a:rPr lang="en-US" dirty="0" smtClean="0"/>
              <a:t>Searching with </a:t>
            </a:r>
            <a:r>
              <a:rPr lang="en-US" i="1" dirty="0" smtClean="0"/>
              <a:t>Finder</a:t>
            </a:r>
            <a:endParaRPr lang="en-US" i="1" dirty="0"/>
          </a:p>
        </p:txBody>
      </p:sp>
      <p:sp>
        <p:nvSpPr>
          <p:cNvPr id="5" name="Inhaltsplatzhalter 2" descr=" 5"/>
          <p:cNvSpPr txBox="1">
            <a:spLocks/>
          </p:cNvSpPr>
          <p:nvPr/>
        </p:nvSpPr>
        <p:spPr>
          <a:xfrm>
            <a:off x="609600" y="1157518"/>
            <a:ext cx="8229600" cy="19371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</a:t>
            </a:r>
            <a:r>
              <a:rPr lang="en-US" dirty="0" smtClean="0">
                <a:hlinkClick r:id="rId3"/>
              </a:rPr>
              <a:t>Finder</a:t>
            </a:r>
            <a:r>
              <a:rPr lang="en-US" dirty="0" smtClean="0"/>
              <a:t> class</a:t>
            </a:r>
          </a:p>
          <a:p>
            <a:pPr lvl="1"/>
            <a:r>
              <a:rPr lang="en-US" dirty="0" smtClean="0"/>
              <a:t>Stores all </a:t>
            </a:r>
            <a:r>
              <a:rPr lang="en-US" dirty="0" err="1" smtClean="0"/>
              <a:t>infos</a:t>
            </a:r>
            <a:r>
              <a:rPr lang="en-US" dirty="0" smtClean="0"/>
              <a:t> about pattern occurrences</a:t>
            </a:r>
          </a:p>
          <a:p>
            <a:pPr lvl="1">
              <a:buChar char=" "/>
            </a:pPr>
            <a:r>
              <a:rPr lang="en-US" smtClean="0"/>
              <a:t>                                                        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>
              <a:buChar char=" "/>
            </a:pPr>
            <a:r>
              <a:rPr lang="en-US" smtClean="0"/>
              <a:t>                               </a:t>
            </a:r>
            <a:r>
              <a:rPr lang="en-US" smtClean="0">
                <a:solidFill>
                  <a:srgbClr val="FF0000"/>
                </a:solidFill>
              </a:rPr>
              <a:t>                        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Tabelle 3" descr="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881112"/>
              </p:ext>
            </p:extLst>
          </p:nvPr>
        </p:nvGraphicFramePr>
        <p:xfrm>
          <a:off x="7240568" y="2688562"/>
          <a:ext cx="1598632" cy="237621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28376"/>
                <a:gridCol w="228376"/>
                <a:gridCol w="228376"/>
                <a:gridCol w="228376"/>
                <a:gridCol w="228376"/>
                <a:gridCol w="248472"/>
                <a:gridCol w="208280"/>
              </a:tblGrid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S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6" name="Tabelle 5" descr="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590025"/>
              </p:ext>
            </p:extLst>
          </p:nvPr>
        </p:nvGraphicFramePr>
        <p:xfrm>
          <a:off x="6040043" y="2685874"/>
          <a:ext cx="908243" cy="237621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08243"/>
              </a:tblGrid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Location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7" name="Textfeld 5" descr=" 10"/>
          <p:cNvSpPr txBox="1">
            <a:spLocks noChangeArrowheads="1"/>
          </p:cNvSpPr>
          <p:nvPr/>
        </p:nvSpPr>
        <p:spPr bwMode="auto">
          <a:xfrm>
            <a:off x="73834" y="3002675"/>
            <a:ext cx="5144711" cy="1815881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String&lt;</a:t>
            </a:r>
            <a:r>
              <a:rPr lang="de-DE" sz="1600" dirty="0" err="1" smtClean="0">
                <a:solidFill>
                  <a:srgbClr val="FF0000"/>
                </a:solidFill>
                <a:latin typeface="Courier New"/>
                <a:cs typeface="Courier New"/>
              </a:rPr>
              <a:t>char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= „AGATTAT“</a:t>
            </a:r>
          </a:p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String&lt;</a:t>
            </a:r>
            <a:r>
              <a:rPr lang="de-DE" sz="1600" dirty="0" err="1" smtClean="0">
                <a:solidFill>
                  <a:srgbClr val="FF0000"/>
                </a:solidFill>
                <a:latin typeface="Courier New"/>
                <a:cs typeface="Courier New"/>
              </a:rPr>
              <a:t>char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pattern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= „AT“</a:t>
            </a:r>
          </a:p>
          <a:p>
            <a:pPr marL="0" indent="0">
              <a:buFontTx/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&lt;String&lt;</a:t>
            </a:r>
            <a:r>
              <a:rPr lang="de-DE" sz="1600" dirty="0" err="1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esaIndex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Finder&lt;Index&lt;String&lt;</a:t>
            </a:r>
            <a:r>
              <a:rPr lang="de-DE" sz="1600" dirty="0" err="1" smtClean="0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&gt; &gt; 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	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				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esaFinder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esaIndex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); </a:t>
            </a:r>
          </a:p>
        </p:txBody>
      </p:sp>
    </p:spTree>
    <p:extLst>
      <p:ext uri="{BB962C8B-B14F-4D97-AF65-F5344CB8AC3E}">
        <p14:creationId xmlns:p14="http://schemas.microsoft.com/office/powerpoint/2010/main" val="1728170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</a:t>
            </a:r>
            <a:r>
              <a:rPr lang="en-US" dirty="0" smtClean="0"/>
              <a:t>Searching with </a:t>
            </a:r>
            <a:r>
              <a:rPr lang="en-US" i="1" dirty="0" smtClean="0"/>
              <a:t>Finder</a:t>
            </a:r>
            <a:endParaRPr lang="en-US" i="1" dirty="0"/>
          </a:p>
        </p:txBody>
      </p:sp>
      <p:sp>
        <p:nvSpPr>
          <p:cNvPr id="5" name="Inhaltsplatzhalter 2" descr=" 5"/>
          <p:cNvSpPr txBox="1">
            <a:spLocks/>
          </p:cNvSpPr>
          <p:nvPr/>
        </p:nvSpPr>
        <p:spPr>
          <a:xfrm>
            <a:off x="609600" y="1157518"/>
            <a:ext cx="8229600" cy="19371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</a:t>
            </a:r>
            <a:r>
              <a:rPr lang="en-US" dirty="0" smtClean="0">
                <a:hlinkClick r:id="rId3"/>
              </a:rPr>
              <a:t>Finder</a:t>
            </a:r>
            <a:r>
              <a:rPr lang="en-US" dirty="0" smtClean="0"/>
              <a:t> class</a:t>
            </a:r>
          </a:p>
          <a:p>
            <a:pPr lvl="1"/>
            <a:r>
              <a:rPr lang="en-US" dirty="0" smtClean="0"/>
              <a:t>Stores all </a:t>
            </a:r>
            <a:r>
              <a:rPr lang="en-US" dirty="0" err="1" smtClean="0"/>
              <a:t>infos</a:t>
            </a:r>
            <a:r>
              <a:rPr lang="en-US" dirty="0" smtClean="0"/>
              <a:t> about pattern occurrences</a:t>
            </a:r>
          </a:p>
          <a:p>
            <a:pPr lvl="1">
              <a:spcBef>
                <a:spcPts val="20"/>
              </a:spcBef>
            </a:pPr>
            <a:r>
              <a:rPr lang="en-US" smtClean="0">
                <a:latin typeface="Calibri" panose="020F0502020204030204" pitchFamily="34" charset="0"/>
              </a:rPr>
              <a:t>Stores info which occurrence are we currently working on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>
              <a:buChar char=" "/>
            </a:pPr>
            <a:r>
              <a:rPr lang="en-US" smtClean="0"/>
              <a:t>                               </a:t>
            </a:r>
            <a:r>
              <a:rPr lang="en-US" smtClean="0">
                <a:solidFill>
                  <a:srgbClr val="FF0000"/>
                </a:solidFill>
              </a:rPr>
              <a:t>                        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Tabelle 3" descr="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857851"/>
              </p:ext>
            </p:extLst>
          </p:nvPr>
        </p:nvGraphicFramePr>
        <p:xfrm>
          <a:off x="7240568" y="2688562"/>
          <a:ext cx="1598632" cy="237621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28376"/>
                <a:gridCol w="228376"/>
                <a:gridCol w="228376"/>
                <a:gridCol w="228376"/>
                <a:gridCol w="228376"/>
                <a:gridCol w="248472"/>
                <a:gridCol w="208280"/>
              </a:tblGrid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S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6" name="Tabelle 5" descr="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720731"/>
              </p:ext>
            </p:extLst>
          </p:nvPr>
        </p:nvGraphicFramePr>
        <p:xfrm>
          <a:off x="6040043" y="2685874"/>
          <a:ext cx="908243" cy="237621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08243"/>
              </a:tblGrid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Location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7" name="Textfeld 5" descr=" 10"/>
          <p:cNvSpPr txBox="1">
            <a:spLocks noChangeArrowheads="1"/>
          </p:cNvSpPr>
          <p:nvPr/>
        </p:nvSpPr>
        <p:spPr bwMode="auto">
          <a:xfrm>
            <a:off x="73834" y="3002675"/>
            <a:ext cx="5144711" cy="1815881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String&lt;</a:t>
            </a:r>
            <a:r>
              <a:rPr lang="de-DE" sz="1600" dirty="0" err="1" smtClean="0">
                <a:solidFill>
                  <a:srgbClr val="FF0000"/>
                </a:solidFill>
                <a:latin typeface="Courier New"/>
                <a:cs typeface="Courier New"/>
              </a:rPr>
              <a:t>char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= „AGATTAT“</a:t>
            </a:r>
          </a:p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String&lt;</a:t>
            </a:r>
            <a:r>
              <a:rPr lang="de-DE" sz="1600" dirty="0" err="1" smtClean="0">
                <a:solidFill>
                  <a:srgbClr val="FF0000"/>
                </a:solidFill>
                <a:latin typeface="Courier New"/>
                <a:cs typeface="Courier New"/>
              </a:rPr>
              <a:t>char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pattern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= „AT“</a:t>
            </a:r>
          </a:p>
          <a:p>
            <a:pPr marL="0" indent="0">
              <a:buFontTx/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&lt;String&lt;</a:t>
            </a:r>
            <a:r>
              <a:rPr lang="de-DE" sz="1600" dirty="0" err="1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esaIndex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Finder&lt;Index&lt;String&lt;</a:t>
            </a:r>
            <a:r>
              <a:rPr lang="de-DE" sz="1600" dirty="0" err="1" smtClean="0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&gt; &gt; 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	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				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esaFinder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esaIndex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); </a:t>
            </a:r>
          </a:p>
        </p:txBody>
      </p:sp>
    </p:spTree>
    <p:extLst>
      <p:ext uri="{BB962C8B-B14F-4D97-AF65-F5344CB8AC3E}">
        <p14:creationId xmlns:p14="http://schemas.microsoft.com/office/powerpoint/2010/main" val="3510362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</a:t>
            </a:r>
            <a:r>
              <a:rPr lang="en-US" dirty="0" smtClean="0"/>
              <a:t>Searching with </a:t>
            </a:r>
            <a:r>
              <a:rPr lang="en-US" i="1" dirty="0" smtClean="0"/>
              <a:t>Finder</a:t>
            </a:r>
            <a:endParaRPr lang="en-US" i="1" dirty="0"/>
          </a:p>
        </p:txBody>
      </p:sp>
      <p:sp>
        <p:nvSpPr>
          <p:cNvPr id="5" name="Inhaltsplatzhalter 2" descr=" 5"/>
          <p:cNvSpPr txBox="1">
            <a:spLocks/>
          </p:cNvSpPr>
          <p:nvPr/>
        </p:nvSpPr>
        <p:spPr>
          <a:xfrm>
            <a:off x="609600" y="1157518"/>
            <a:ext cx="8229600" cy="19371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</a:t>
            </a:r>
            <a:r>
              <a:rPr lang="en-US" dirty="0" smtClean="0">
                <a:hlinkClick r:id="rId3"/>
              </a:rPr>
              <a:t>Finder</a:t>
            </a:r>
            <a:r>
              <a:rPr lang="en-US" dirty="0" smtClean="0"/>
              <a:t> class</a:t>
            </a:r>
          </a:p>
          <a:p>
            <a:pPr lvl="1"/>
            <a:r>
              <a:rPr lang="en-US" dirty="0" smtClean="0"/>
              <a:t>Stores all </a:t>
            </a:r>
            <a:r>
              <a:rPr lang="en-US" dirty="0" err="1" smtClean="0"/>
              <a:t>infos</a:t>
            </a:r>
            <a:r>
              <a:rPr lang="en-US" dirty="0" smtClean="0"/>
              <a:t> about pattern occurrences</a:t>
            </a:r>
          </a:p>
          <a:p>
            <a:pPr lvl="1">
              <a:spcBef>
                <a:spcPts val="20"/>
              </a:spcBef>
            </a:pPr>
            <a:r>
              <a:rPr lang="en-US" smtClean="0">
                <a:latin typeface="Calibri" panose="020F0502020204030204" pitchFamily="34" charset="0"/>
              </a:rPr>
              <a:t>Stores info which occurrence are we currently working on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>
              <a:spcBef>
                <a:spcPts val="20"/>
              </a:spcBef>
            </a:pPr>
            <a:r>
              <a:rPr lang="en-US" smtClean="0">
                <a:latin typeface="Calibri" panose="020F0502020204030204" pitchFamily="34" charset="0"/>
              </a:rPr>
              <a:t>Initialization and control via </a:t>
            </a:r>
            <a:r>
              <a:rPr lang="en-US" smtClean="0">
                <a:solidFill>
                  <a:srgbClr val="FF0000"/>
                </a:solidFill>
                <a:latin typeface="Calibri" panose="020F0502020204030204" pitchFamily="34" charset="0"/>
              </a:rPr>
              <a:t>find(esaFinder, pattern)</a:t>
            </a: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Tabelle 3" descr="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909359"/>
              </p:ext>
            </p:extLst>
          </p:nvPr>
        </p:nvGraphicFramePr>
        <p:xfrm>
          <a:off x="7240568" y="2688562"/>
          <a:ext cx="1598632" cy="237621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28376"/>
                <a:gridCol w="228376"/>
                <a:gridCol w="228376"/>
                <a:gridCol w="228376"/>
                <a:gridCol w="228376"/>
                <a:gridCol w="248472"/>
                <a:gridCol w="208280"/>
              </a:tblGrid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S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6" name="Tabelle 5" descr="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330685"/>
              </p:ext>
            </p:extLst>
          </p:nvPr>
        </p:nvGraphicFramePr>
        <p:xfrm>
          <a:off x="6040043" y="2685874"/>
          <a:ext cx="908243" cy="237621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08243"/>
              </a:tblGrid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Location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7" name="Textfeld 5" descr=" 10"/>
          <p:cNvSpPr txBox="1">
            <a:spLocks noChangeArrowheads="1"/>
          </p:cNvSpPr>
          <p:nvPr/>
        </p:nvSpPr>
        <p:spPr bwMode="auto">
          <a:xfrm>
            <a:off x="73834" y="3002675"/>
            <a:ext cx="5144711" cy="1815881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String&lt;</a:t>
            </a:r>
            <a:r>
              <a:rPr lang="de-DE" sz="1600" dirty="0" err="1" smtClean="0">
                <a:solidFill>
                  <a:srgbClr val="FF0000"/>
                </a:solidFill>
                <a:latin typeface="Courier New"/>
                <a:cs typeface="Courier New"/>
              </a:rPr>
              <a:t>char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= „AGATTAT“</a:t>
            </a:r>
          </a:p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String&lt;</a:t>
            </a:r>
            <a:r>
              <a:rPr lang="de-DE" sz="1600" dirty="0" err="1" smtClean="0">
                <a:solidFill>
                  <a:srgbClr val="FF0000"/>
                </a:solidFill>
                <a:latin typeface="Courier New"/>
                <a:cs typeface="Courier New"/>
              </a:rPr>
              <a:t>char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pattern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= „AT“</a:t>
            </a:r>
          </a:p>
          <a:p>
            <a:pPr marL="0" indent="0">
              <a:buFontTx/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&lt;String&lt;</a:t>
            </a:r>
            <a:r>
              <a:rPr lang="de-DE" sz="1600" dirty="0" err="1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esaIndex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Finder&lt;Index&lt;String&lt;</a:t>
            </a:r>
            <a:r>
              <a:rPr lang="de-DE" sz="1600" dirty="0" err="1" smtClean="0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&gt; &gt; 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	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				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esaFinder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esaIndex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); </a:t>
            </a:r>
          </a:p>
        </p:txBody>
      </p:sp>
    </p:spTree>
    <p:extLst>
      <p:ext uri="{BB962C8B-B14F-4D97-AF65-F5344CB8AC3E}">
        <p14:creationId xmlns:p14="http://schemas.microsoft.com/office/powerpoint/2010/main" val="1323018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</a:t>
            </a:r>
            <a:r>
              <a:rPr lang="en-US" dirty="0" smtClean="0"/>
              <a:t>Searching with </a:t>
            </a:r>
            <a:r>
              <a:rPr lang="en-US" i="1" dirty="0" smtClean="0"/>
              <a:t>Finder</a:t>
            </a:r>
            <a:endParaRPr lang="en-US" i="1" dirty="0"/>
          </a:p>
        </p:txBody>
      </p:sp>
      <p:sp>
        <p:nvSpPr>
          <p:cNvPr id="5" name="Inhaltsplatzhalter 2" descr=" 5"/>
          <p:cNvSpPr txBox="1">
            <a:spLocks/>
          </p:cNvSpPr>
          <p:nvPr/>
        </p:nvSpPr>
        <p:spPr>
          <a:xfrm>
            <a:off x="609600" y="1157518"/>
            <a:ext cx="8229600" cy="19371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</a:t>
            </a:r>
            <a:r>
              <a:rPr lang="en-US" dirty="0" smtClean="0">
                <a:hlinkClick r:id="rId3"/>
              </a:rPr>
              <a:t>Finder</a:t>
            </a:r>
            <a:r>
              <a:rPr lang="en-US" dirty="0" smtClean="0"/>
              <a:t> class</a:t>
            </a:r>
          </a:p>
          <a:p>
            <a:pPr lvl="1"/>
            <a:r>
              <a:rPr lang="en-US" dirty="0" smtClean="0"/>
              <a:t>Stores all </a:t>
            </a:r>
            <a:r>
              <a:rPr lang="en-US" dirty="0" err="1" smtClean="0"/>
              <a:t>infos</a:t>
            </a:r>
            <a:r>
              <a:rPr lang="en-US" dirty="0" smtClean="0"/>
              <a:t> about pattern occurrences</a:t>
            </a:r>
          </a:p>
          <a:p>
            <a:pPr lvl="1">
              <a:spcBef>
                <a:spcPts val="20"/>
              </a:spcBef>
            </a:pPr>
            <a:r>
              <a:rPr lang="en-US" smtClean="0">
                <a:latin typeface="Calibri" panose="020F0502020204030204" pitchFamily="34" charset="0"/>
              </a:rPr>
              <a:t>Stores info which occurrence are we currently working on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>
              <a:spcBef>
                <a:spcPts val="20"/>
              </a:spcBef>
            </a:pPr>
            <a:r>
              <a:rPr lang="en-US" smtClean="0">
                <a:latin typeface="Calibri" panose="020F0502020204030204" pitchFamily="34" charset="0"/>
              </a:rPr>
              <a:t>Initialization and control via </a:t>
            </a:r>
            <a:r>
              <a:rPr lang="en-US" smtClean="0">
                <a:solidFill>
                  <a:srgbClr val="FF0000"/>
                </a:solidFill>
                <a:latin typeface="Calibri" panose="020F0502020204030204" pitchFamily="34" charset="0"/>
              </a:rPr>
              <a:t>find(esaFinder, pattern)</a:t>
            </a: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Tabelle 3" descr="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982993"/>
              </p:ext>
            </p:extLst>
          </p:nvPr>
        </p:nvGraphicFramePr>
        <p:xfrm>
          <a:off x="7240568" y="2688562"/>
          <a:ext cx="1598632" cy="237621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28376"/>
                <a:gridCol w="228376"/>
                <a:gridCol w="228376"/>
                <a:gridCol w="228376"/>
                <a:gridCol w="228376"/>
                <a:gridCol w="248472"/>
                <a:gridCol w="208280"/>
              </a:tblGrid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S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6" name="Tabelle 5" descr="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991155"/>
              </p:ext>
            </p:extLst>
          </p:nvPr>
        </p:nvGraphicFramePr>
        <p:xfrm>
          <a:off x="6040043" y="2685874"/>
          <a:ext cx="908243" cy="237621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08243"/>
              </a:tblGrid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Location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7" name="Textfeld 5" descr=" 10"/>
          <p:cNvSpPr txBox="1">
            <a:spLocks noChangeArrowheads="1"/>
          </p:cNvSpPr>
          <p:nvPr/>
        </p:nvSpPr>
        <p:spPr bwMode="auto">
          <a:xfrm>
            <a:off x="73834" y="3002675"/>
            <a:ext cx="5144711" cy="1815881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String&lt;</a:t>
            </a:r>
            <a:r>
              <a:rPr lang="de-DE" sz="1600" dirty="0" err="1" smtClean="0">
                <a:solidFill>
                  <a:srgbClr val="FF0000"/>
                </a:solidFill>
                <a:latin typeface="Courier New"/>
                <a:cs typeface="Courier New"/>
              </a:rPr>
              <a:t>char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= „AGATTAT“</a:t>
            </a:r>
          </a:p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String&lt;</a:t>
            </a:r>
            <a:r>
              <a:rPr lang="de-DE" sz="1600" dirty="0" err="1" smtClean="0">
                <a:solidFill>
                  <a:srgbClr val="FF0000"/>
                </a:solidFill>
                <a:latin typeface="Courier New"/>
                <a:cs typeface="Courier New"/>
              </a:rPr>
              <a:t>char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pattern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= „AT“</a:t>
            </a:r>
          </a:p>
          <a:p>
            <a:pPr marL="0" indent="0">
              <a:buFontTx/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&lt;String&lt;</a:t>
            </a:r>
            <a:r>
              <a:rPr lang="de-DE" sz="1600" dirty="0" err="1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esaIndex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Finder&lt;Index&lt;String&lt;</a:t>
            </a:r>
            <a:r>
              <a:rPr lang="de-DE" sz="1600" dirty="0" err="1" smtClean="0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&gt; &gt; 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	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				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esaFinder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esaIndex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); </a:t>
            </a:r>
          </a:p>
        </p:txBody>
      </p:sp>
      <p:cxnSp>
        <p:nvCxnSpPr>
          <p:cNvPr id="8" name="Gerade Verbindung mit Pfeil 7" descr=" 11"/>
          <p:cNvCxnSpPr/>
          <p:nvPr/>
        </p:nvCxnSpPr>
        <p:spPr>
          <a:xfrm flipV="1">
            <a:off x="4972242" y="3271212"/>
            <a:ext cx="1067801" cy="1423938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 descr=" 13"/>
          <p:cNvCxnSpPr/>
          <p:nvPr/>
        </p:nvCxnSpPr>
        <p:spPr>
          <a:xfrm flipV="1">
            <a:off x="4972242" y="3873982"/>
            <a:ext cx="1067801" cy="821168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 descr=" 12"/>
          <p:cNvCxnSpPr/>
          <p:nvPr/>
        </p:nvCxnSpPr>
        <p:spPr>
          <a:xfrm flipV="1">
            <a:off x="4972242" y="3463636"/>
            <a:ext cx="1067801" cy="1231514"/>
          </a:xfrm>
          <a:prstGeom prst="straightConnector1">
            <a:avLst/>
          </a:prstGeom>
          <a:ln w="12700" cmpd="sng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5393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</a:t>
            </a:r>
            <a:r>
              <a:rPr lang="en-US" dirty="0" smtClean="0"/>
              <a:t>Searching with </a:t>
            </a:r>
            <a:r>
              <a:rPr lang="en-US" i="1" dirty="0" smtClean="0"/>
              <a:t>Finder</a:t>
            </a:r>
            <a:endParaRPr lang="en-US" i="1" dirty="0"/>
          </a:p>
        </p:txBody>
      </p:sp>
      <p:sp>
        <p:nvSpPr>
          <p:cNvPr id="5" name="Inhaltsplatzhalter 2" descr=" 5"/>
          <p:cNvSpPr txBox="1">
            <a:spLocks/>
          </p:cNvSpPr>
          <p:nvPr/>
        </p:nvSpPr>
        <p:spPr>
          <a:xfrm>
            <a:off x="609600" y="1157518"/>
            <a:ext cx="8229600" cy="19371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</a:t>
            </a:r>
            <a:r>
              <a:rPr lang="en-US" dirty="0" smtClean="0">
                <a:hlinkClick r:id="rId3"/>
              </a:rPr>
              <a:t>Finder</a:t>
            </a:r>
            <a:r>
              <a:rPr lang="en-US" dirty="0" smtClean="0"/>
              <a:t> class</a:t>
            </a:r>
          </a:p>
          <a:p>
            <a:pPr lvl="1"/>
            <a:r>
              <a:rPr lang="en-US" dirty="0" smtClean="0"/>
              <a:t>Stores all </a:t>
            </a:r>
            <a:r>
              <a:rPr lang="en-US" dirty="0" err="1" smtClean="0"/>
              <a:t>infos</a:t>
            </a:r>
            <a:r>
              <a:rPr lang="en-US" dirty="0" smtClean="0"/>
              <a:t> about pattern occurrences</a:t>
            </a:r>
          </a:p>
          <a:p>
            <a:pPr lvl="1">
              <a:spcBef>
                <a:spcPts val="20"/>
              </a:spcBef>
            </a:pPr>
            <a:r>
              <a:rPr lang="en-US" smtClean="0">
                <a:latin typeface="Calibri" panose="020F0502020204030204" pitchFamily="34" charset="0"/>
              </a:rPr>
              <a:t>Stores info which occurrence are we currently working on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>
              <a:spcBef>
                <a:spcPts val="20"/>
              </a:spcBef>
            </a:pPr>
            <a:r>
              <a:rPr lang="en-US" smtClean="0">
                <a:latin typeface="Calibri" panose="020F0502020204030204" pitchFamily="34" charset="0"/>
              </a:rPr>
              <a:t>Initialization and control via </a:t>
            </a:r>
            <a:r>
              <a:rPr lang="en-US" smtClean="0">
                <a:solidFill>
                  <a:srgbClr val="FF0000"/>
                </a:solidFill>
                <a:latin typeface="Calibri" panose="020F0502020204030204" pitchFamily="34" charset="0"/>
              </a:rPr>
              <a:t>find(esaFinder, pattern)</a:t>
            </a: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Tabelle 3" descr="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4247029"/>
              </p:ext>
            </p:extLst>
          </p:nvPr>
        </p:nvGraphicFramePr>
        <p:xfrm>
          <a:off x="7240568" y="2688562"/>
          <a:ext cx="1598632" cy="237621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28376"/>
                <a:gridCol w="228376"/>
                <a:gridCol w="228376"/>
                <a:gridCol w="228376"/>
                <a:gridCol w="228376"/>
                <a:gridCol w="248472"/>
                <a:gridCol w="208280"/>
              </a:tblGrid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S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6" name="Tabelle 5" descr="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841566"/>
              </p:ext>
            </p:extLst>
          </p:nvPr>
        </p:nvGraphicFramePr>
        <p:xfrm>
          <a:off x="6040043" y="2685874"/>
          <a:ext cx="908243" cy="237621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08243"/>
              </a:tblGrid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Location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7" name="Textfeld 5" descr=" 10"/>
          <p:cNvSpPr txBox="1">
            <a:spLocks noChangeArrowheads="1"/>
          </p:cNvSpPr>
          <p:nvPr/>
        </p:nvSpPr>
        <p:spPr bwMode="auto">
          <a:xfrm>
            <a:off x="73834" y="3002675"/>
            <a:ext cx="5144711" cy="1815881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String&lt;</a:t>
            </a:r>
            <a:r>
              <a:rPr lang="de-DE" sz="1600" dirty="0" err="1" smtClean="0">
                <a:solidFill>
                  <a:srgbClr val="FF0000"/>
                </a:solidFill>
                <a:latin typeface="Courier New"/>
                <a:cs typeface="Courier New"/>
              </a:rPr>
              <a:t>char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= „AGATTAT“</a:t>
            </a:r>
          </a:p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String&lt;</a:t>
            </a:r>
            <a:r>
              <a:rPr lang="de-DE" sz="1600" dirty="0" err="1" smtClean="0">
                <a:solidFill>
                  <a:srgbClr val="FF0000"/>
                </a:solidFill>
                <a:latin typeface="Courier New"/>
                <a:cs typeface="Courier New"/>
              </a:rPr>
              <a:t>char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pattern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= „AT“</a:t>
            </a:r>
          </a:p>
          <a:p>
            <a:pPr marL="0" indent="0">
              <a:buFontTx/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&lt;String&lt;</a:t>
            </a:r>
            <a:r>
              <a:rPr lang="de-DE" sz="1600" dirty="0" err="1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esaIndex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Finder&lt;Index&lt;String&lt;</a:t>
            </a:r>
            <a:r>
              <a:rPr lang="de-DE" sz="1600" dirty="0" err="1" smtClean="0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&gt; &gt; 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	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				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esaFinder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esaIndex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); </a:t>
            </a:r>
          </a:p>
        </p:txBody>
      </p:sp>
      <p:cxnSp>
        <p:nvCxnSpPr>
          <p:cNvPr id="8" name="Gerade Verbindung mit Pfeil 7" descr=" 11"/>
          <p:cNvCxnSpPr/>
          <p:nvPr/>
        </p:nvCxnSpPr>
        <p:spPr>
          <a:xfrm flipV="1">
            <a:off x="4972242" y="3271212"/>
            <a:ext cx="1067801" cy="1423938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 descr=" 13"/>
          <p:cNvCxnSpPr/>
          <p:nvPr/>
        </p:nvCxnSpPr>
        <p:spPr>
          <a:xfrm flipV="1">
            <a:off x="4972242" y="3873982"/>
            <a:ext cx="1067801" cy="821168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 descr=" 14"/>
          <p:cNvCxnSpPr/>
          <p:nvPr/>
        </p:nvCxnSpPr>
        <p:spPr>
          <a:xfrm flipV="1">
            <a:off x="4972241" y="3685880"/>
            <a:ext cx="1067802" cy="1009270"/>
          </a:xfrm>
          <a:prstGeom prst="straightConnector1">
            <a:avLst/>
          </a:prstGeom>
          <a:ln w="12700" cmpd="sng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274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</a:t>
            </a:r>
            <a:r>
              <a:rPr lang="en-US" dirty="0" smtClean="0"/>
              <a:t>Searching with </a:t>
            </a:r>
            <a:r>
              <a:rPr lang="en-US" i="1" dirty="0" smtClean="0"/>
              <a:t>Finder</a:t>
            </a:r>
            <a:endParaRPr lang="en-US" i="1" dirty="0"/>
          </a:p>
        </p:txBody>
      </p:sp>
      <p:sp>
        <p:nvSpPr>
          <p:cNvPr id="5" name="Inhaltsplatzhalter 2" descr=" 5"/>
          <p:cNvSpPr txBox="1">
            <a:spLocks/>
          </p:cNvSpPr>
          <p:nvPr/>
        </p:nvSpPr>
        <p:spPr>
          <a:xfrm>
            <a:off x="609600" y="1157518"/>
            <a:ext cx="8229600" cy="19371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</a:t>
            </a:r>
            <a:r>
              <a:rPr lang="en-US" dirty="0" smtClean="0">
                <a:hlinkClick r:id="rId3"/>
              </a:rPr>
              <a:t>Finder</a:t>
            </a:r>
            <a:r>
              <a:rPr lang="en-US" dirty="0" smtClean="0"/>
              <a:t> class</a:t>
            </a:r>
          </a:p>
          <a:p>
            <a:pPr lvl="1"/>
            <a:r>
              <a:rPr lang="en-US" dirty="0" smtClean="0"/>
              <a:t>Stores all </a:t>
            </a:r>
            <a:r>
              <a:rPr lang="en-US" dirty="0" err="1" smtClean="0"/>
              <a:t>infos</a:t>
            </a:r>
            <a:r>
              <a:rPr lang="en-US" dirty="0" smtClean="0"/>
              <a:t> about pattern occurrences</a:t>
            </a:r>
          </a:p>
          <a:p>
            <a:pPr lvl="1">
              <a:spcBef>
                <a:spcPts val="20"/>
              </a:spcBef>
            </a:pPr>
            <a:r>
              <a:rPr lang="en-US" smtClean="0">
                <a:latin typeface="Calibri" panose="020F0502020204030204" pitchFamily="34" charset="0"/>
              </a:rPr>
              <a:t>Stores info which occurrence are we currently working on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>
              <a:spcBef>
                <a:spcPts val="20"/>
              </a:spcBef>
            </a:pPr>
            <a:r>
              <a:rPr lang="en-US" smtClean="0">
                <a:latin typeface="Calibri" panose="020F0502020204030204" pitchFamily="34" charset="0"/>
              </a:rPr>
              <a:t>Initialization and control via </a:t>
            </a:r>
            <a:r>
              <a:rPr lang="en-US" smtClean="0">
                <a:solidFill>
                  <a:srgbClr val="FF0000"/>
                </a:solidFill>
                <a:latin typeface="Calibri" panose="020F0502020204030204" pitchFamily="34" charset="0"/>
              </a:rPr>
              <a:t>find(esaFinder, pattern)</a:t>
            </a: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Tabelle 3" descr="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387594"/>
              </p:ext>
            </p:extLst>
          </p:nvPr>
        </p:nvGraphicFramePr>
        <p:xfrm>
          <a:off x="7240568" y="2688562"/>
          <a:ext cx="1598632" cy="237621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28376"/>
                <a:gridCol w="228376"/>
                <a:gridCol w="228376"/>
                <a:gridCol w="228376"/>
                <a:gridCol w="228376"/>
                <a:gridCol w="248472"/>
                <a:gridCol w="208280"/>
              </a:tblGrid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S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</a:t>
                      </a:r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6" name="Tabelle 5" descr="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803187"/>
              </p:ext>
            </p:extLst>
          </p:nvPr>
        </p:nvGraphicFramePr>
        <p:xfrm>
          <a:off x="6040043" y="2685874"/>
          <a:ext cx="908243" cy="237621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08243"/>
              </a:tblGrid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Location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 marL="0" marR="0" marT="0" marB="0"/>
                </a:tc>
              </a:tr>
              <a:tr h="297027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7" name="Textfeld 5" descr=" 10"/>
          <p:cNvSpPr txBox="1">
            <a:spLocks noChangeArrowheads="1"/>
          </p:cNvSpPr>
          <p:nvPr/>
        </p:nvSpPr>
        <p:spPr bwMode="auto">
          <a:xfrm>
            <a:off x="73834" y="3002675"/>
            <a:ext cx="5144711" cy="1815881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String&lt;</a:t>
            </a:r>
            <a:r>
              <a:rPr lang="de-DE" sz="1600" dirty="0" err="1" smtClean="0">
                <a:solidFill>
                  <a:srgbClr val="FF0000"/>
                </a:solidFill>
                <a:latin typeface="Courier New"/>
                <a:cs typeface="Courier New"/>
              </a:rPr>
              <a:t>char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= „AGATTAT“</a:t>
            </a:r>
          </a:p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String&lt;</a:t>
            </a:r>
            <a:r>
              <a:rPr lang="de-DE" sz="1600" dirty="0" err="1" smtClean="0">
                <a:solidFill>
                  <a:srgbClr val="FF0000"/>
                </a:solidFill>
                <a:latin typeface="Courier New"/>
                <a:cs typeface="Courier New"/>
              </a:rPr>
              <a:t>char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pattern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= „AT“</a:t>
            </a:r>
          </a:p>
          <a:p>
            <a:pPr marL="0" indent="0">
              <a:buFontTx/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&lt;String&lt;</a:t>
            </a:r>
            <a:r>
              <a:rPr lang="de-DE" sz="1600" dirty="0" err="1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esaIndex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Finder&lt;Index&lt;String&lt;</a:t>
            </a:r>
            <a:r>
              <a:rPr lang="de-DE" sz="1600" dirty="0" err="1" smtClean="0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&gt; &gt; 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	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				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esaFinder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esaIndex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); </a:t>
            </a:r>
          </a:p>
        </p:txBody>
      </p:sp>
      <p:cxnSp>
        <p:nvCxnSpPr>
          <p:cNvPr id="8" name="Gerade Verbindung mit Pfeil 7" descr=" 11"/>
          <p:cNvCxnSpPr/>
          <p:nvPr/>
        </p:nvCxnSpPr>
        <p:spPr>
          <a:xfrm flipV="1">
            <a:off x="4972242" y="3271212"/>
            <a:ext cx="1067801" cy="1423938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 descr=" 13"/>
          <p:cNvCxnSpPr/>
          <p:nvPr/>
        </p:nvCxnSpPr>
        <p:spPr>
          <a:xfrm flipV="1">
            <a:off x="4972242" y="3873982"/>
            <a:ext cx="1067801" cy="821168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4757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Finder</a:t>
            </a:r>
            <a:endParaRPr lang="en-US" dirty="0"/>
          </a:p>
        </p:txBody>
      </p:sp>
      <p:sp>
        <p:nvSpPr>
          <p:cNvPr id="7" name="Textfeld 5"/>
          <p:cNvSpPr txBox="1">
            <a:spLocks noChangeArrowheads="1"/>
          </p:cNvSpPr>
          <p:nvPr/>
        </p:nvSpPr>
        <p:spPr bwMode="auto">
          <a:xfrm>
            <a:off x="589531" y="1429469"/>
            <a:ext cx="7923317" cy="3588674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FontTx/>
              <a:buNone/>
            </a:pP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int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main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() {</a:t>
            </a:r>
          </a:p>
          <a:p>
            <a:pPr marL="0" indent="0">
              <a:buFontTx/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	String&lt;</a:t>
            </a:r>
            <a:r>
              <a:rPr lang="de-DE" sz="1600" dirty="0" err="1">
                <a:solidFill>
                  <a:srgbClr val="FF0000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= „AGATTAT“</a:t>
            </a:r>
          </a:p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	String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>
                <a:solidFill>
                  <a:srgbClr val="FF0000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pattern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= „AT“</a:t>
            </a:r>
          </a:p>
          <a:p>
            <a:pPr marL="0" indent="0">
              <a:buFontTx/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	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&lt;String&lt;</a:t>
            </a:r>
            <a:r>
              <a:rPr lang="de-DE" sz="1600" dirty="0" err="1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esaIndex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	Finder&lt;Index&lt;String&lt;</a:t>
            </a:r>
            <a:r>
              <a:rPr lang="de-DE" sz="1600" dirty="0" err="1" smtClean="0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&gt; &gt; 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esaFinder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esaIndex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)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endParaRPr lang="de-DE" sz="1600" dirty="0">
              <a:solidFill>
                <a:schemeClr val="tx1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	find(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esaFinder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pattern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); 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	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position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esaFinder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); 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// -&gt; AT 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at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pos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 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5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	find(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esaFinder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pattern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)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	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position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esaFinder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); // -&gt; AT 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at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pos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 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2</a:t>
            </a:r>
            <a:endParaRPr lang="de-DE" sz="1600" dirty="0">
              <a:solidFill>
                <a:schemeClr val="tx1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89917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</a:t>
            </a:r>
            <a:r>
              <a:rPr lang="en-US" dirty="0" smtClean="0"/>
              <a:t>Searching with </a:t>
            </a:r>
            <a:r>
              <a:rPr lang="en-US" i="1" dirty="0" smtClean="0"/>
              <a:t>Finder</a:t>
            </a:r>
            <a:endParaRPr lang="en-US" i="1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609600" y="1157518"/>
            <a:ext cx="8229600" cy="19371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Assignment 1: search the </a:t>
            </a:r>
            <a:r>
              <a:rPr lang="en-US" dirty="0" err="1" smtClean="0"/>
              <a:t>StringSet</a:t>
            </a:r>
            <a:r>
              <a:rPr lang="en-US" dirty="0" smtClean="0"/>
              <a:t> for all patterns “be” and “t”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Hint: you have to reset the Finder with “clear” before you can search another pattern</a:t>
            </a:r>
          </a:p>
        </p:txBody>
      </p:sp>
      <p:sp>
        <p:nvSpPr>
          <p:cNvPr id="10" name="Textfeld 5"/>
          <p:cNvSpPr txBox="1">
            <a:spLocks noChangeArrowheads="1"/>
          </p:cNvSpPr>
          <p:nvPr/>
        </p:nvSpPr>
        <p:spPr bwMode="auto">
          <a:xfrm>
            <a:off x="609600" y="2291711"/>
            <a:ext cx="8077200" cy="1224951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FontTx/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typedef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CharString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THaystacks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FontTx/>
              <a:buNone/>
            </a:pP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THaystacks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haystacks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FontTx/>
              <a:buNone/>
            </a:pP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appendValue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haystacks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"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tobeornottobe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");</a:t>
            </a:r>
          </a:p>
          <a:p>
            <a:pPr marL="0" indent="0">
              <a:buFontTx/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appendValue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haystacks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"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thebeeonthecomb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");</a:t>
            </a:r>
            <a:endParaRPr lang="de-DE" sz="1600" dirty="0" smtClean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56542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</a:t>
            </a:r>
            <a:r>
              <a:rPr lang="en-US" dirty="0" smtClean="0"/>
              <a:t>Searching with </a:t>
            </a:r>
            <a:r>
              <a:rPr lang="en-US" i="1" dirty="0" smtClean="0"/>
              <a:t>Finder</a:t>
            </a:r>
            <a:endParaRPr lang="en-US" i="1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609600" y="1157518"/>
            <a:ext cx="8229600" cy="19371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Solution 1: search the </a:t>
            </a:r>
            <a:r>
              <a:rPr lang="en-US" dirty="0" err="1" smtClean="0"/>
              <a:t>StringSet</a:t>
            </a:r>
            <a:r>
              <a:rPr lang="en-US" dirty="0" smtClean="0"/>
              <a:t> for all patterns “be” and “t”</a:t>
            </a:r>
          </a:p>
        </p:txBody>
      </p:sp>
      <p:sp>
        <p:nvSpPr>
          <p:cNvPr id="10" name="Textfeld 5"/>
          <p:cNvSpPr txBox="1">
            <a:spLocks noChangeArrowheads="1"/>
          </p:cNvSpPr>
          <p:nvPr/>
        </p:nvSpPr>
        <p:spPr bwMode="auto">
          <a:xfrm>
            <a:off x="609600" y="2291711"/>
            <a:ext cx="8077200" cy="2997744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Index&lt;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THaystacks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haystacks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FontTx/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Finder&lt;Index&lt;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THaystacks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 &gt;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finder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haystacks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FontTx/>
              <a:buNone/>
            </a:pPr>
            <a:endParaRPr lang="de-DE" sz="1600" dirty="0" smtClean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FontTx/>
              <a:buNone/>
            </a:pP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while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(find(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finder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"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be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"))</a:t>
            </a:r>
          </a:p>
          <a:p>
            <a:pPr marL="0" indent="0">
              <a:buFontTx/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::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cout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&lt;&lt;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position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finder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) &lt;&lt;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::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endl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FontTx/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FontTx/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clear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finder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FontTx/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FontTx/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while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(find(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finder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"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t"))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FontTx/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::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cout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&lt;&lt;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position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finder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) 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&lt;&lt;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::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endl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59848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</a:t>
            </a:r>
            <a:r>
              <a:rPr lang="en-US" dirty="0" smtClean="0"/>
              <a:t>Searching with </a:t>
            </a:r>
            <a:r>
              <a:rPr lang="en-US" i="1" dirty="0" smtClean="0"/>
              <a:t>Finder</a:t>
            </a:r>
            <a:endParaRPr lang="en-US" i="1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609600" y="1157518"/>
            <a:ext cx="8229600" cy="19371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&lt;Sequence </a:t>
            </a:r>
            <a:r>
              <a:rPr lang="en-US" dirty="0" err="1" smtClean="0"/>
              <a:t>nbr</a:t>
            </a:r>
            <a:r>
              <a:rPr lang="en-US" dirty="0" smtClean="0"/>
              <a:t>, Sequence position&gt;</a:t>
            </a:r>
          </a:p>
        </p:txBody>
      </p:sp>
      <p:sp>
        <p:nvSpPr>
          <p:cNvPr id="10" name="Textfeld 5"/>
          <p:cNvSpPr txBox="1">
            <a:spLocks noChangeArrowheads="1"/>
          </p:cNvSpPr>
          <p:nvPr/>
        </p:nvSpPr>
        <p:spPr bwMode="auto">
          <a:xfrm>
            <a:off x="609600" y="2291711"/>
            <a:ext cx="8077200" cy="2776145"/>
          </a:xfrm>
          <a:prstGeom prst="rect">
            <a:avLst/>
          </a:prstGeom>
          <a:solidFill>
            <a:schemeClr val="tx1"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DE" sz="1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ヒラギノ角ゴ Pro W3"/>
              </a:rPr>
              <a:t>&lt; 0 , 11 &gt;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1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ヒラギノ角ゴ Pro W3"/>
              </a:rPr>
              <a:t>&lt; 1 , 3 &gt;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1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ヒラギノ角ゴ Pro W3"/>
              </a:rPr>
              <a:t>&lt; 0 , 2 &gt;</a:t>
            </a:r>
          </a:p>
          <a:p>
            <a:pPr marL="0" indent="0">
              <a:lnSpc>
                <a:spcPct val="100000"/>
              </a:lnSpc>
              <a:buNone/>
            </a:pPr>
            <a:endParaRPr lang="de-DE" sz="1600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urier New"/>
              <a:ea typeface="ヒラギノ角ゴ Pro W3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de-DE" sz="1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ヒラギノ角ゴ Pro W3"/>
              </a:rPr>
              <a:t>&lt; 1 , 0 &gt;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1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ヒラギノ角ゴ Pro W3"/>
              </a:rPr>
              <a:t>&lt; 1 , 8 &gt;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1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ヒラギノ角ゴ Pro W3"/>
              </a:rPr>
              <a:t>&lt; 0 , 9 &gt;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1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ヒラギノ角ゴ Pro W3"/>
              </a:rPr>
              <a:t>&lt; 0 , 0 &gt;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1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ヒラギノ角ゴ Pro W3"/>
              </a:rPr>
              <a:t>&lt; 0 , 8 &gt;</a:t>
            </a:r>
          </a:p>
        </p:txBody>
      </p:sp>
      <p:sp>
        <p:nvSpPr>
          <p:cNvPr id="8" name="Textfeld 5"/>
          <p:cNvSpPr txBox="1">
            <a:spLocks noChangeArrowheads="1"/>
          </p:cNvSpPr>
          <p:nvPr/>
        </p:nvSpPr>
        <p:spPr bwMode="auto">
          <a:xfrm>
            <a:off x="609600" y="1269780"/>
            <a:ext cx="8077200" cy="634020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FontTx/>
              <a:buNone/>
            </a:pP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appendValue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haystacks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"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tobeornottobe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");</a:t>
            </a:r>
          </a:p>
          <a:p>
            <a:pPr marL="0" indent="0">
              <a:buFontTx/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appendValue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haystacks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"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thebeeonthecomb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");</a:t>
            </a:r>
            <a:endParaRPr lang="de-DE" sz="1600" dirty="0" smtClean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15975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mtClean="0"/>
              <a:t>Indices </a:t>
            </a:r>
            <a:endParaRPr lang="en-US"/>
          </a:p>
        </p:txBody>
      </p:sp>
      <p:sp>
        <p:nvSpPr>
          <p:cNvPr id="3" name="Inhaltsplatzhalter 2" descr="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Suppor</a:t>
            </a:r>
            <a:r>
              <a:rPr lang="en-US" dirty="0" smtClean="0"/>
              <a:t>t fast data access in large data sets</a:t>
            </a:r>
          </a:p>
          <a:p>
            <a:pPr lvl="1"/>
            <a:r>
              <a:rPr lang="en-US" sz="2400" dirty="0" smtClean="0"/>
              <a:t>In bioinformatics: find occurrences of pattern in genomes</a:t>
            </a:r>
            <a:endParaRPr lang="en-US" dirty="0" smtClean="0"/>
          </a:p>
          <a:p>
            <a:pPr marL="0" indent="0">
              <a:buNone/>
            </a:pPr>
            <a:endParaRPr lang="en-US" sz="2800" dirty="0"/>
          </a:p>
          <a:p>
            <a:pPr>
              <a:buChar char=" "/>
            </a:pPr>
            <a:r>
              <a:rPr lang="en-US" smtClean="0"/>
              <a:t>                </a:t>
            </a:r>
            <a:endParaRPr lang="en-US" dirty="0" smtClean="0"/>
          </a:p>
          <a:p>
            <a:pPr lvl="1">
              <a:buChar char=" "/>
            </a:pPr>
            <a:r>
              <a:rPr lang="en-US" smtClean="0"/>
              <a:t>                         </a:t>
            </a:r>
            <a:endParaRPr lang="en-US" dirty="0" smtClean="0"/>
          </a:p>
          <a:p>
            <a:pPr lvl="1">
              <a:buChar char=" "/>
            </a:pPr>
            <a:r>
              <a:rPr lang="en-US" smtClean="0"/>
              <a:t>                                  </a:t>
            </a:r>
            <a:endParaRPr lang="en-US" dirty="0" smtClean="0"/>
          </a:p>
          <a:p>
            <a:pPr lvl="1">
              <a:buChar char=" "/>
            </a:pPr>
            <a:r>
              <a:rPr lang="en-US" smtClean="0"/>
              <a:t>                              </a:t>
            </a:r>
            <a:endParaRPr lang="en-US" dirty="0" smtClean="0"/>
          </a:p>
          <a:p>
            <a:pPr lvl="1">
              <a:buChar char=" "/>
            </a:pPr>
            <a:r>
              <a:rPr lang="en-US" smtClean="0"/>
              <a:t>                                   </a:t>
            </a:r>
            <a:endParaRPr lang="en-US" dirty="0" smtClean="0"/>
          </a:p>
          <a:p>
            <a:pPr lvl="1">
              <a:buChar char=" "/>
            </a:pPr>
            <a:r>
              <a:rPr lang="en-US" smtClean="0"/>
              <a:t>          </a:t>
            </a:r>
            <a:endParaRPr lang="en-US" dirty="0" smtClean="0"/>
          </a:p>
          <a:p>
            <a:endParaRPr lang="en-US" sz="2800" dirty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937517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</a:t>
            </a:r>
            <a:r>
              <a:rPr lang="en-US" dirty="0" smtClean="0"/>
              <a:t>Searching with </a:t>
            </a:r>
            <a:r>
              <a:rPr lang="en-US" i="1" dirty="0" smtClean="0"/>
              <a:t>Finder</a:t>
            </a:r>
            <a:endParaRPr lang="en-US" i="1" dirty="0"/>
          </a:p>
        </p:txBody>
      </p:sp>
      <p:sp>
        <p:nvSpPr>
          <p:cNvPr id="5" name="Inhaltsplatzhalter 2" descr=" 5"/>
          <p:cNvSpPr txBox="1">
            <a:spLocks/>
          </p:cNvSpPr>
          <p:nvPr/>
        </p:nvSpPr>
        <p:spPr>
          <a:xfrm>
            <a:off x="609600" y="1157517"/>
            <a:ext cx="8229600" cy="38198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Finder with indices only supports string matching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Finder implements online algorithms that can perform approximate searches (not index based!) </a:t>
            </a:r>
            <a:endParaRPr lang="en-US" dirty="0"/>
          </a:p>
          <a:p>
            <a:endParaRPr lang="en-US" dirty="0"/>
          </a:p>
          <a:p>
            <a:pPr>
              <a:buChar char=" "/>
            </a:pPr>
            <a:r>
              <a:rPr lang="en-US" smtClean="0"/>
              <a:t>                                               </a:t>
            </a:r>
            <a:br>
              <a:rPr lang="en-US" smtClean="0"/>
            </a:br>
            <a:r>
              <a:rPr lang="en-US" smtClean="0"/>
              <a:t>       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2491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</a:t>
            </a:r>
            <a:r>
              <a:rPr lang="en-US" dirty="0" smtClean="0"/>
              <a:t>Searching with </a:t>
            </a:r>
            <a:r>
              <a:rPr lang="en-US" i="1" dirty="0" smtClean="0"/>
              <a:t>Finder</a:t>
            </a:r>
            <a:endParaRPr lang="en-US" i="1" dirty="0"/>
          </a:p>
        </p:txBody>
      </p:sp>
      <p:sp>
        <p:nvSpPr>
          <p:cNvPr id="5" name="Inhaltsplatzhalter 2" descr=" 5"/>
          <p:cNvSpPr txBox="1">
            <a:spLocks/>
          </p:cNvSpPr>
          <p:nvPr/>
        </p:nvSpPr>
        <p:spPr>
          <a:xfrm>
            <a:off x="609600" y="1157517"/>
            <a:ext cx="8229600" cy="38198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Finder with indices only supports string matching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Finder implements online algorithms that can perform approximate searches (not index based!) </a:t>
            </a:r>
            <a:endParaRPr lang="en-US" dirty="0"/>
          </a:p>
          <a:p>
            <a:endParaRPr lang="en-US" dirty="0"/>
          </a:p>
          <a:p>
            <a:pPr marL="0" indent="0">
              <a:spcBef>
                <a:spcPts val="20"/>
              </a:spcBef>
            </a:pPr>
            <a:r>
              <a:rPr lang="en-US" smtClean="0">
                <a:latin typeface="Calibri" panose="020F0502020204030204" pitchFamily="34" charset="0"/>
              </a:rPr>
              <a:t>How can we do approximate string matching with indices?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42326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 smtClean="0"/>
              <a:t>Iterator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In addition to th</a:t>
            </a:r>
            <a:r>
              <a:rPr lang="en-US" dirty="0" smtClean="0"/>
              <a:t>e Finder interface </a:t>
            </a:r>
            <a:r>
              <a:rPr lang="en-US" dirty="0" err="1" smtClean="0"/>
              <a:t>SeqAn</a:t>
            </a:r>
            <a:r>
              <a:rPr lang="en-US" dirty="0" smtClean="0"/>
              <a:t> offers special iterators to traverse some of the indices as if traversing search trees!</a:t>
            </a:r>
          </a:p>
          <a:p>
            <a:r>
              <a:rPr lang="en-US" sz="2800" dirty="0" smtClean="0"/>
              <a:t>Very handy for approximate searches.</a:t>
            </a:r>
            <a:endParaRPr lang="en-US" sz="2800" dirty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025594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pic>
        <p:nvPicPr>
          <p:cNvPr id="4" name="Bild 3" descr="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24" y="1462040"/>
            <a:ext cx="7167664" cy="4102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359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pic>
        <p:nvPicPr>
          <p:cNvPr id="4" name="Bild 3" descr="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24" y="1462040"/>
            <a:ext cx="7167664" cy="4102870"/>
          </a:xfrm>
          <a:prstGeom prst="rect">
            <a:avLst/>
          </a:prstGeom>
        </p:spPr>
      </p:pic>
      <p:cxnSp>
        <p:nvCxnSpPr>
          <p:cNvPr id="5" name="Gerade Verbindung mit Pfeil 4" descr=" 8"/>
          <p:cNvCxnSpPr/>
          <p:nvPr/>
        </p:nvCxnSpPr>
        <p:spPr>
          <a:xfrm flipH="1">
            <a:off x="5511030" y="1507838"/>
            <a:ext cx="584970" cy="270162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8602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pic>
        <p:nvPicPr>
          <p:cNvPr id="4" name="Bild 3" descr="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24" y="1462040"/>
            <a:ext cx="7167664" cy="4102870"/>
          </a:xfrm>
          <a:prstGeom prst="rect">
            <a:avLst/>
          </a:prstGeom>
        </p:spPr>
      </p:pic>
      <p:cxnSp>
        <p:nvCxnSpPr>
          <p:cNvPr id="5" name="Gerade Verbindung mit Pfeil 4" descr=" 8"/>
          <p:cNvCxnSpPr/>
          <p:nvPr/>
        </p:nvCxnSpPr>
        <p:spPr>
          <a:xfrm flipH="1">
            <a:off x="5511030" y="1507838"/>
            <a:ext cx="584970" cy="270162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 descr=" 11"/>
          <p:cNvCxnSpPr/>
          <p:nvPr/>
        </p:nvCxnSpPr>
        <p:spPr>
          <a:xfrm flipH="1">
            <a:off x="4902970" y="1839576"/>
            <a:ext cx="508000" cy="292485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209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pic>
        <p:nvPicPr>
          <p:cNvPr id="4" name="Bild 3" descr="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24" y="1462040"/>
            <a:ext cx="7167664" cy="4102870"/>
          </a:xfrm>
          <a:prstGeom prst="rect">
            <a:avLst/>
          </a:prstGeom>
        </p:spPr>
      </p:pic>
      <p:cxnSp>
        <p:nvCxnSpPr>
          <p:cNvPr id="5" name="Gerade Verbindung mit Pfeil 4" descr=" 8"/>
          <p:cNvCxnSpPr/>
          <p:nvPr/>
        </p:nvCxnSpPr>
        <p:spPr>
          <a:xfrm flipH="1">
            <a:off x="5511030" y="1507838"/>
            <a:ext cx="584970" cy="270162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 descr=" 11"/>
          <p:cNvCxnSpPr/>
          <p:nvPr/>
        </p:nvCxnSpPr>
        <p:spPr>
          <a:xfrm flipH="1">
            <a:off x="4902970" y="1839576"/>
            <a:ext cx="508000" cy="292485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 descr=" 14"/>
          <p:cNvCxnSpPr/>
          <p:nvPr/>
        </p:nvCxnSpPr>
        <p:spPr>
          <a:xfrm>
            <a:off x="4879879" y="2162849"/>
            <a:ext cx="0" cy="284787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94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pic>
        <p:nvPicPr>
          <p:cNvPr id="4" name="Bild 3" descr="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24" y="1462040"/>
            <a:ext cx="7167664" cy="4102870"/>
          </a:xfrm>
          <a:prstGeom prst="rect">
            <a:avLst/>
          </a:prstGeom>
        </p:spPr>
      </p:pic>
      <p:cxnSp>
        <p:nvCxnSpPr>
          <p:cNvPr id="5" name="Gerade Verbindung mit Pfeil 4" descr=" 8"/>
          <p:cNvCxnSpPr/>
          <p:nvPr/>
        </p:nvCxnSpPr>
        <p:spPr>
          <a:xfrm flipH="1">
            <a:off x="5511030" y="1507838"/>
            <a:ext cx="584970" cy="270162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 descr=" 11"/>
          <p:cNvCxnSpPr/>
          <p:nvPr/>
        </p:nvCxnSpPr>
        <p:spPr>
          <a:xfrm flipH="1">
            <a:off x="4902970" y="1839576"/>
            <a:ext cx="508000" cy="292485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 descr=" 14"/>
          <p:cNvCxnSpPr/>
          <p:nvPr/>
        </p:nvCxnSpPr>
        <p:spPr>
          <a:xfrm>
            <a:off x="4879879" y="2162849"/>
            <a:ext cx="0" cy="284787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 descr=" 17"/>
          <p:cNvCxnSpPr/>
          <p:nvPr/>
        </p:nvCxnSpPr>
        <p:spPr>
          <a:xfrm flipH="1">
            <a:off x="4702848" y="2507674"/>
            <a:ext cx="173951" cy="306340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9521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pic>
        <p:nvPicPr>
          <p:cNvPr id="4" name="Bild 3" descr="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24" y="1462040"/>
            <a:ext cx="7167664" cy="4102870"/>
          </a:xfrm>
          <a:prstGeom prst="rect">
            <a:avLst/>
          </a:prstGeom>
        </p:spPr>
      </p:pic>
      <p:cxnSp>
        <p:nvCxnSpPr>
          <p:cNvPr id="5" name="Gerade Verbindung mit Pfeil 4" descr=" 8"/>
          <p:cNvCxnSpPr/>
          <p:nvPr/>
        </p:nvCxnSpPr>
        <p:spPr>
          <a:xfrm flipH="1">
            <a:off x="5511030" y="1507838"/>
            <a:ext cx="584970" cy="270162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 descr=" 11"/>
          <p:cNvCxnSpPr/>
          <p:nvPr/>
        </p:nvCxnSpPr>
        <p:spPr>
          <a:xfrm flipH="1">
            <a:off x="4902970" y="1839576"/>
            <a:ext cx="508000" cy="292485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 descr=" 14"/>
          <p:cNvCxnSpPr/>
          <p:nvPr/>
        </p:nvCxnSpPr>
        <p:spPr>
          <a:xfrm>
            <a:off x="4879879" y="2162849"/>
            <a:ext cx="0" cy="284787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 descr=" 17"/>
          <p:cNvCxnSpPr/>
          <p:nvPr/>
        </p:nvCxnSpPr>
        <p:spPr>
          <a:xfrm flipH="1">
            <a:off x="4702848" y="2507674"/>
            <a:ext cx="173951" cy="306340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 descr=" 18"/>
          <p:cNvCxnSpPr/>
          <p:nvPr/>
        </p:nvCxnSpPr>
        <p:spPr>
          <a:xfrm>
            <a:off x="4695151" y="2821711"/>
            <a:ext cx="0" cy="284787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7499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pic>
        <p:nvPicPr>
          <p:cNvPr id="4" name="Bild 3" descr="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24" y="1462040"/>
            <a:ext cx="7167664" cy="4102870"/>
          </a:xfrm>
          <a:prstGeom prst="rect">
            <a:avLst/>
          </a:prstGeom>
        </p:spPr>
      </p:pic>
      <p:cxnSp>
        <p:nvCxnSpPr>
          <p:cNvPr id="5" name="Gerade Verbindung mit Pfeil 4" descr=" 8"/>
          <p:cNvCxnSpPr/>
          <p:nvPr/>
        </p:nvCxnSpPr>
        <p:spPr>
          <a:xfrm flipH="1">
            <a:off x="5511030" y="1507838"/>
            <a:ext cx="584970" cy="270162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 descr=" 11"/>
          <p:cNvCxnSpPr/>
          <p:nvPr/>
        </p:nvCxnSpPr>
        <p:spPr>
          <a:xfrm flipH="1">
            <a:off x="4902970" y="1839576"/>
            <a:ext cx="508000" cy="292485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 descr=" 14"/>
          <p:cNvCxnSpPr/>
          <p:nvPr/>
        </p:nvCxnSpPr>
        <p:spPr>
          <a:xfrm>
            <a:off x="4879879" y="2162849"/>
            <a:ext cx="0" cy="284787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 descr=" 17"/>
          <p:cNvCxnSpPr/>
          <p:nvPr/>
        </p:nvCxnSpPr>
        <p:spPr>
          <a:xfrm flipH="1">
            <a:off x="4702848" y="2507674"/>
            <a:ext cx="173951" cy="306340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 descr=" 18"/>
          <p:cNvCxnSpPr/>
          <p:nvPr/>
        </p:nvCxnSpPr>
        <p:spPr>
          <a:xfrm>
            <a:off x="4695151" y="2821711"/>
            <a:ext cx="0" cy="284787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 descr=" 19"/>
          <p:cNvCxnSpPr/>
          <p:nvPr/>
        </p:nvCxnSpPr>
        <p:spPr>
          <a:xfrm>
            <a:off x="4690531" y="3158839"/>
            <a:ext cx="0" cy="284787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2620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mtClean="0"/>
              <a:t>Indices </a:t>
            </a:r>
            <a:endParaRPr lang="en-US"/>
          </a:p>
        </p:txBody>
      </p:sp>
      <p:sp>
        <p:nvSpPr>
          <p:cNvPr id="3" name="Inhaltsplatzhalter 2" descr=" 3"/>
          <p:cNvSpPr>
            <a:spLocks noGrp="1"/>
          </p:cNvSpPr>
          <p:nvPr>
            <p:ph idx="1"/>
          </p:nvPr>
        </p:nvSpPr>
        <p:spPr>
          <a:xfrm>
            <a:off x="457200" y="1357640"/>
            <a:ext cx="8229600" cy="4052359"/>
          </a:xfrm>
        </p:spPr>
        <p:txBody>
          <a:bodyPr>
            <a:noAutofit/>
          </a:bodyPr>
          <a:lstStyle/>
          <a:p>
            <a:r>
              <a:rPr lang="en-US" sz="2800" dirty="0" smtClean="0"/>
              <a:t>Suppor</a:t>
            </a:r>
            <a:r>
              <a:rPr lang="en-US" dirty="0" smtClean="0"/>
              <a:t>t fast data access in large data sets</a:t>
            </a:r>
          </a:p>
          <a:p>
            <a:pPr lvl="1"/>
            <a:r>
              <a:rPr lang="en-US" sz="2400" dirty="0" smtClean="0"/>
              <a:t>In bioinformatics: find occurrences of pattern in genomes</a:t>
            </a:r>
            <a:endParaRPr lang="en-US" dirty="0" smtClean="0"/>
          </a:p>
          <a:p>
            <a:pPr marL="0" indent="0">
              <a:buNone/>
            </a:pPr>
            <a:endParaRPr lang="en-US" sz="2800" dirty="0"/>
          </a:p>
          <a:p>
            <a:r>
              <a:rPr lang="en-US" smtClean="0">
                <a:latin typeface="Calibri" panose="020F0502020204030204" pitchFamily="34" charset="0"/>
              </a:rPr>
              <a:t>Indices in SeqAn</a:t>
            </a:r>
          </a:p>
          <a:p>
            <a:pPr lvl="1"/>
            <a:r>
              <a:rPr lang="en-US" smtClean="0">
                <a:latin typeface="Calibri" panose="020F0502020204030204" pitchFamily="34" charset="0"/>
              </a:rPr>
              <a:t>IndexSa				- suffix array</a:t>
            </a:r>
          </a:p>
          <a:p>
            <a:pPr lvl="1"/>
            <a:r>
              <a:rPr lang="en-US" smtClean="0">
                <a:latin typeface="Calibri" panose="020F0502020204030204" pitchFamily="34" charset="0"/>
              </a:rPr>
              <a:t>IndexEsa			- enhanced suffix array</a:t>
            </a:r>
          </a:p>
          <a:p>
            <a:pPr lvl="1"/>
            <a:r>
              <a:rPr lang="en-US" smtClean="0">
                <a:latin typeface="Calibri" panose="020F0502020204030204" pitchFamily="34" charset="0"/>
              </a:rPr>
              <a:t>IndexWotd			- lazy suffix tree</a:t>
            </a:r>
          </a:p>
          <a:p>
            <a:pPr lvl="1"/>
            <a:r>
              <a:rPr lang="en-US" smtClean="0">
                <a:latin typeface="Calibri" panose="020F0502020204030204" pitchFamily="34" charset="0"/>
              </a:rPr>
              <a:t>FMIndex				- full-text minute index</a:t>
            </a:r>
          </a:p>
          <a:p>
            <a:pPr lvl="1"/>
            <a:r>
              <a:rPr lang="en-US" smtClean="0">
                <a:latin typeface="Calibri" panose="020F0502020204030204" pitchFamily="34" charset="0"/>
              </a:rPr>
              <a:t>IndexQGram</a:t>
            </a:r>
          </a:p>
          <a:p>
            <a:endParaRPr lang="en-US" sz="2800" dirty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695284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pic>
        <p:nvPicPr>
          <p:cNvPr id="4" name="Bild 3" descr="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24" y="1462040"/>
            <a:ext cx="7167664" cy="4102870"/>
          </a:xfrm>
          <a:prstGeom prst="rect">
            <a:avLst/>
          </a:prstGeom>
        </p:spPr>
      </p:pic>
      <p:cxnSp>
        <p:nvCxnSpPr>
          <p:cNvPr id="5" name="Gerade Verbindung mit Pfeil 4" descr=" 8"/>
          <p:cNvCxnSpPr/>
          <p:nvPr/>
        </p:nvCxnSpPr>
        <p:spPr>
          <a:xfrm flipH="1">
            <a:off x="5511030" y="1507838"/>
            <a:ext cx="584970" cy="270162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 descr=" 11"/>
          <p:cNvCxnSpPr/>
          <p:nvPr/>
        </p:nvCxnSpPr>
        <p:spPr>
          <a:xfrm flipH="1">
            <a:off x="4902970" y="1839576"/>
            <a:ext cx="508000" cy="292485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 descr=" 14"/>
          <p:cNvCxnSpPr/>
          <p:nvPr/>
        </p:nvCxnSpPr>
        <p:spPr>
          <a:xfrm>
            <a:off x="4879879" y="2162849"/>
            <a:ext cx="0" cy="284787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 descr=" 17"/>
          <p:cNvCxnSpPr/>
          <p:nvPr/>
        </p:nvCxnSpPr>
        <p:spPr>
          <a:xfrm flipH="1">
            <a:off x="4702848" y="2507674"/>
            <a:ext cx="173951" cy="306340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 descr=" 18"/>
          <p:cNvCxnSpPr/>
          <p:nvPr/>
        </p:nvCxnSpPr>
        <p:spPr>
          <a:xfrm>
            <a:off x="4695151" y="2821711"/>
            <a:ext cx="0" cy="284787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400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pic>
        <p:nvPicPr>
          <p:cNvPr id="4" name="Bild 3" descr="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24" y="1462040"/>
            <a:ext cx="7167664" cy="4102870"/>
          </a:xfrm>
          <a:prstGeom prst="rect">
            <a:avLst/>
          </a:prstGeom>
        </p:spPr>
      </p:pic>
      <p:cxnSp>
        <p:nvCxnSpPr>
          <p:cNvPr id="5" name="Gerade Verbindung mit Pfeil 4" descr=" 8"/>
          <p:cNvCxnSpPr/>
          <p:nvPr/>
        </p:nvCxnSpPr>
        <p:spPr>
          <a:xfrm flipH="1">
            <a:off x="5511030" y="1507838"/>
            <a:ext cx="584970" cy="270162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 descr=" 11"/>
          <p:cNvCxnSpPr/>
          <p:nvPr/>
        </p:nvCxnSpPr>
        <p:spPr>
          <a:xfrm flipH="1">
            <a:off x="4902970" y="1839576"/>
            <a:ext cx="508000" cy="292485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 descr=" 14"/>
          <p:cNvCxnSpPr/>
          <p:nvPr/>
        </p:nvCxnSpPr>
        <p:spPr>
          <a:xfrm>
            <a:off x="4879879" y="2162849"/>
            <a:ext cx="0" cy="284787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 descr=" 17"/>
          <p:cNvCxnSpPr/>
          <p:nvPr/>
        </p:nvCxnSpPr>
        <p:spPr>
          <a:xfrm flipH="1">
            <a:off x="4702848" y="2507674"/>
            <a:ext cx="173951" cy="306340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7575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pic>
        <p:nvPicPr>
          <p:cNvPr id="4" name="Bild 3" descr="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24" y="1462040"/>
            <a:ext cx="7167664" cy="4102870"/>
          </a:xfrm>
          <a:prstGeom prst="rect">
            <a:avLst/>
          </a:prstGeom>
        </p:spPr>
      </p:pic>
      <p:cxnSp>
        <p:nvCxnSpPr>
          <p:cNvPr id="5" name="Gerade Verbindung mit Pfeil 4" descr=" 8"/>
          <p:cNvCxnSpPr/>
          <p:nvPr/>
        </p:nvCxnSpPr>
        <p:spPr>
          <a:xfrm flipH="1">
            <a:off x="5511030" y="1507838"/>
            <a:ext cx="584970" cy="270162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 descr=" 11"/>
          <p:cNvCxnSpPr/>
          <p:nvPr/>
        </p:nvCxnSpPr>
        <p:spPr>
          <a:xfrm flipH="1">
            <a:off x="4902970" y="1839576"/>
            <a:ext cx="508000" cy="292485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 descr=" 14"/>
          <p:cNvCxnSpPr/>
          <p:nvPr/>
        </p:nvCxnSpPr>
        <p:spPr>
          <a:xfrm>
            <a:off x="4879879" y="2162849"/>
            <a:ext cx="0" cy="284787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3892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pic>
        <p:nvPicPr>
          <p:cNvPr id="4" name="Bild 3" descr="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24" y="1462040"/>
            <a:ext cx="7167664" cy="4102870"/>
          </a:xfrm>
          <a:prstGeom prst="rect">
            <a:avLst/>
          </a:prstGeom>
        </p:spPr>
      </p:pic>
      <p:cxnSp>
        <p:nvCxnSpPr>
          <p:cNvPr id="5" name="Gerade Verbindung mit Pfeil 4" descr=" 8"/>
          <p:cNvCxnSpPr/>
          <p:nvPr/>
        </p:nvCxnSpPr>
        <p:spPr>
          <a:xfrm flipH="1">
            <a:off x="5511030" y="1507838"/>
            <a:ext cx="584970" cy="270162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 descr=" 11"/>
          <p:cNvCxnSpPr/>
          <p:nvPr/>
        </p:nvCxnSpPr>
        <p:spPr>
          <a:xfrm flipH="1">
            <a:off x="4902970" y="1839576"/>
            <a:ext cx="508000" cy="292485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 descr=" 14"/>
          <p:cNvCxnSpPr/>
          <p:nvPr/>
        </p:nvCxnSpPr>
        <p:spPr>
          <a:xfrm>
            <a:off x="4879879" y="2162849"/>
            <a:ext cx="0" cy="284787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 descr=" 21"/>
          <p:cNvCxnSpPr/>
          <p:nvPr/>
        </p:nvCxnSpPr>
        <p:spPr>
          <a:xfrm>
            <a:off x="4887576" y="2536922"/>
            <a:ext cx="1" cy="306340"/>
          </a:xfrm>
          <a:prstGeom prst="straightConnector1">
            <a:avLst/>
          </a:prstGeom>
          <a:ln w="12700">
            <a:solidFill>
              <a:srgbClr val="02F705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539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pic>
        <p:nvPicPr>
          <p:cNvPr id="4" name="Bild 3" descr="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24" y="1462040"/>
            <a:ext cx="7167664" cy="4102870"/>
          </a:xfrm>
          <a:prstGeom prst="rect">
            <a:avLst/>
          </a:prstGeom>
        </p:spPr>
      </p:pic>
      <p:cxnSp>
        <p:nvCxnSpPr>
          <p:cNvPr id="5" name="Gerade Verbindung mit Pfeil 4" descr=" 8"/>
          <p:cNvCxnSpPr/>
          <p:nvPr/>
        </p:nvCxnSpPr>
        <p:spPr>
          <a:xfrm flipH="1">
            <a:off x="5511030" y="1507838"/>
            <a:ext cx="584970" cy="270162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 descr=" 11"/>
          <p:cNvCxnSpPr/>
          <p:nvPr/>
        </p:nvCxnSpPr>
        <p:spPr>
          <a:xfrm flipH="1">
            <a:off x="4902970" y="1839576"/>
            <a:ext cx="508000" cy="292485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 descr=" 14"/>
          <p:cNvCxnSpPr/>
          <p:nvPr/>
        </p:nvCxnSpPr>
        <p:spPr>
          <a:xfrm>
            <a:off x="4879879" y="2162849"/>
            <a:ext cx="0" cy="284787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 descr=" 21"/>
          <p:cNvCxnSpPr/>
          <p:nvPr/>
        </p:nvCxnSpPr>
        <p:spPr>
          <a:xfrm>
            <a:off x="4887576" y="2536922"/>
            <a:ext cx="1" cy="306340"/>
          </a:xfrm>
          <a:prstGeom prst="straightConnector1">
            <a:avLst/>
          </a:prstGeom>
          <a:ln w="12700">
            <a:solidFill>
              <a:srgbClr val="02F705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 descr=" 22"/>
          <p:cNvCxnSpPr/>
          <p:nvPr/>
        </p:nvCxnSpPr>
        <p:spPr>
          <a:xfrm>
            <a:off x="4879879" y="2850959"/>
            <a:ext cx="0" cy="284787"/>
          </a:xfrm>
          <a:prstGeom prst="straightConnector1">
            <a:avLst/>
          </a:prstGeom>
          <a:ln w="12700">
            <a:solidFill>
              <a:srgbClr val="02F705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0007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pic>
        <p:nvPicPr>
          <p:cNvPr id="4" name="Bild 3" descr="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24" y="1462040"/>
            <a:ext cx="7167664" cy="4102870"/>
          </a:xfrm>
          <a:prstGeom prst="rect">
            <a:avLst/>
          </a:prstGeom>
        </p:spPr>
      </p:pic>
      <p:cxnSp>
        <p:nvCxnSpPr>
          <p:cNvPr id="5" name="Gerade Verbindung mit Pfeil 4" descr=" 8"/>
          <p:cNvCxnSpPr/>
          <p:nvPr/>
        </p:nvCxnSpPr>
        <p:spPr>
          <a:xfrm flipH="1">
            <a:off x="5511030" y="1507838"/>
            <a:ext cx="584970" cy="270162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 descr=" 11"/>
          <p:cNvCxnSpPr/>
          <p:nvPr/>
        </p:nvCxnSpPr>
        <p:spPr>
          <a:xfrm flipH="1">
            <a:off x="4902970" y="1839576"/>
            <a:ext cx="508000" cy="292485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 descr=" 14"/>
          <p:cNvCxnSpPr/>
          <p:nvPr/>
        </p:nvCxnSpPr>
        <p:spPr>
          <a:xfrm>
            <a:off x="4879879" y="2162849"/>
            <a:ext cx="0" cy="284787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 descr=" 21"/>
          <p:cNvCxnSpPr/>
          <p:nvPr/>
        </p:nvCxnSpPr>
        <p:spPr>
          <a:xfrm>
            <a:off x="4887576" y="2536922"/>
            <a:ext cx="1" cy="306340"/>
          </a:xfrm>
          <a:prstGeom prst="straightConnector1">
            <a:avLst/>
          </a:prstGeom>
          <a:ln w="12700">
            <a:solidFill>
              <a:srgbClr val="02F705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 descr=" 22"/>
          <p:cNvCxnSpPr/>
          <p:nvPr/>
        </p:nvCxnSpPr>
        <p:spPr>
          <a:xfrm>
            <a:off x="4879879" y="2850959"/>
            <a:ext cx="0" cy="284787"/>
          </a:xfrm>
          <a:prstGeom prst="straightConnector1">
            <a:avLst/>
          </a:prstGeom>
          <a:ln w="12700">
            <a:solidFill>
              <a:srgbClr val="02F705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 descr=" 23"/>
          <p:cNvCxnSpPr/>
          <p:nvPr/>
        </p:nvCxnSpPr>
        <p:spPr>
          <a:xfrm>
            <a:off x="4875259" y="3188087"/>
            <a:ext cx="0" cy="284787"/>
          </a:xfrm>
          <a:prstGeom prst="straightConnector1">
            <a:avLst/>
          </a:prstGeom>
          <a:ln w="12700">
            <a:solidFill>
              <a:srgbClr val="02F705"/>
            </a:solidFill>
            <a:tailEnd type="arrow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9624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Suffix trees</a:t>
            </a:r>
          </a:p>
          <a:p>
            <a:pPr lvl="1"/>
            <a:r>
              <a:rPr lang="en-US" dirty="0" err="1" smtClean="0"/>
              <a:t>IndexSa</a:t>
            </a:r>
            <a:r>
              <a:rPr lang="en-US" dirty="0" smtClean="0"/>
              <a:t>				- suffix array</a:t>
            </a:r>
          </a:p>
          <a:p>
            <a:pPr lvl="1"/>
            <a:r>
              <a:rPr lang="en-US" dirty="0" err="1" smtClean="0"/>
              <a:t>IndexEsa</a:t>
            </a:r>
            <a:r>
              <a:rPr lang="en-US" dirty="0" smtClean="0"/>
              <a:t>			- enhanced suffix array</a:t>
            </a:r>
          </a:p>
          <a:p>
            <a:pPr lvl="1"/>
            <a:r>
              <a:rPr lang="en-US" dirty="0" err="1" smtClean="0"/>
              <a:t>IndexWotd</a:t>
            </a:r>
            <a:r>
              <a:rPr lang="en-US" dirty="0" smtClean="0"/>
              <a:t>			- lazy suffix tree</a:t>
            </a:r>
          </a:p>
          <a:p>
            <a:r>
              <a:rPr lang="en-US" dirty="0" smtClean="0"/>
              <a:t>Prefix tries</a:t>
            </a:r>
          </a:p>
          <a:p>
            <a:pPr lvl="1"/>
            <a:r>
              <a:rPr lang="en-US" dirty="0" err="1" smtClean="0"/>
              <a:t>FMIndex</a:t>
            </a:r>
            <a:r>
              <a:rPr lang="en-US" dirty="0" smtClean="0"/>
              <a:t>				- full-text minute index</a:t>
            </a:r>
          </a:p>
          <a:p>
            <a:r>
              <a:rPr lang="en-US" dirty="0" smtClean="0"/>
              <a:t>Suffix tries</a:t>
            </a:r>
          </a:p>
          <a:p>
            <a:pPr lvl="1"/>
            <a:r>
              <a:rPr lang="en-US" dirty="0" err="1" smtClean="0"/>
              <a:t>IndexQGram</a:t>
            </a:r>
            <a:endParaRPr lang="en-US" dirty="0" smtClean="0"/>
          </a:p>
          <a:p>
            <a:pPr marL="0" indent="0">
              <a:buNone/>
            </a:pPr>
            <a:endParaRPr lang="en-US" sz="1800" dirty="0"/>
          </a:p>
          <a:p>
            <a:r>
              <a:rPr lang="en-US" dirty="0" err="1" smtClean="0"/>
              <a:t>Trie</a:t>
            </a:r>
            <a:r>
              <a:rPr lang="en-US" dirty="0" smtClean="0"/>
              <a:t>: every edge has exactly 1 character</a:t>
            </a:r>
          </a:p>
          <a:p>
            <a:endParaRPr lang="en-US" sz="2800" dirty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28069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sp>
        <p:nvSpPr>
          <p:cNvPr id="4" name="Textfeld 5" descr=" 4"/>
          <p:cNvSpPr txBox="1">
            <a:spLocks noChangeArrowheads="1"/>
          </p:cNvSpPr>
          <p:nvPr/>
        </p:nvSpPr>
        <p:spPr bwMode="auto">
          <a:xfrm>
            <a:off x="307879" y="1311412"/>
            <a:ext cx="8620606" cy="2997744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Typedef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Index&lt;String&lt;</a:t>
            </a:r>
            <a:r>
              <a:rPr lang="de-DE" sz="1600" dirty="0" err="1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 err="1" smtClean="0">
                <a:latin typeface="Courier New"/>
                <a:cs typeface="Courier New"/>
              </a:rPr>
              <a:t>Tindex</a:t>
            </a:r>
            <a:r>
              <a:rPr lang="de-DE" sz="1600" dirty="0" smtClean="0">
                <a:latin typeface="Courier New"/>
                <a:cs typeface="Courier New"/>
              </a:rPr>
              <a:t>;</a:t>
            </a:r>
            <a:endParaRPr lang="de-DE" sz="1600" dirty="0" smtClean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esaIndex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Iterator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TIndex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TopDown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&lt;&gt; &gt;::Type 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it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esaIndex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endParaRPr lang="de-DE" sz="1600" dirty="0" smtClean="0">
              <a:solidFill>
                <a:schemeClr val="tx1"/>
              </a:solidFill>
              <a:latin typeface="Courier New"/>
              <a:cs typeface="Courier New"/>
            </a:endParaRPr>
          </a:p>
          <a:p>
            <a:pPr>
              <a:buChar char=" "/>
            </a:pPr>
            <a:r>
              <a:rPr lang="de-DE" sz="1600" smtClean="0">
                <a:solidFill>
                  <a:srgbClr val="000000"/>
                </a:solidFill>
                <a:latin typeface="Courier New"/>
                <a:cs typeface="Courier New"/>
              </a:rPr>
              <a:t>         </a:t>
            </a:r>
            <a:r>
              <a:rPr lang="de-DE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      </a:t>
            </a:r>
            <a:r>
              <a:rPr lang="de-DE" sz="1600" smtClean="0">
                <a:solidFill>
                  <a:schemeClr val="tx1"/>
                </a:solidFill>
                <a:latin typeface="Courier New"/>
                <a:cs typeface="Courier New"/>
              </a:rPr>
              <a:t>                                               </a:t>
            </a:r>
            <a:endParaRPr lang="de-DE" sz="1600" dirty="0" smtClean="0">
              <a:solidFill>
                <a:schemeClr val="tx1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de-DE" sz="1600" dirty="0" smtClean="0">
              <a:solidFill>
                <a:schemeClr val="tx1"/>
              </a:solidFill>
              <a:latin typeface="Courier New"/>
              <a:cs typeface="Courier New"/>
            </a:endParaRPr>
          </a:p>
          <a:p>
            <a:pPr>
              <a:buChar char=" "/>
            </a:pPr>
            <a:r>
              <a:rPr lang="de-DE" sz="1600" smtClean="0">
                <a:solidFill>
                  <a:srgbClr val="000000"/>
                </a:solidFill>
                <a:latin typeface="Courier New"/>
                <a:cs typeface="Courier New"/>
              </a:rPr>
              <a:t>         </a:t>
            </a:r>
            <a:r>
              <a:rPr lang="de-DE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      </a:t>
            </a:r>
            <a:r>
              <a:rPr lang="de-DE" sz="1600" smtClean="0">
                <a:solidFill>
                  <a:schemeClr val="tx1"/>
                </a:solidFill>
                <a:latin typeface="Courier New"/>
                <a:cs typeface="Courier New"/>
              </a:rPr>
              <a:t> </a:t>
            </a:r>
            <a:r>
              <a:rPr lang="de-DE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 </a:t>
            </a:r>
            <a:r>
              <a:rPr lang="de-DE" sz="1600" smtClean="0">
                <a:solidFill>
                  <a:schemeClr val="tx1"/>
                </a:solidFill>
                <a:latin typeface="Courier New"/>
                <a:cs typeface="Courier New"/>
              </a:rPr>
              <a:t>                                </a:t>
            </a:r>
            <a:endParaRPr lang="de-DE" sz="1600" dirty="0">
              <a:solidFill>
                <a:schemeClr val="tx1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de-DE" sz="1600" dirty="0">
              <a:solidFill>
                <a:schemeClr val="tx1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426127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sp>
        <p:nvSpPr>
          <p:cNvPr id="4" name="Textfeld 5" descr=" 4"/>
          <p:cNvSpPr txBox="1">
            <a:spLocks noChangeArrowheads="1"/>
          </p:cNvSpPr>
          <p:nvPr/>
        </p:nvSpPr>
        <p:spPr bwMode="auto">
          <a:xfrm>
            <a:off x="307879" y="1311412"/>
            <a:ext cx="8620606" cy="2997744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Typedef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Index&lt;String&lt;</a:t>
            </a:r>
            <a:r>
              <a:rPr lang="de-DE" sz="1600" dirty="0" err="1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 err="1" smtClean="0">
                <a:latin typeface="Courier New"/>
                <a:cs typeface="Courier New"/>
              </a:rPr>
              <a:t>Tindex</a:t>
            </a:r>
            <a:r>
              <a:rPr lang="de-DE" sz="1600" dirty="0" smtClean="0">
                <a:latin typeface="Courier New"/>
                <a:cs typeface="Courier New"/>
              </a:rPr>
              <a:t>;</a:t>
            </a:r>
            <a:endParaRPr lang="de-DE" sz="1600" dirty="0" smtClean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esaIndex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Iterator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TIndex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TopDown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&lt;&gt; &gt;::Type 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it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esaIndex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endParaRPr lang="de-DE" sz="1600" dirty="0" smtClean="0">
              <a:solidFill>
                <a:schemeClr val="tx1"/>
              </a:solidFill>
              <a:latin typeface="Courier New"/>
              <a:cs typeface="Courier New"/>
            </a:endParaRPr>
          </a:p>
          <a:p>
            <a:pPr marL="0" indent="0" eaLnBrk="1" fontAlgn="auto" hangingPunct="1">
              <a:spcBef>
                <a:spcPts val="20"/>
              </a:spcBef>
              <a:spcAft>
                <a:spcPts val="0"/>
              </a:spcAft>
              <a:buNone/>
            </a:pPr>
            <a:r>
              <a:rPr lang="de-DE" sz="1600" smtClean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/>
              </a:rPr>
              <a:t>Iterator&lt;</a:t>
            </a:r>
            <a:r>
              <a:rPr lang="de-DE" sz="1600" smtClean="0">
                <a:solidFill>
                  <a:schemeClr val="tx1"/>
                </a:solidFill>
                <a:latin typeface="Courier New" panose="02070309020205020404" pitchFamily="49" charset="0"/>
                <a:ea typeface="+mn-ea"/>
                <a:cs typeface="Courier New"/>
              </a:rPr>
              <a:t>TIndex, TopDown&lt;ParentLinks&lt;&gt; &gt; &gt;::Type it(esaIndex);</a:t>
            </a:r>
          </a:p>
          <a:p>
            <a:pPr marL="0" indent="0">
              <a:buNone/>
            </a:pPr>
            <a:endParaRPr lang="de-DE" sz="1600" dirty="0" smtClean="0">
              <a:solidFill>
                <a:schemeClr val="tx1"/>
              </a:solidFill>
              <a:latin typeface="Courier New"/>
              <a:cs typeface="Courier New"/>
            </a:endParaRPr>
          </a:p>
          <a:p>
            <a:pPr marL="0" indent="0">
              <a:buChar char=" "/>
            </a:pPr>
            <a:r>
              <a:rPr lang="de-DE" sz="1600" smtClean="0">
                <a:solidFill>
                  <a:srgbClr val="000000"/>
                </a:solidFill>
                <a:latin typeface="Courier New"/>
                <a:cs typeface="Courier New"/>
              </a:rPr>
              <a:t>         </a:t>
            </a:r>
            <a:r>
              <a:rPr lang="de-DE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      </a:t>
            </a:r>
            <a:r>
              <a:rPr lang="de-DE" sz="1600" smtClean="0">
                <a:solidFill>
                  <a:schemeClr val="tx1"/>
                </a:solidFill>
                <a:latin typeface="Courier New"/>
                <a:cs typeface="Courier New"/>
              </a:rPr>
              <a:t> </a:t>
            </a:r>
            <a:r>
              <a:rPr lang="de-DE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 </a:t>
            </a:r>
            <a:r>
              <a:rPr lang="de-DE" sz="1600" smtClean="0">
                <a:solidFill>
                  <a:schemeClr val="tx1"/>
                </a:solidFill>
                <a:latin typeface="Courier New"/>
                <a:cs typeface="Courier New"/>
              </a:rPr>
              <a:t>                                </a:t>
            </a:r>
            <a:endParaRPr lang="de-DE" sz="1600" dirty="0">
              <a:solidFill>
                <a:schemeClr val="tx1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de-DE" sz="1600" dirty="0">
              <a:solidFill>
                <a:schemeClr val="tx1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424206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sp>
        <p:nvSpPr>
          <p:cNvPr id="4" name="Textfeld 5" descr=" 4"/>
          <p:cNvSpPr txBox="1">
            <a:spLocks noChangeArrowheads="1"/>
          </p:cNvSpPr>
          <p:nvPr/>
        </p:nvSpPr>
        <p:spPr bwMode="auto">
          <a:xfrm>
            <a:off x="307879" y="1311412"/>
            <a:ext cx="8620606" cy="2997744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Typedef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Index&lt;String&lt;</a:t>
            </a:r>
            <a:r>
              <a:rPr lang="de-DE" sz="1600" dirty="0" err="1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r>
              <a:rPr lang="de-DE" sz="1600" dirty="0">
                <a:latin typeface="Courier New"/>
                <a:cs typeface="Courier New"/>
              </a:rPr>
              <a:t> </a:t>
            </a:r>
            <a:r>
              <a:rPr lang="de-DE" sz="1600" dirty="0" err="1" smtClean="0">
                <a:latin typeface="Courier New"/>
                <a:cs typeface="Courier New"/>
              </a:rPr>
              <a:t>Tindex</a:t>
            </a:r>
            <a:r>
              <a:rPr lang="de-DE" sz="1600" dirty="0" smtClean="0">
                <a:latin typeface="Courier New"/>
                <a:cs typeface="Courier New"/>
              </a:rPr>
              <a:t>;</a:t>
            </a:r>
            <a:endParaRPr lang="de-DE" sz="1600" dirty="0" smtClean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esaIndex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Iterator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TIndex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TopDown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&lt;&gt; &gt;::Type 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it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esaIndex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endParaRPr lang="de-DE" sz="1600" dirty="0" smtClean="0">
              <a:solidFill>
                <a:schemeClr val="tx1"/>
              </a:solidFill>
              <a:latin typeface="Courier New"/>
              <a:cs typeface="Courier New"/>
            </a:endParaRPr>
          </a:p>
          <a:p>
            <a:pPr marL="0" indent="0" eaLnBrk="1" fontAlgn="auto" hangingPunct="1">
              <a:spcBef>
                <a:spcPts val="20"/>
              </a:spcBef>
              <a:spcAft>
                <a:spcPts val="0"/>
              </a:spcAft>
              <a:buNone/>
            </a:pPr>
            <a:r>
              <a:rPr lang="de-DE" sz="1600" smtClean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/>
              </a:rPr>
              <a:t>Iterator&lt;</a:t>
            </a:r>
            <a:r>
              <a:rPr lang="de-DE" sz="1600" smtClean="0">
                <a:solidFill>
                  <a:schemeClr val="tx1"/>
                </a:solidFill>
                <a:latin typeface="Courier New" panose="02070309020205020404" pitchFamily="49" charset="0"/>
                <a:ea typeface="+mn-ea"/>
                <a:cs typeface="Courier New"/>
              </a:rPr>
              <a:t>TIndex, TopDown&lt;ParentLinks&lt;&gt; &gt; &gt;::Type it(esaIndex);</a:t>
            </a:r>
          </a:p>
          <a:p>
            <a:pPr marL="0" indent="0">
              <a:buNone/>
            </a:pPr>
            <a:endParaRPr lang="de-DE" sz="1600" dirty="0" smtClean="0">
              <a:solidFill>
                <a:schemeClr val="tx1"/>
              </a:solidFill>
              <a:latin typeface="Courier New"/>
              <a:cs typeface="Courier New"/>
            </a:endParaRPr>
          </a:p>
          <a:p>
            <a:pPr marL="0" indent="0" eaLnBrk="1" fontAlgn="auto" hangingPunct="1">
              <a:spcBef>
                <a:spcPts val="20"/>
              </a:spcBef>
              <a:spcAft>
                <a:spcPts val="0"/>
              </a:spcAft>
              <a:buNone/>
            </a:pPr>
            <a:r>
              <a:rPr lang="de-DE" sz="1600" smtClean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/>
              </a:rPr>
              <a:t>Iterator&lt;</a:t>
            </a:r>
            <a:r>
              <a:rPr lang="de-DE" sz="1600" smtClean="0">
                <a:solidFill>
                  <a:schemeClr val="tx1"/>
                </a:solidFill>
                <a:latin typeface="Courier New" panose="02070309020205020404" pitchFamily="49" charset="0"/>
                <a:ea typeface="+mn-ea"/>
                <a:cs typeface="Courier New"/>
              </a:rPr>
              <a:t>Tindex, BottomUp&lt;&gt; &gt;::Type it(esaIndex);</a:t>
            </a:r>
          </a:p>
          <a:p>
            <a:pPr marL="0" indent="0">
              <a:buNone/>
            </a:pPr>
            <a:endParaRPr lang="de-DE" sz="1600" dirty="0">
              <a:solidFill>
                <a:schemeClr val="tx1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706842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mtClean="0"/>
              <a:t>Indices </a:t>
            </a:r>
            <a:endParaRPr lang="en-US"/>
          </a:p>
        </p:txBody>
      </p:sp>
      <p:sp>
        <p:nvSpPr>
          <p:cNvPr id="3" name="Inhaltsplatzhalter 2" descr=" 3"/>
          <p:cNvSpPr>
            <a:spLocks noGrp="1"/>
          </p:cNvSpPr>
          <p:nvPr>
            <p:ph idx="1"/>
          </p:nvPr>
        </p:nvSpPr>
        <p:spPr>
          <a:xfrm>
            <a:off x="457200" y="1112543"/>
            <a:ext cx="8229600" cy="4052359"/>
          </a:xfrm>
        </p:spPr>
        <p:txBody>
          <a:bodyPr>
            <a:noAutofit/>
          </a:bodyPr>
          <a:lstStyle/>
          <a:p>
            <a:r>
              <a:rPr lang="en-US" sz="2800" dirty="0" smtClean="0"/>
              <a:t>Construction of indices</a:t>
            </a:r>
            <a:endParaRPr lang="en-US" dirty="0"/>
          </a:p>
        </p:txBody>
      </p:sp>
      <p:sp>
        <p:nvSpPr>
          <p:cNvPr id="4" name="Textfeld 5" descr=" 4"/>
          <p:cNvSpPr txBox="1">
            <a:spLocks noChangeArrowheads="1"/>
          </p:cNvSpPr>
          <p:nvPr/>
        </p:nvSpPr>
        <p:spPr bwMode="auto">
          <a:xfrm>
            <a:off x="763483" y="1699612"/>
            <a:ext cx="7923317" cy="1224951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#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include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&lt;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seqan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/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index.h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</a:p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Index&lt;String&lt;</a:t>
            </a:r>
            <a:r>
              <a:rPr lang="de-DE" sz="1600" dirty="0" err="1" smtClean="0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&gt;,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IndexEsa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&lt;&gt;</a:t>
            </a:r>
            <a:r>
              <a:rPr lang="de-DE" sz="1600" dirty="0" smtClean="0">
                <a:latin typeface="Courier New"/>
                <a:cs typeface="Courier New"/>
              </a:rPr>
              <a:t>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 smtClean="0">
                <a:latin typeface="Courier New"/>
                <a:cs typeface="Courier New"/>
              </a:rPr>
              <a:t>				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esaIndex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); </a:t>
            </a:r>
            <a:endParaRPr lang="de-DE" sz="1600" dirty="0" smtClean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Index&lt;String&lt;</a:t>
            </a:r>
            <a:r>
              <a:rPr lang="de-DE" sz="1600" dirty="0" err="1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&gt;,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FMIndex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&lt;&gt; &gt;  </a:t>
            </a:r>
            <a:r>
              <a:rPr lang="de-DE" sz="1600" dirty="0" smtClean="0">
                <a:latin typeface="Courier New"/>
                <a:cs typeface="Courier New"/>
              </a:rPr>
              <a:t>				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fmIndex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); </a:t>
            </a:r>
          </a:p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&lt;String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 &gt;,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FMIndex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&lt;&gt; &gt; 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fmIndex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set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421782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sp>
        <p:nvSpPr>
          <p:cNvPr id="4" name="Textfeld 5"/>
          <p:cNvSpPr txBox="1">
            <a:spLocks noChangeArrowheads="1"/>
          </p:cNvSpPr>
          <p:nvPr/>
        </p:nvSpPr>
        <p:spPr bwMode="auto">
          <a:xfrm>
            <a:off x="307879" y="1151156"/>
            <a:ext cx="8620606" cy="1815882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typedef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Index&lt;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CharString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("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tobeornottobe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");</a:t>
            </a:r>
          </a:p>
          <a:p>
            <a:pPr marL="0" indent="0">
              <a:buNone/>
            </a:pP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Iterator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>
                <a:solidFill>
                  <a:srgbClr val="FF0000"/>
                </a:solidFill>
                <a:latin typeface="Courier New"/>
                <a:cs typeface="Courier New"/>
              </a:rPr>
              <a:t>TopDown</a:t>
            </a:r>
            <a:r>
              <a:rPr lang="de-DE" sz="1600" dirty="0">
                <a:solidFill>
                  <a:srgbClr val="FF0000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>
                <a:solidFill>
                  <a:srgbClr val="FF0000"/>
                </a:solidFill>
                <a:latin typeface="Courier New"/>
                <a:cs typeface="Courier New"/>
              </a:rPr>
              <a:t>ParentLinks</a:t>
            </a:r>
            <a:r>
              <a:rPr lang="de-DE" sz="1600" dirty="0">
                <a:solidFill>
                  <a:srgbClr val="FF0000"/>
                </a:solidFill>
                <a:latin typeface="Courier New"/>
                <a:cs typeface="Courier New"/>
              </a:rPr>
              <a:t>&lt;&gt;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 &gt;::Type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do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//...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}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while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(!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isRoot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it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));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07879" y="3133246"/>
            <a:ext cx="4373313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>
                <a:solidFill>
                  <a:srgbClr val="000000"/>
                </a:solidFill>
                <a:latin typeface="+mj-lt"/>
                <a:cs typeface="Courier New"/>
                <a:hlinkClick r:id="rId3"/>
              </a:rPr>
              <a:t>Assignment 2</a:t>
            </a:r>
            <a:r>
              <a:rPr lang="de-DE" sz="2400" dirty="0" smtClean="0">
                <a:solidFill>
                  <a:srgbClr val="000000"/>
                </a:solidFill>
                <a:latin typeface="+mj-lt"/>
                <a:cs typeface="Courier New"/>
              </a:rPr>
              <a:t>: Traverse </a:t>
            </a:r>
            <a:r>
              <a:rPr lang="de-DE" sz="2400" dirty="0" err="1" smtClean="0">
                <a:solidFill>
                  <a:srgbClr val="000000"/>
                </a:solidFill>
                <a:latin typeface="+mj-lt"/>
                <a:cs typeface="Courier New"/>
              </a:rPr>
              <a:t>the</a:t>
            </a:r>
            <a:r>
              <a:rPr lang="de-DE" sz="2400" dirty="0" smtClean="0">
                <a:solidFill>
                  <a:srgbClr val="000000"/>
                </a:solidFill>
                <a:latin typeface="+mj-lt"/>
                <a:cs typeface="Courier New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+mj-lt"/>
                <a:cs typeface="Courier New"/>
              </a:rPr>
              <a:t>nodes</a:t>
            </a:r>
            <a:endParaRPr lang="de-DE" sz="2400" dirty="0" smtClean="0">
              <a:solidFill>
                <a:srgbClr val="000000"/>
              </a:solidFill>
              <a:latin typeface="+mj-lt"/>
              <a:cs typeface="Courier New"/>
            </a:endParaRPr>
          </a:p>
          <a:p>
            <a:r>
              <a:rPr lang="de-DE" sz="2400" dirty="0" err="1" smtClean="0">
                <a:solidFill>
                  <a:srgbClr val="000000"/>
                </a:solidFill>
                <a:latin typeface="+mj-lt"/>
                <a:cs typeface="Courier New"/>
              </a:rPr>
              <a:t>of</a:t>
            </a:r>
            <a:r>
              <a:rPr lang="de-DE" sz="2400" dirty="0" smtClean="0">
                <a:solidFill>
                  <a:srgbClr val="000000"/>
                </a:solidFill>
                <a:latin typeface="+mj-lt"/>
                <a:cs typeface="Courier New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+mj-lt"/>
                <a:cs typeface="Courier New"/>
              </a:rPr>
              <a:t>the</a:t>
            </a:r>
            <a:r>
              <a:rPr lang="de-DE" sz="2400" dirty="0" smtClean="0">
                <a:solidFill>
                  <a:srgbClr val="000000"/>
                </a:solidFill>
                <a:latin typeface="+mj-lt"/>
                <a:cs typeface="Courier New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+mj-lt"/>
                <a:cs typeface="Courier New"/>
              </a:rPr>
              <a:t>suffix</a:t>
            </a:r>
            <a:r>
              <a:rPr lang="de-DE" sz="2400" dirty="0" smtClean="0">
                <a:solidFill>
                  <a:srgbClr val="000000"/>
                </a:solidFill>
                <a:latin typeface="+mj-lt"/>
                <a:cs typeface="Courier New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+mj-lt"/>
                <a:cs typeface="Courier New"/>
              </a:rPr>
              <a:t>tree</a:t>
            </a:r>
            <a:r>
              <a:rPr lang="de-DE" sz="2400" dirty="0" smtClean="0">
                <a:solidFill>
                  <a:srgbClr val="000000"/>
                </a:solidFill>
                <a:latin typeface="+mj-lt"/>
                <a:cs typeface="Courier New"/>
              </a:rPr>
              <a:t> in </a:t>
            </a:r>
            <a:r>
              <a:rPr lang="de-DE" sz="2400" dirty="0" err="1" smtClean="0">
                <a:solidFill>
                  <a:srgbClr val="000000"/>
                </a:solidFill>
                <a:latin typeface="+mj-lt"/>
                <a:cs typeface="Courier New"/>
              </a:rPr>
              <a:t>PreOrder</a:t>
            </a:r>
            <a:r>
              <a:rPr lang="de-DE" sz="2400" dirty="0">
                <a:solidFill>
                  <a:srgbClr val="000000"/>
                </a:solidFill>
                <a:latin typeface="+mj-lt"/>
                <a:cs typeface="Courier New"/>
              </a:rPr>
              <a:t>.</a:t>
            </a:r>
            <a:endParaRPr lang="de-DE" sz="2400" dirty="0" smtClean="0">
              <a:solidFill>
                <a:srgbClr val="000000"/>
              </a:solidFill>
              <a:latin typeface="+mj-lt"/>
              <a:cs typeface="Courier New"/>
            </a:endParaRPr>
          </a:p>
          <a:p>
            <a:endParaRPr lang="de-DE" sz="2400" dirty="0" smtClean="0">
              <a:solidFill>
                <a:srgbClr val="000000"/>
              </a:solidFill>
              <a:latin typeface="+mj-lt"/>
              <a:cs typeface="Courier New"/>
            </a:endParaRPr>
          </a:p>
          <a:p>
            <a:r>
              <a:rPr lang="de-DE" sz="2400" dirty="0" err="1">
                <a:solidFill>
                  <a:srgbClr val="000000"/>
                </a:solidFill>
                <a:cs typeface="Courier New"/>
              </a:rPr>
              <a:t>Useful</a:t>
            </a:r>
            <a:r>
              <a:rPr lang="de-DE" sz="2400" dirty="0">
                <a:solidFill>
                  <a:srgbClr val="000000"/>
                </a:solidFill>
                <a:cs typeface="Courier New"/>
              </a:rPr>
              <a:t> </a:t>
            </a:r>
            <a:r>
              <a:rPr lang="de-DE" sz="2400" dirty="0" err="1">
                <a:solidFill>
                  <a:srgbClr val="000000"/>
                </a:solidFill>
                <a:cs typeface="Courier New"/>
              </a:rPr>
              <a:t>methods</a:t>
            </a:r>
            <a:r>
              <a:rPr lang="de-DE" sz="2400" dirty="0">
                <a:solidFill>
                  <a:srgbClr val="000000"/>
                </a:solidFill>
                <a:cs typeface="Courier New"/>
              </a:rPr>
              <a:t>:</a:t>
            </a:r>
          </a:p>
          <a:p>
            <a:pPr marL="742950" lvl="1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000000"/>
                </a:solidFill>
                <a:cs typeface="Courier New"/>
              </a:rPr>
              <a:t>goDown</a:t>
            </a:r>
            <a:r>
              <a:rPr lang="de-DE" sz="2000" dirty="0">
                <a:solidFill>
                  <a:srgbClr val="000000"/>
                </a:solidFill>
                <a:cs typeface="Courier New"/>
              </a:rPr>
              <a:t>(</a:t>
            </a:r>
            <a:r>
              <a:rPr lang="de-DE" sz="2000" dirty="0" err="1">
                <a:solidFill>
                  <a:srgbClr val="000000"/>
                </a:solidFill>
                <a:cs typeface="Courier New"/>
              </a:rPr>
              <a:t>iter</a:t>
            </a:r>
            <a:r>
              <a:rPr lang="de-DE" sz="2000" dirty="0">
                <a:solidFill>
                  <a:srgbClr val="000000"/>
                </a:solidFill>
                <a:cs typeface="Courier New"/>
              </a:rPr>
              <a:t>);</a:t>
            </a:r>
          </a:p>
          <a:p>
            <a:pPr marL="742950" lvl="1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000000"/>
                </a:solidFill>
                <a:cs typeface="Courier New"/>
              </a:rPr>
              <a:t>goRight</a:t>
            </a:r>
            <a:r>
              <a:rPr lang="de-DE" sz="2000" dirty="0">
                <a:solidFill>
                  <a:srgbClr val="000000"/>
                </a:solidFill>
                <a:cs typeface="Courier New"/>
              </a:rPr>
              <a:t>(</a:t>
            </a:r>
            <a:r>
              <a:rPr lang="de-DE" sz="2000" dirty="0" err="1">
                <a:solidFill>
                  <a:srgbClr val="000000"/>
                </a:solidFill>
                <a:cs typeface="Courier New"/>
              </a:rPr>
              <a:t>iter</a:t>
            </a:r>
            <a:r>
              <a:rPr lang="de-DE" sz="2000" dirty="0">
                <a:solidFill>
                  <a:srgbClr val="000000"/>
                </a:solidFill>
                <a:cs typeface="Courier New"/>
              </a:rPr>
              <a:t>);</a:t>
            </a:r>
          </a:p>
          <a:p>
            <a:pPr marL="742950" lvl="1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000000"/>
                </a:solidFill>
                <a:cs typeface="Courier New"/>
              </a:rPr>
              <a:t>goUp</a:t>
            </a:r>
            <a:r>
              <a:rPr lang="de-DE" sz="2000" dirty="0">
                <a:solidFill>
                  <a:srgbClr val="000000"/>
                </a:solidFill>
                <a:cs typeface="Courier New"/>
              </a:rPr>
              <a:t>(</a:t>
            </a:r>
            <a:r>
              <a:rPr lang="de-DE" sz="2000" dirty="0" err="1">
                <a:solidFill>
                  <a:srgbClr val="000000"/>
                </a:solidFill>
                <a:cs typeface="Courier New"/>
              </a:rPr>
              <a:t>iter</a:t>
            </a:r>
            <a:r>
              <a:rPr lang="de-DE" sz="2000" dirty="0">
                <a:solidFill>
                  <a:srgbClr val="000000"/>
                </a:solidFill>
                <a:cs typeface="Courier New"/>
              </a:rPr>
              <a:t>);</a:t>
            </a:r>
          </a:p>
          <a:p>
            <a:pPr marL="742950" lvl="1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000000"/>
                </a:solidFill>
                <a:cs typeface="Courier New"/>
              </a:rPr>
              <a:t>representative</a:t>
            </a:r>
            <a:r>
              <a:rPr lang="de-DE" sz="2000" dirty="0">
                <a:solidFill>
                  <a:srgbClr val="000000"/>
                </a:solidFill>
                <a:cs typeface="Courier New"/>
              </a:rPr>
              <a:t>(</a:t>
            </a:r>
            <a:r>
              <a:rPr lang="de-DE" sz="2000" dirty="0" err="1">
                <a:solidFill>
                  <a:srgbClr val="000000"/>
                </a:solidFill>
                <a:cs typeface="Courier New"/>
              </a:rPr>
              <a:t>iter</a:t>
            </a:r>
            <a:r>
              <a:rPr lang="de-DE" sz="2000" dirty="0" smtClean="0">
                <a:solidFill>
                  <a:srgbClr val="000000"/>
                </a:solidFill>
                <a:cs typeface="Courier New"/>
              </a:rPr>
              <a:t>);</a:t>
            </a:r>
            <a:endParaRPr lang="de-DE" sz="2000" dirty="0">
              <a:solidFill>
                <a:srgbClr val="000000"/>
              </a:solidFill>
              <a:cs typeface="Courier New"/>
            </a:endParaRPr>
          </a:p>
        </p:txBody>
      </p:sp>
      <p:pic>
        <p:nvPicPr>
          <p:cNvPr id="7" name="Bild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385" y="3073129"/>
            <a:ext cx="4102100" cy="292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073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sp>
        <p:nvSpPr>
          <p:cNvPr id="4" name="Textfeld 5"/>
          <p:cNvSpPr txBox="1">
            <a:spLocks noChangeArrowheads="1"/>
          </p:cNvSpPr>
          <p:nvPr/>
        </p:nvSpPr>
        <p:spPr bwMode="auto">
          <a:xfrm>
            <a:off x="307879" y="2065556"/>
            <a:ext cx="8620606" cy="2997744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typedef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Index&lt;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CharString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("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tobeornottobe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");</a:t>
            </a:r>
          </a:p>
          <a:p>
            <a:pPr marL="0" indent="0">
              <a:buNone/>
            </a:pP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Iterator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TopDown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ParentLinks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&lt;&gt; &gt; &gt;::Type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do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std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::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cout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&lt;&lt; representative(it) &lt;&lt;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std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::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endl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	if 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(!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goDown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(it) &amp;&amp; !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goRight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(it))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		while 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goUp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(it) &amp;&amp; !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goRight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(it))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			;</a:t>
            </a: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}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while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(!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isRoot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it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));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07879" y="1219605"/>
            <a:ext cx="1832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srgbClr val="000000"/>
                </a:solidFill>
                <a:cs typeface="Courier New"/>
              </a:rPr>
              <a:t>Solution:</a:t>
            </a:r>
            <a:endParaRPr lang="de-DE" sz="2800" dirty="0">
              <a:solidFill>
                <a:srgbClr val="000000"/>
              </a:solidFill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84555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sp>
        <p:nvSpPr>
          <p:cNvPr id="4" name="Textfeld 5"/>
          <p:cNvSpPr txBox="1">
            <a:spLocks noChangeArrowheads="1"/>
          </p:cNvSpPr>
          <p:nvPr/>
        </p:nvSpPr>
        <p:spPr bwMode="auto">
          <a:xfrm>
            <a:off x="307879" y="1075742"/>
            <a:ext cx="8620606" cy="4770537"/>
          </a:xfrm>
          <a:prstGeom prst="rect">
            <a:avLst/>
          </a:prstGeom>
          <a:solidFill>
            <a:schemeClr val="tx1"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endParaRPr lang="de-DE" sz="1600" dirty="0" smtClean="0">
              <a:solidFill>
                <a:schemeClr val="bg1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err="1" smtClean="0">
                <a:solidFill>
                  <a:schemeClr val="bg1"/>
                </a:solidFill>
                <a:latin typeface="Courier New"/>
                <a:cs typeface="Courier New"/>
              </a:rPr>
              <a:t>be</a:t>
            </a:r>
            <a:endParaRPr lang="de-DE" sz="1600" dirty="0">
              <a:solidFill>
                <a:schemeClr val="bg1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err="1">
                <a:solidFill>
                  <a:schemeClr val="bg1"/>
                </a:solidFill>
                <a:latin typeface="Courier New"/>
                <a:cs typeface="Courier New"/>
              </a:rPr>
              <a:t>beornottobe</a:t>
            </a:r>
            <a:endParaRPr lang="de-DE" sz="1600" dirty="0">
              <a:solidFill>
                <a:schemeClr val="bg1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>
                <a:solidFill>
                  <a:schemeClr val="bg1"/>
                </a:solidFill>
                <a:latin typeface="Courier New"/>
                <a:cs typeface="Courier New"/>
              </a:rPr>
              <a:t>e</a:t>
            </a:r>
          </a:p>
          <a:p>
            <a:pPr marL="0" indent="0">
              <a:buNone/>
            </a:pPr>
            <a:r>
              <a:rPr lang="de-DE" sz="1600" dirty="0" err="1">
                <a:solidFill>
                  <a:schemeClr val="bg1"/>
                </a:solidFill>
                <a:latin typeface="Courier New"/>
                <a:cs typeface="Courier New"/>
              </a:rPr>
              <a:t>eornottobe</a:t>
            </a:r>
            <a:endParaRPr lang="de-DE" sz="1600" dirty="0">
              <a:solidFill>
                <a:schemeClr val="bg1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err="1">
                <a:solidFill>
                  <a:schemeClr val="bg1"/>
                </a:solidFill>
                <a:latin typeface="Courier New"/>
                <a:cs typeface="Courier New"/>
              </a:rPr>
              <a:t>nottobe</a:t>
            </a:r>
            <a:endParaRPr lang="de-DE" sz="1600" dirty="0">
              <a:solidFill>
                <a:schemeClr val="bg1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>
                <a:solidFill>
                  <a:schemeClr val="bg1"/>
                </a:solidFill>
                <a:latin typeface="Courier New"/>
                <a:cs typeface="Courier New"/>
              </a:rPr>
              <a:t>o</a:t>
            </a:r>
          </a:p>
          <a:p>
            <a:pPr marL="0" indent="0">
              <a:buNone/>
            </a:pPr>
            <a:r>
              <a:rPr lang="de-DE" sz="1600" dirty="0" err="1">
                <a:solidFill>
                  <a:schemeClr val="bg1"/>
                </a:solidFill>
                <a:latin typeface="Courier New"/>
                <a:cs typeface="Courier New"/>
              </a:rPr>
              <a:t>obe</a:t>
            </a:r>
            <a:endParaRPr lang="de-DE" sz="1600" dirty="0">
              <a:solidFill>
                <a:schemeClr val="bg1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err="1">
                <a:solidFill>
                  <a:schemeClr val="bg1"/>
                </a:solidFill>
                <a:latin typeface="Courier New"/>
                <a:cs typeface="Courier New"/>
              </a:rPr>
              <a:t>obeornottobe</a:t>
            </a:r>
            <a:endParaRPr lang="de-DE" sz="1600" dirty="0">
              <a:solidFill>
                <a:schemeClr val="bg1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err="1">
                <a:solidFill>
                  <a:schemeClr val="bg1"/>
                </a:solidFill>
                <a:latin typeface="Courier New"/>
                <a:cs typeface="Courier New"/>
              </a:rPr>
              <a:t>ornottobe</a:t>
            </a:r>
            <a:endParaRPr lang="de-DE" sz="1600" dirty="0">
              <a:solidFill>
                <a:schemeClr val="bg1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err="1">
                <a:solidFill>
                  <a:schemeClr val="bg1"/>
                </a:solidFill>
                <a:latin typeface="Courier New"/>
                <a:cs typeface="Courier New"/>
              </a:rPr>
              <a:t>ottobe</a:t>
            </a:r>
            <a:endParaRPr lang="de-DE" sz="1600" dirty="0">
              <a:solidFill>
                <a:schemeClr val="bg1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err="1">
                <a:solidFill>
                  <a:schemeClr val="bg1"/>
                </a:solidFill>
                <a:latin typeface="Courier New"/>
                <a:cs typeface="Courier New"/>
              </a:rPr>
              <a:t>rnottobe</a:t>
            </a:r>
            <a:endParaRPr lang="de-DE" sz="1600" dirty="0">
              <a:solidFill>
                <a:schemeClr val="bg1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>
                <a:solidFill>
                  <a:schemeClr val="bg1"/>
                </a:solidFill>
                <a:latin typeface="Courier New"/>
                <a:cs typeface="Courier New"/>
              </a:rPr>
              <a:t>t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bg1"/>
                </a:solidFill>
                <a:latin typeface="Courier New"/>
                <a:cs typeface="Courier New"/>
              </a:rPr>
              <a:t>tobe</a:t>
            </a:r>
          </a:p>
          <a:p>
            <a:pPr marL="0" indent="0">
              <a:buNone/>
            </a:pPr>
            <a:r>
              <a:rPr lang="de-DE" sz="1600" dirty="0" err="1">
                <a:solidFill>
                  <a:schemeClr val="bg1"/>
                </a:solidFill>
                <a:latin typeface="Courier New"/>
                <a:cs typeface="Courier New"/>
              </a:rPr>
              <a:t>tobeornottobe</a:t>
            </a:r>
            <a:endParaRPr lang="de-DE" sz="1600" dirty="0">
              <a:solidFill>
                <a:schemeClr val="bg1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err="1" smtClean="0">
                <a:solidFill>
                  <a:schemeClr val="bg1"/>
                </a:solidFill>
                <a:latin typeface="Courier New"/>
                <a:cs typeface="Courier New"/>
              </a:rPr>
              <a:t>ttobe</a:t>
            </a:r>
            <a:endParaRPr lang="de-DE" sz="1600" dirty="0">
              <a:solidFill>
                <a:schemeClr val="bg1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87232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3873" y="1143000"/>
            <a:ext cx="4102100" cy="2921000"/>
          </a:xfrm>
          <a:prstGeom prst="rect">
            <a:avLst/>
          </a:prstGeom>
        </p:spPr>
      </p:pic>
      <p:sp>
        <p:nvSpPr>
          <p:cNvPr id="11" name="Textfeld 5"/>
          <p:cNvSpPr txBox="1">
            <a:spLocks noChangeArrowheads="1"/>
          </p:cNvSpPr>
          <p:nvPr/>
        </p:nvSpPr>
        <p:spPr bwMode="auto">
          <a:xfrm>
            <a:off x="269394" y="4410364"/>
            <a:ext cx="8620606" cy="1175706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smtClean="0">
                <a:solidFill>
                  <a:srgbClr val="7F7F7F"/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rgbClr val="7F7F7F"/>
                </a:solidFill>
                <a:latin typeface="Courier New"/>
                <a:cs typeface="Courier New"/>
              </a:rPr>
              <a:t>&lt;String&lt;</a:t>
            </a:r>
            <a:r>
              <a:rPr lang="de-DE" sz="1600" dirty="0" err="1">
                <a:solidFill>
                  <a:srgbClr val="7F7F7F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7F7F7F"/>
                </a:solidFill>
                <a:latin typeface="Courier New"/>
                <a:cs typeface="Courier New"/>
              </a:rPr>
              <a:t>&gt; &gt; </a:t>
            </a:r>
            <a:r>
              <a:rPr lang="de-DE" sz="1600" dirty="0" err="1">
                <a:solidFill>
                  <a:srgbClr val="7F7F7F"/>
                </a:solidFill>
                <a:latin typeface="Courier New"/>
                <a:cs typeface="Courier New"/>
              </a:rPr>
              <a:t>esaIndex</a:t>
            </a:r>
            <a:r>
              <a:rPr lang="de-DE" sz="1600" dirty="0">
                <a:solidFill>
                  <a:srgbClr val="7F7F7F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7F7F7F"/>
                </a:solidFill>
                <a:latin typeface="Courier New"/>
                <a:cs typeface="Courier New"/>
              </a:rPr>
              <a:t>text</a:t>
            </a:r>
            <a:r>
              <a:rPr lang="de-DE" sz="1600" dirty="0">
                <a:solidFill>
                  <a:srgbClr val="7F7F7F"/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r>
              <a:rPr lang="de-DE" sz="1600" dirty="0" err="1" smtClean="0">
                <a:solidFill>
                  <a:srgbClr val="7F7F7F"/>
                </a:solidFill>
                <a:latin typeface="Courier New"/>
                <a:cs typeface="Courier New"/>
              </a:rPr>
              <a:t>Iterator</a:t>
            </a:r>
            <a:r>
              <a:rPr lang="de-DE" sz="1600" dirty="0" smtClean="0">
                <a:solidFill>
                  <a:srgbClr val="7F7F7F"/>
                </a:solidFill>
                <a:latin typeface="Courier New"/>
                <a:cs typeface="Courier New"/>
              </a:rPr>
              <a:t>&lt;</a:t>
            </a:r>
            <a:r>
              <a:rPr lang="de-DE" sz="1600" dirty="0">
                <a:solidFill>
                  <a:srgbClr val="7F7F7F"/>
                </a:solidFill>
                <a:latin typeface="Courier New"/>
                <a:cs typeface="Courier New"/>
              </a:rPr>
              <a:t>Index&lt;String&lt;</a:t>
            </a:r>
            <a:r>
              <a:rPr lang="de-DE" sz="1600" dirty="0" err="1">
                <a:solidFill>
                  <a:srgbClr val="7F7F7F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7F7F7F"/>
                </a:solidFill>
                <a:latin typeface="Courier New"/>
                <a:cs typeface="Courier New"/>
              </a:rPr>
              <a:t>&gt; </a:t>
            </a:r>
            <a:r>
              <a:rPr lang="de-DE" sz="1600" dirty="0" smtClean="0">
                <a:solidFill>
                  <a:srgbClr val="7F7F7F"/>
                </a:solidFill>
                <a:latin typeface="Courier New"/>
                <a:cs typeface="Courier New"/>
              </a:rPr>
              <a:t>&gt;, </a:t>
            </a:r>
            <a:r>
              <a:rPr lang="de-DE" sz="1600" dirty="0" err="1" smtClean="0">
                <a:solidFill>
                  <a:srgbClr val="7F7F7F"/>
                </a:solidFill>
                <a:latin typeface="Courier New"/>
                <a:cs typeface="Courier New"/>
              </a:rPr>
              <a:t>TopDown</a:t>
            </a:r>
            <a:r>
              <a:rPr lang="de-DE" sz="1600" dirty="0" smtClean="0">
                <a:solidFill>
                  <a:srgbClr val="7F7F7F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PreOrder</a:t>
            </a:r>
            <a:r>
              <a:rPr lang="de-DE" sz="1600" dirty="0" smtClean="0">
                <a:solidFill>
                  <a:srgbClr val="7F7F7F"/>
                </a:solidFill>
                <a:latin typeface="Courier New"/>
                <a:cs typeface="Courier New"/>
              </a:rPr>
              <a:t>&gt; &gt;::Type </a:t>
            </a:r>
            <a:r>
              <a:rPr lang="de-DE" sz="1600" dirty="0" err="1" smtClean="0">
                <a:solidFill>
                  <a:srgbClr val="7F7F7F"/>
                </a:solidFill>
                <a:latin typeface="Courier New"/>
                <a:cs typeface="Courier New"/>
              </a:rPr>
              <a:t>it</a:t>
            </a:r>
            <a:r>
              <a:rPr lang="de-DE" sz="1600" dirty="0" smtClean="0">
                <a:solidFill>
                  <a:srgbClr val="7F7F7F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rgbClr val="7F7F7F"/>
                </a:solidFill>
                <a:latin typeface="Courier New"/>
                <a:cs typeface="Courier New"/>
              </a:rPr>
              <a:t>esaIndex</a:t>
            </a:r>
            <a:r>
              <a:rPr lang="de-DE" sz="1600" dirty="0" smtClean="0">
                <a:solidFill>
                  <a:srgbClr val="7F7F7F"/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endParaRPr lang="de-DE" sz="1600" dirty="0">
              <a:solidFill>
                <a:schemeClr val="tx1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460037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pic>
        <p:nvPicPr>
          <p:cNvPr id="10" name="Bild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1150" y="1054100"/>
            <a:ext cx="4025900" cy="3009900"/>
          </a:xfrm>
          <a:prstGeom prst="rect">
            <a:avLst/>
          </a:prstGeom>
        </p:spPr>
      </p:pic>
      <p:sp>
        <p:nvSpPr>
          <p:cNvPr id="12" name="Textfeld 5"/>
          <p:cNvSpPr txBox="1">
            <a:spLocks noChangeArrowheads="1"/>
          </p:cNvSpPr>
          <p:nvPr/>
        </p:nvSpPr>
        <p:spPr bwMode="auto">
          <a:xfrm>
            <a:off x="269394" y="4610485"/>
            <a:ext cx="8620606" cy="880241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&lt;String&lt;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&gt; &gt;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esaIndex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text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Iterator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&lt;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Index&lt;String&lt;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&gt; 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&gt;,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TopDown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PostOrder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&gt; &gt;::Type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it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esaIndex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54747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800" dirty="0" smtClean="0"/>
              <a:t>Assignment: Rewrite the code from the last assignment using the </a:t>
            </a:r>
            <a:r>
              <a:rPr lang="en-US" sz="2800" b="1" dirty="0" smtClean="0"/>
              <a:t>++</a:t>
            </a:r>
            <a:r>
              <a:rPr lang="en-US" sz="2800" dirty="0" smtClean="0"/>
              <a:t> operator and the method </a:t>
            </a:r>
            <a:r>
              <a:rPr lang="en-US" sz="2800" b="1" i="1" dirty="0" err="1" smtClean="0"/>
              <a:t>atEnd</a:t>
            </a:r>
            <a:r>
              <a:rPr lang="en-US" sz="2800" b="1" i="1" dirty="0" smtClean="0"/>
              <a:t>(it)</a:t>
            </a:r>
            <a:r>
              <a:rPr lang="en-US" sz="2800" i="1" dirty="0" smtClean="0"/>
              <a:t> </a:t>
            </a:r>
            <a:r>
              <a:rPr lang="en-US" sz="2800" dirty="0" smtClean="0"/>
              <a:t>.</a:t>
            </a:r>
          </a:p>
        </p:txBody>
      </p:sp>
      <p:sp>
        <p:nvSpPr>
          <p:cNvPr id="12" name="Textfeld 5"/>
          <p:cNvSpPr txBox="1">
            <a:spLocks noChangeArrowheads="1"/>
          </p:cNvSpPr>
          <p:nvPr/>
        </p:nvSpPr>
        <p:spPr bwMode="auto">
          <a:xfrm>
            <a:off x="269394" y="1131455"/>
            <a:ext cx="8620606" cy="880241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&lt;String&lt;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&gt; &gt;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esaIndex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text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Iterator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&lt;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Index&lt;String&lt;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&gt; 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&gt;,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TopDown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PreOrder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&gt; &gt;::Type 														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it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esaIndex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3024721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sp>
        <p:nvSpPr>
          <p:cNvPr id="12" name="Textfeld 5"/>
          <p:cNvSpPr txBox="1">
            <a:spLocks noChangeArrowheads="1"/>
          </p:cNvSpPr>
          <p:nvPr/>
        </p:nvSpPr>
        <p:spPr bwMode="auto">
          <a:xfrm>
            <a:off x="269394" y="1131455"/>
            <a:ext cx="8620606" cy="880241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&lt;String&lt;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&gt; &gt;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esaIndex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text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Iterator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&lt;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Index&lt;String&lt;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&gt; 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&gt;,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TopDown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PreOrder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&gt; &gt;::Type 														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it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esaIndex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/>
                <a:cs typeface="Courier New"/>
              </a:rPr>
              <a:t>);</a:t>
            </a:r>
          </a:p>
        </p:txBody>
      </p:sp>
      <p:sp>
        <p:nvSpPr>
          <p:cNvPr id="5" name="Textfeld 5"/>
          <p:cNvSpPr txBox="1">
            <a:spLocks noChangeArrowheads="1"/>
          </p:cNvSpPr>
          <p:nvPr/>
        </p:nvSpPr>
        <p:spPr bwMode="auto">
          <a:xfrm>
            <a:off x="269394" y="2509270"/>
            <a:ext cx="8620606" cy="1520416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while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 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(!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atEnd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it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))</a:t>
            </a:r>
            <a:endParaRPr lang="de-DE" sz="1600" dirty="0">
              <a:solidFill>
                <a:schemeClr val="tx1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	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std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::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cout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 &lt;&lt; 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representative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it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) 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&lt;&lt; 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std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::</a:t>
            </a:r>
            <a:r>
              <a:rPr lang="de-DE" sz="1600" dirty="0" err="1">
                <a:solidFill>
                  <a:schemeClr val="tx1"/>
                </a:solidFill>
                <a:latin typeface="Courier New"/>
                <a:cs typeface="Courier New"/>
              </a:rPr>
              <a:t>endl</a:t>
            </a: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Courier New"/>
                <a:cs typeface="Courier New"/>
              </a:rPr>
              <a:t>	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++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it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;</a:t>
            </a:r>
            <a:endParaRPr lang="de-DE" sz="1600" dirty="0">
              <a:solidFill>
                <a:schemeClr val="tx1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}</a:t>
            </a:r>
            <a:endParaRPr lang="de-DE" sz="1600" dirty="0">
              <a:solidFill>
                <a:schemeClr val="tx1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420458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sp>
        <p:nvSpPr>
          <p:cNvPr id="5" name="Inhaltsplatzhalter 2" descr=" 5"/>
          <p:cNvSpPr>
            <a:spLocks noGrp="1"/>
          </p:cNvSpPr>
          <p:nvPr>
            <p:ph idx="1"/>
          </p:nvPr>
        </p:nvSpPr>
        <p:spPr>
          <a:xfrm>
            <a:off x="457200" y="1357640"/>
            <a:ext cx="8229600" cy="4052359"/>
          </a:xfrm>
        </p:spPr>
        <p:txBody>
          <a:bodyPr>
            <a:noAutofit/>
          </a:bodyPr>
          <a:lstStyle/>
          <a:p>
            <a:r>
              <a:rPr lang="en-US" sz="2800" dirty="0" smtClean="0"/>
              <a:t>Not every index supports both traversals (</a:t>
            </a:r>
            <a:r>
              <a:rPr lang="en-US" sz="2800" dirty="0" err="1" smtClean="0"/>
              <a:t>TopDown</a:t>
            </a:r>
            <a:r>
              <a:rPr lang="en-US" sz="2800" dirty="0" smtClean="0"/>
              <a:t>, </a:t>
            </a:r>
            <a:r>
              <a:rPr lang="en-US" sz="2800" dirty="0" err="1" smtClean="0"/>
              <a:t>BottomUp</a:t>
            </a:r>
            <a:r>
              <a:rPr lang="en-US" sz="2800" dirty="0" smtClean="0"/>
              <a:t>)</a:t>
            </a:r>
          </a:p>
          <a:p>
            <a:pPr>
              <a:buChar char=" "/>
            </a:pPr>
            <a:r>
              <a:rPr lang="en-US" smtClean="0"/>
              <a:t>                               </a:t>
            </a:r>
            <a:endParaRPr lang="en-US" dirty="0" smtClean="0"/>
          </a:p>
          <a:p>
            <a:pPr lvl="1">
              <a:buChar char=" "/>
            </a:pPr>
            <a:r>
              <a:rPr lang="de-DE" smtClean="0">
                <a:cs typeface="Courier New"/>
              </a:rPr>
              <a:t>                  </a:t>
            </a:r>
            <a:endParaRPr lang="de-DE" dirty="0" smtClean="0">
              <a:cs typeface="Courier New"/>
            </a:endParaRPr>
          </a:p>
          <a:p>
            <a:pPr lvl="1">
              <a:buChar char=" "/>
            </a:pPr>
            <a:r>
              <a:rPr lang="de-DE" smtClean="0">
                <a:cs typeface="Courier New"/>
              </a:rPr>
              <a:t>                       </a:t>
            </a:r>
            <a:endParaRPr lang="de-DE" dirty="0" smtClean="0">
              <a:cs typeface="Courier New"/>
            </a:endParaRPr>
          </a:p>
          <a:p>
            <a:pPr lvl="1">
              <a:buChar char=" "/>
            </a:pPr>
            <a:r>
              <a:rPr lang="de-DE" smtClean="0">
                <a:cs typeface="Courier New"/>
              </a:rPr>
              <a:t>            </a:t>
            </a:r>
            <a:r>
              <a:rPr lang="en-US" smtClean="0"/>
              <a:t>                         </a:t>
            </a:r>
            <a:endParaRPr lang="de-DE" dirty="0">
              <a:cs typeface="Courier New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de-DE" dirty="0">
              <a:cs typeface="Courier New"/>
            </a:endParaRPr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556279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Searching with </a:t>
            </a:r>
            <a:r>
              <a:rPr lang="en-US" i="1" dirty="0"/>
              <a:t>Iterator</a:t>
            </a:r>
            <a:endParaRPr lang="en-US" dirty="0"/>
          </a:p>
        </p:txBody>
      </p:sp>
      <p:sp>
        <p:nvSpPr>
          <p:cNvPr id="5" name="Inhaltsplatzhalter 2" descr=" 5"/>
          <p:cNvSpPr>
            <a:spLocks noGrp="1"/>
          </p:cNvSpPr>
          <p:nvPr>
            <p:ph idx="1"/>
          </p:nvPr>
        </p:nvSpPr>
        <p:spPr>
          <a:xfrm>
            <a:off x="457200" y="1357640"/>
            <a:ext cx="8229600" cy="4052359"/>
          </a:xfrm>
        </p:spPr>
        <p:txBody>
          <a:bodyPr>
            <a:noAutofit/>
          </a:bodyPr>
          <a:lstStyle/>
          <a:p>
            <a:r>
              <a:rPr lang="en-US" sz="2800" dirty="0" smtClean="0"/>
              <a:t>Not every index supports both traversals (</a:t>
            </a:r>
            <a:r>
              <a:rPr lang="en-US" sz="2800" dirty="0" err="1" smtClean="0"/>
              <a:t>TopDown</a:t>
            </a:r>
            <a:r>
              <a:rPr lang="en-US" sz="2800" dirty="0" smtClean="0"/>
              <a:t>, </a:t>
            </a:r>
            <a:r>
              <a:rPr lang="en-US" sz="2800" dirty="0" err="1" smtClean="0"/>
              <a:t>BottomUp</a:t>
            </a:r>
            <a:r>
              <a:rPr lang="en-US" sz="2800" dirty="0" smtClean="0"/>
              <a:t>)</a:t>
            </a:r>
          </a:p>
          <a:p>
            <a:r>
              <a:rPr lang="en-US" smtClean="0">
                <a:latin typeface="Calibri" panose="020F0502020204030204" pitchFamily="34" charset="0"/>
              </a:rPr>
              <a:t>Application-specific iterators:</a:t>
            </a:r>
          </a:p>
          <a:p>
            <a:pPr lvl="1"/>
            <a:r>
              <a:rPr lang="de-DE" smtClean="0">
                <a:latin typeface="Calibri" panose="020F0502020204030204" pitchFamily="34" charset="0"/>
                <a:cs typeface="Courier New"/>
              </a:rPr>
              <a:t>MaxRepeatsIterator</a:t>
            </a:r>
          </a:p>
          <a:p>
            <a:pPr lvl="1"/>
            <a:r>
              <a:rPr lang="de-DE" smtClean="0">
                <a:latin typeface="Calibri" panose="020F0502020204030204" pitchFamily="34" charset="0"/>
                <a:cs typeface="Courier New"/>
              </a:rPr>
              <a:t>SuperMaxRepeatsIterator</a:t>
            </a:r>
          </a:p>
          <a:p>
            <a:pPr lvl="1"/>
            <a:r>
              <a:rPr lang="de-DE" smtClean="0">
                <a:latin typeface="Calibri" panose="020F0502020204030204" pitchFamily="34" charset="0"/>
                <a:cs typeface="Courier New"/>
              </a:rPr>
              <a:t>MumsIterator</a:t>
            </a:r>
            <a:r>
              <a:rPr lang="en-US" smtClean="0">
                <a:latin typeface="Calibri" panose="020F0502020204030204" pitchFamily="34" charset="0"/>
              </a:rPr>
              <a:t> (Maximal Unique Matches)</a:t>
            </a:r>
            <a:endParaRPr lang="de-DE" smtClean="0">
              <a:latin typeface="Calibri" panose="020F0502020204030204" pitchFamily="34" charset="0"/>
              <a:cs typeface="Courier New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de-DE" dirty="0">
              <a:cs typeface="Courier New"/>
            </a:endParaRPr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966277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Indices: </a:t>
            </a:r>
            <a:r>
              <a:rPr lang="en-US" dirty="0" err="1" smtClean="0"/>
              <a:t>qgram</a:t>
            </a:r>
            <a:r>
              <a:rPr lang="en-US" dirty="0" smtClean="0"/>
              <a:t> Index</a:t>
            </a:r>
            <a:endParaRPr lang="en-US" dirty="0"/>
          </a:p>
        </p:txBody>
      </p:sp>
      <p:sp>
        <p:nvSpPr>
          <p:cNvPr id="5" name="Inhaltsplatzhalter 2" descr="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err="1"/>
              <a:t>q</a:t>
            </a:r>
            <a:r>
              <a:rPr lang="en-US" sz="2800" dirty="0" err="1" smtClean="0"/>
              <a:t>gram</a:t>
            </a:r>
            <a:r>
              <a:rPr lang="en-US" dirty="0" smtClean="0"/>
              <a:t>:</a:t>
            </a:r>
          </a:p>
          <a:p>
            <a:pPr lvl="1"/>
            <a:r>
              <a:rPr lang="en-US" sz="2400" dirty="0" smtClean="0"/>
              <a:t>A string of length q</a:t>
            </a:r>
          </a:p>
          <a:p>
            <a:pPr lvl="1"/>
            <a:r>
              <a:rPr lang="en-US" dirty="0" smtClean="0"/>
              <a:t>May contain gaps</a:t>
            </a:r>
          </a:p>
          <a:p>
            <a:pPr marL="457200" lvl="1" indent="0">
              <a:buNone/>
            </a:pPr>
            <a:endParaRPr lang="en-US" dirty="0"/>
          </a:p>
          <a:p>
            <a:pPr marL="514350" indent="-457200">
              <a:buChar char=" "/>
            </a:pPr>
            <a:r>
              <a:rPr lang="en-US" smtClean="0"/>
              <a:t>            </a:t>
            </a:r>
            <a:endParaRPr lang="en-US" dirty="0" smtClean="0"/>
          </a:p>
          <a:p>
            <a:pPr marL="857250" lvl="1" indent="-342900">
              <a:buChar char=" "/>
            </a:pPr>
            <a:r>
              <a:rPr lang="en-US" sz="2000" smtClean="0"/>
              <a:t>                                                                      </a:t>
            </a:r>
            <a:br>
              <a:rPr lang="en-US" sz="2000" smtClean="0"/>
            </a:br>
            <a:r>
              <a:rPr lang="en-US" sz="2000" smtClean="0"/>
              <a:t>             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45958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mtClean="0"/>
              <a:t>Indices </a:t>
            </a:r>
            <a:endParaRPr lang="en-US"/>
          </a:p>
        </p:txBody>
      </p:sp>
      <p:sp>
        <p:nvSpPr>
          <p:cNvPr id="3" name="Inhaltsplatzhalter 2" descr=" 3"/>
          <p:cNvSpPr>
            <a:spLocks noGrp="1"/>
          </p:cNvSpPr>
          <p:nvPr>
            <p:ph idx="1"/>
          </p:nvPr>
        </p:nvSpPr>
        <p:spPr>
          <a:xfrm>
            <a:off x="457200" y="1112543"/>
            <a:ext cx="8229600" cy="4052359"/>
          </a:xfrm>
        </p:spPr>
        <p:txBody>
          <a:bodyPr>
            <a:noAutofit/>
          </a:bodyPr>
          <a:lstStyle/>
          <a:p>
            <a:r>
              <a:rPr lang="en-US" sz="2800" dirty="0" smtClean="0"/>
              <a:t>Construction of indices</a:t>
            </a:r>
            <a:endParaRPr lang="en-US" dirty="0"/>
          </a:p>
        </p:txBody>
      </p:sp>
      <p:sp>
        <p:nvSpPr>
          <p:cNvPr id="4" name="Textfeld 5" descr=" 4"/>
          <p:cNvSpPr txBox="1">
            <a:spLocks noChangeArrowheads="1"/>
          </p:cNvSpPr>
          <p:nvPr/>
        </p:nvSpPr>
        <p:spPr bwMode="auto">
          <a:xfrm>
            <a:off x="763483" y="1699612"/>
            <a:ext cx="7923317" cy="1224951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#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include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&lt;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seqan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/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index.h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</a:p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Index&lt;String&lt;</a:t>
            </a:r>
            <a:r>
              <a:rPr lang="de-DE" sz="1600" dirty="0" err="1" smtClean="0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&gt;,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IndexEsa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&lt;&gt;</a:t>
            </a:r>
            <a:r>
              <a:rPr lang="de-DE" sz="1600" dirty="0" smtClean="0">
                <a:latin typeface="Courier New"/>
                <a:cs typeface="Courier New"/>
              </a:rPr>
              <a:t>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 smtClean="0">
                <a:latin typeface="Courier New"/>
                <a:cs typeface="Courier New"/>
              </a:rPr>
              <a:t>				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esaIndex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); </a:t>
            </a:r>
            <a:endParaRPr lang="de-DE" sz="1600" dirty="0" smtClean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Index&lt;String&lt;</a:t>
            </a:r>
            <a:r>
              <a:rPr lang="de-DE" sz="1600" dirty="0" err="1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&gt;,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FMIndex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&lt;&gt; &gt;  </a:t>
            </a:r>
            <a:r>
              <a:rPr lang="de-DE" sz="1600" dirty="0" smtClean="0">
                <a:latin typeface="Courier New"/>
                <a:cs typeface="Courier New"/>
              </a:rPr>
              <a:t>				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fmIndex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); </a:t>
            </a:r>
          </a:p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StringSet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&lt;String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>
                <a:solidFill>
                  <a:srgbClr val="DC0202"/>
                </a:solidFill>
                <a:latin typeface="Courier New"/>
                <a:cs typeface="Courier New"/>
              </a:rPr>
              <a:t>char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 &gt;,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FMIndex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&lt;&gt; &gt; 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fmIndex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set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; </a:t>
            </a:r>
          </a:p>
        </p:txBody>
      </p:sp>
      <p:pic>
        <p:nvPicPr>
          <p:cNvPr id="5" name="Bild 5" descr="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332" y="2933990"/>
            <a:ext cx="4742235" cy="3026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181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Indices: </a:t>
            </a:r>
            <a:r>
              <a:rPr lang="en-US" dirty="0" err="1" smtClean="0"/>
              <a:t>qgram</a:t>
            </a:r>
            <a:r>
              <a:rPr lang="en-US" dirty="0" smtClean="0"/>
              <a:t> Index</a:t>
            </a:r>
            <a:endParaRPr lang="en-US" dirty="0"/>
          </a:p>
        </p:txBody>
      </p:sp>
      <p:sp>
        <p:nvSpPr>
          <p:cNvPr id="5" name="Inhaltsplatzhalter 2" descr=" 5"/>
          <p:cNvSpPr>
            <a:spLocks noGrp="1"/>
          </p:cNvSpPr>
          <p:nvPr>
            <p:ph idx="1"/>
          </p:nvPr>
        </p:nvSpPr>
        <p:spPr>
          <a:xfrm>
            <a:off x="457200" y="1357640"/>
            <a:ext cx="8229600" cy="40523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err="1"/>
              <a:t>q</a:t>
            </a:r>
            <a:r>
              <a:rPr lang="en-US" sz="2800" dirty="0" err="1" smtClean="0"/>
              <a:t>gram</a:t>
            </a:r>
            <a:r>
              <a:rPr lang="en-US" dirty="0" smtClean="0"/>
              <a:t>:</a:t>
            </a:r>
          </a:p>
          <a:p>
            <a:pPr lvl="1"/>
            <a:r>
              <a:rPr lang="en-US" sz="2400" dirty="0" smtClean="0"/>
              <a:t>A string of length q</a:t>
            </a:r>
          </a:p>
          <a:p>
            <a:pPr lvl="1"/>
            <a:r>
              <a:rPr lang="en-US" dirty="0" smtClean="0"/>
              <a:t>May contain gaps</a:t>
            </a:r>
          </a:p>
          <a:p>
            <a:pPr marL="457200" lvl="1" indent="0">
              <a:buNone/>
            </a:pPr>
            <a:endParaRPr lang="en-US" dirty="0"/>
          </a:p>
          <a:p>
            <a:pPr marL="57150" indent="0">
              <a:buNone/>
            </a:pPr>
            <a:r>
              <a:rPr lang="en-US" smtClean="0">
                <a:latin typeface="Calibri" panose="020F0502020204030204" pitchFamily="34" charset="0"/>
              </a:rPr>
              <a:t>qgram Index:</a:t>
            </a:r>
          </a:p>
          <a:p>
            <a:pPr marL="800100" lvl="1"/>
            <a:r>
              <a:rPr lang="en-US" sz="2000" smtClean="0">
                <a:latin typeface="Calibri" panose="020F0502020204030204" pitchFamily="34" charset="0"/>
              </a:rPr>
              <a:t>An index storing the number and locations of all occurrences of every possible qgram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52017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</a:t>
            </a:r>
            <a:r>
              <a:rPr lang="en-US" dirty="0" err="1"/>
              <a:t>qgram</a:t>
            </a:r>
            <a:r>
              <a:rPr lang="en-US" dirty="0"/>
              <a:t> Index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>
                <a:hlinkClick r:id="rId3"/>
              </a:rPr>
              <a:t>Shape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 shape contains information on how a </a:t>
            </a:r>
            <a:r>
              <a:rPr lang="en-US" dirty="0" err="1" smtClean="0"/>
              <a:t>qgram</a:t>
            </a:r>
            <a:r>
              <a:rPr lang="en-US" dirty="0" smtClean="0"/>
              <a:t> looks like:</a:t>
            </a:r>
          </a:p>
          <a:p>
            <a:pPr lvl="2"/>
            <a:r>
              <a:rPr lang="en-US" dirty="0" smtClean="0"/>
              <a:t>Length</a:t>
            </a:r>
          </a:p>
          <a:p>
            <a:pPr lvl="2"/>
            <a:r>
              <a:rPr lang="en-US" dirty="0" smtClean="0"/>
              <a:t>Number of gaps</a:t>
            </a:r>
          </a:p>
          <a:p>
            <a:pPr lvl="2"/>
            <a:r>
              <a:rPr lang="en-US" dirty="0" smtClean="0"/>
              <a:t>Positions of the gaps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48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</a:t>
            </a:r>
            <a:r>
              <a:rPr lang="en-US" dirty="0" err="1"/>
              <a:t>qgram</a:t>
            </a:r>
            <a:r>
              <a:rPr lang="en-US" dirty="0"/>
              <a:t> Index</a:t>
            </a:r>
          </a:p>
        </p:txBody>
      </p:sp>
      <p:sp>
        <p:nvSpPr>
          <p:cNvPr id="7" name="Textfeld 5"/>
          <p:cNvSpPr txBox="1">
            <a:spLocks noChangeArrowheads="1"/>
          </p:cNvSpPr>
          <p:nvPr/>
        </p:nvSpPr>
        <p:spPr bwMode="auto">
          <a:xfrm>
            <a:off x="457200" y="1297993"/>
            <a:ext cx="8583105" cy="1766637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Index&lt;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DnaString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IndexQGram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UngappedShape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&lt;3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 &gt; 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 													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("CATGATTACATA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");</a:t>
            </a:r>
          </a:p>
          <a:p>
            <a:pPr marL="0" indent="0">
              <a:buNone/>
            </a:pPr>
            <a:r>
              <a:rPr lang="de-DE" altLang="zh-TW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Shape&lt;</a:t>
            </a:r>
            <a:r>
              <a:rPr lang="de-DE" altLang="zh-TW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Dna</a:t>
            </a:r>
            <a:r>
              <a:rPr lang="de-DE" altLang="zh-TW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UngappedShape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&lt;3&gt; &gt;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shape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hash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shape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"CAT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");</a:t>
            </a:r>
          </a:p>
          <a:p>
            <a:pPr marL="0" indent="0">
              <a:buNone/>
            </a:pP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for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unsigned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i = 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0; i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length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getOccurrences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shape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)); ++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i)</a:t>
            </a: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std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::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cout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&lt;&lt;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getOccurrences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shape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)[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] &lt;&lt;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std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::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endl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89416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</a:t>
            </a:r>
            <a:r>
              <a:rPr lang="en-US" dirty="0" err="1"/>
              <a:t>qgram</a:t>
            </a:r>
            <a:r>
              <a:rPr lang="en-US" dirty="0"/>
              <a:t> Index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457199" y="995081"/>
            <a:ext cx="8535971" cy="40523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Assignment: Search for all </a:t>
            </a:r>
            <a:r>
              <a:rPr lang="en-US" dirty="0" err="1" smtClean="0"/>
              <a:t>qgrams</a:t>
            </a:r>
            <a:r>
              <a:rPr lang="en-US" dirty="0" smtClean="0"/>
              <a:t> “AT-A”.</a:t>
            </a:r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OneGappedShape</a:t>
            </a:r>
            <a:endParaRPr lang="en-US" dirty="0"/>
          </a:p>
          <a:p>
            <a:pPr lvl="1"/>
            <a:r>
              <a:rPr lang="en-US" dirty="0"/>
              <a:t>Use </a:t>
            </a:r>
            <a:r>
              <a:rPr lang="en-US" dirty="0" err="1" smtClean="0"/>
              <a:t>stringToShape</a:t>
            </a:r>
            <a:r>
              <a:rPr lang="en-US" dirty="0" smtClean="0"/>
              <a:t>() to specify the don’t-care position</a:t>
            </a:r>
          </a:p>
          <a:p>
            <a:pPr lvl="1"/>
            <a:r>
              <a:rPr lang="en-US" dirty="0" smtClean="0"/>
              <a:t>Use </a:t>
            </a:r>
            <a:r>
              <a:rPr lang="en-US" dirty="0" err="1" smtClean="0">
                <a:hlinkClick r:id="rId3"/>
              </a:rPr>
              <a:t>indexShape</a:t>
            </a:r>
            <a:r>
              <a:rPr lang="en-US" dirty="0" smtClean="0">
                <a:hlinkClick r:id="rId3"/>
              </a:rPr>
              <a:t>() </a:t>
            </a:r>
            <a:r>
              <a:rPr lang="en-US" dirty="0" smtClean="0"/>
              <a:t>instead of declaring </a:t>
            </a:r>
            <a:r>
              <a:rPr lang="en-US" b="1" dirty="0" smtClean="0"/>
              <a:t>shape</a:t>
            </a:r>
            <a:r>
              <a:rPr lang="en-US" dirty="0" smtClean="0"/>
              <a:t> like:</a:t>
            </a:r>
            <a:endParaRPr lang="en-US" sz="1600" dirty="0"/>
          </a:p>
        </p:txBody>
      </p:sp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523394" y="2851983"/>
            <a:ext cx="8347435" cy="338554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Shape&lt;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Dna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UngappedShape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&lt;3&gt; &gt;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shape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8" name="Textfeld 5"/>
          <p:cNvSpPr txBox="1">
            <a:spLocks noChangeArrowheads="1"/>
          </p:cNvSpPr>
          <p:nvPr/>
        </p:nvSpPr>
        <p:spPr bwMode="auto">
          <a:xfrm>
            <a:off x="523394" y="3322858"/>
            <a:ext cx="8347435" cy="2062103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Index&lt;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DnaString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IndexQGram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UngappedShape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&lt;3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 &gt; 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 													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("CATGATTACATA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");</a:t>
            </a:r>
          </a:p>
          <a:p>
            <a:pPr marL="0" indent="0">
              <a:buNone/>
            </a:pP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UngappedShape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&lt;3&gt;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shape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hash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shape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"CAT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");</a:t>
            </a:r>
          </a:p>
          <a:p>
            <a:pPr marL="0" indent="0">
              <a:buNone/>
            </a:pP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for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unsigned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i = 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0; i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length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getOccurrences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shape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));</a:t>
            </a:r>
          </a:p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 ++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i)</a:t>
            </a: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std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::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cout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&lt;&lt;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getOccurrences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shape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)[</a:t>
            </a:r>
            <a:r>
              <a:rPr lang="de-DE" sz="1600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de-DE" sz="1600" smtClean="0">
                <a:solidFill>
                  <a:srgbClr val="000000"/>
                </a:solidFill>
                <a:latin typeface="Courier New"/>
                <a:cs typeface="Courier New"/>
              </a:rPr>
              <a:t>] &lt;&lt;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std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::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endl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29065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</a:t>
            </a:r>
            <a:r>
              <a:rPr lang="en-US" dirty="0" err="1"/>
              <a:t>qgram</a:t>
            </a:r>
            <a:r>
              <a:rPr lang="en-US" dirty="0"/>
              <a:t> Index</a:t>
            </a:r>
          </a:p>
        </p:txBody>
      </p:sp>
      <p:sp>
        <p:nvSpPr>
          <p:cNvPr id="8" name="Textfeld 5"/>
          <p:cNvSpPr txBox="1">
            <a:spLocks noChangeArrowheads="1"/>
          </p:cNvSpPr>
          <p:nvPr/>
        </p:nvSpPr>
        <p:spPr bwMode="auto">
          <a:xfrm>
            <a:off x="269394" y="1446234"/>
            <a:ext cx="8620606" cy="3490186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int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main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()</a:t>
            </a:r>
          </a:p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   Index&lt;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DnaString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IndexQGram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OneGappedShape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 											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("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C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ATGA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TTACATA");</a:t>
            </a: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stringToShape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indexShape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),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"1101");</a:t>
            </a: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	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hash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indexShape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), "ATCA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");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  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for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unsigned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i = 0; i &lt;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length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getOccurrences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											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indexShape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))); ++i)</a:t>
            </a:r>
          </a:p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::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cout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&lt;&lt;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getOccurrences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indexShape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))[i] &lt;&lt; 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											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std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::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endl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return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0;</a:t>
            </a:r>
          </a:p>
          <a:p>
            <a:pPr marL="0" indent="0"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5" name="Textfeld 5"/>
          <p:cNvSpPr txBox="1">
            <a:spLocks noChangeArrowheads="1"/>
          </p:cNvSpPr>
          <p:nvPr/>
        </p:nvSpPr>
        <p:spPr bwMode="auto">
          <a:xfrm>
            <a:off x="269394" y="5134531"/>
            <a:ext cx="8620606" cy="634020"/>
          </a:xfrm>
          <a:prstGeom prst="rect">
            <a:avLst/>
          </a:prstGeom>
          <a:solidFill>
            <a:schemeClr val="tx1"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smtClean="0">
                <a:solidFill>
                  <a:schemeClr val="bg1"/>
                </a:solidFill>
                <a:latin typeface="Courier New"/>
                <a:cs typeface="Courier New"/>
              </a:rPr>
              <a:t>1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bg1"/>
                </a:solidFill>
                <a:latin typeface="Courier New"/>
                <a:cs typeface="Courier New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20659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</a:t>
            </a:r>
            <a:r>
              <a:rPr lang="en-US" dirty="0" err="1"/>
              <a:t>qgram</a:t>
            </a:r>
            <a:r>
              <a:rPr lang="en-US" dirty="0"/>
              <a:t> Index</a:t>
            </a:r>
          </a:p>
        </p:txBody>
      </p:sp>
      <p:sp>
        <p:nvSpPr>
          <p:cNvPr id="5" name="Inhaltsplatzhalter 2" descr=" 5"/>
          <p:cNvSpPr>
            <a:spLocks noGrp="1"/>
          </p:cNvSpPr>
          <p:nvPr>
            <p:ph idx="1"/>
          </p:nvPr>
        </p:nvSpPr>
        <p:spPr>
          <a:xfrm>
            <a:off x="457200" y="1357640"/>
            <a:ext cx="8229600" cy="4543539"/>
          </a:xfrm>
        </p:spPr>
        <p:txBody>
          <a:bodyPr>
            <a:noAutofit/>
          </a:bodyPr>
          <a:lstStyle/>
          <a:p>
            <a:r>
              <a:rPr lang="en-US" dirty="0" smtClean="0"/>
              <a:t>Which shape to choose?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Char char=" "/>
            </a:pPr>
            <a:r>
              <a:rPr lang="en-US" smtClean="0"/>
              <a:t>                                                </a:t>
            </a:r>
            <a:br>
              <a:rPr lang="en-US" smtClean="0"/>
            </a:br>
            <a:r>
              <a:rPr lang="en-US" smtClean="0"/>
              <a:t>                                                  </a:t>
            </a:r>
            <a:endParaRPr lang="en-US" sz="2000" dirty="0"/>
          </a:p>
        </p:txBody>
      </p:sp>
      <p:graphicFrame>
        <p:nvGraphicFramePr>
          <p:cNvPr id="7" name="Tabelle 6" descr="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107882"/>
              </p:ext>
            </p:extLst>
          </p:nvPr>
        </p:nvGraphicFramePr>
        <p:xfrm>
          <a:off x="1555202" y="2177590"/>
          <a:ext cx="6146495" cy="2373547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102396"/>
                <a:gridCol w="2290714"/>
                <a:gridCol w="1753385"/>
              </a:tblGrid>
              <a:tr h="544747">
                <a:tc>
                  <a:txBody>
                    <a:bodyPr/>
                    <a:lstStyle/>
                    <a:p>
                      <a:r>
                        <a:rPr lang="en-US" dirty="0" smtClean="0"/>
                        <a:t>Specialization 		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Modifiable at</a:t>
                      </a:r>
                      <a:r>
                        <a:rPr lang="en-US" baseline="0" dirty="0" smtClean="0"/>
                        <a:t> runtime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Number of Gaps</a:t>
                      </a:r>
                      <a:endParaRPr lang="de-DE" dirty="0" smtClean="0"/>
                    </a:p>
                  </a:txBody>
                  <a:tcPr/>
                </a:tc>
              </a:tr>
              <a:tr h="287102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UngappedShape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</a:tr>
              <a:tr h="287102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SimpleShape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+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</a:tr>
              <a:tr h="287102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OneGappedShape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+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0/1</a:t>
                      </a:r>
                      <a:endParaRPr lang="de-DE" dirty="0"/>
                    </a:p>
                  </a:txBody>
                  <a:tcPr/>
                </a:tc>
              </a:tr>
              <a:tr h="287102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GappedShape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any</a:t>
                      </a:r>
                      <a:endParaRPr lang="de-DE" dirty="0"/>
                    </a:p>
                  </a:txBody>
                  <a:tcPr/>
                </a:tc>
              </a:tr>
              <a:tr h="287102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GenericShape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+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any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6181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</a:t>
            </a:r>
            <a:r>
              <a:rPr lang="en-US" dirty="0" err="1"/>
              <a:t>qgram</a:t>
            </a:r>
            <a:r>
              <a:rPr lang="en-US" dirty="0"/>
              <a:t> Index</a:t>
            </a:r>
          </a:p>
        </p:txBody>
      </p:sp>
      <p:sp>
        <p:nvSpPr>
          <p:cNvPr id="5" name="Inhaltsplatzhalter 2" descr=" 5"/>
          <p:cNvSpPr>
            <a:spLocks noGrp="1"/>
          </p:cNvSpPr>
          <p:nvPr>
            <p:ph idx="1"/>
          </p:nvPr>
        </p:nvSpPr>
        <p:spPr>
          <a:xfrm>
            <a:off x="457200" y="1357640"/>
            <a:ext cx="8229600" cy="4543539"/>
          </a:xfrm>
        </p:spPr>
        <p:txBody>
          <a:bodyPr>
            <a:noAutofit/>
          </a:bodyPr>
          <a:lstStyle/>
          <a:p>
            <a:r>
              <a:rPr lang="en-US" dirty="0" smtClean="0"/>
              <a:t>Which shape to choose?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smtClean="0">
                <a:latin typeface="Calibri" panose="020F0502020204030204" pitchFamily="34" charset="0"/>
              </a:rPr>
              <a:t>When storing/loading q-gram indices: modifiable shapes are not stored: stringToShape() or resize()</a:t>
            </a:r>
            <a:endParaRPr lang="en-US" sz="2000" dirty="0"/>
          </a:p>
        </p:txBody>
      </p:sp>
      <p:graphicFrame>
        <p:nvGraphicFramePr>
          <p:cNvPr id="7" name="Tabelle 6" descr="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128196"/>
              </p:ext>
            </p:extLst>
          </p:nvPr>
        </p:nvGraphicFramePr>
        <p:xfrm>
          <a:off x="1555202" y="2177590"/>
          <a:ext cx="6146495" cy="2373547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102396"/>
                <a:gridCol w="2290714"/>
                <a:gridCol w="1753385"/>
              </a:tblGrid>
              <a:tr h="544747">
                <a:tc>
                  <a:txBody>
                    <a:bodyPr/>
                    <a:lstStyle/>
                    <a:p>
                      <a:r>
                        <a:rPr lang="en-US" dirty="0" smtClean="0"/>
                        <a:t>Specialization 		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Modifiable at</a:t>
                      </a:r>
                      <a:r>
                        <a:rPr lang="en-US" baseline="0" dirty="0" smtClean="0"/>
                        <a:t> runtime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Number of Gaps</a:t>
                      </a:r>
                      <a:endParaRPr lang="de-DE" dirty="0" smtClean="0"/>
                    </a:p>
                  </a:txBody>
                  <a:tcPr/>
                </a:tc>
              </a:tr>
              <a:tr h="287102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UngappedShape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</a:tr>
              <a:tr h="287102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SimpleShape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+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</a:tr>
              <a:tr h="287102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OneGappedShape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+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0/1</a:t>
                      </a:r>
                      <a:endParaRPr lang="de-DE" dirty="0"/>
                    </a:p>
                  </a:txBody>
                  <a:tcPr/>
                </a:tc>
              </a:tr>
              <a:tr h="287102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GappedShape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any</a:t>
                      </a:r>
                      <a:endParaRPr lang="de-DE" dirty="0"/>
                    </a:p>
                  </a:txBody>
                  <a:tcPr/>
                </a:tc>
              </a:tr>
              <a:tr h="287102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GenericShape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+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any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2015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qgram</a:t>
            </a:r>
            <a:r>
              <a:rPr lang="en-US" dirty="0"/>
              <a:t> </a:t>
            </a:r>
            <a:r>
              <a:rPr lang="en-US" dirty="0" smtClean="0"/>
              <a:t>index: array vs. open addressing</a:t>
            </a:r>
            <a:endParaRPr lang="en-US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308" y="2422542"/>
            <a:ext cx="4343384" cy="3478637"/>
          </a:xfrm>
          <a:prstGeom prst="rect">
            <a:avLst/>
          </a:prstGeom>
        </p:spPr>
      </p:pic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457200" y="1357640"/>
            <a:ext cx="8229600" cy="4543539"/>
          </a:xfrm>
        </p:spPr>
        <p:txBody>
          <a:bodyPr>
            <a:noAutofit/>
          </a:bodyPr>
          <a:lstStyle/>
          <a:p>
            <a:pPr marL="342900" lvl="1" indent="-342900"/>
            <a:r>
              <a:rPr lang="de-DE" altLang="de-DE" dirty="0">
                <a:ea typeface="ＭＳ Ｐゴシック" panose="020B0600070205080204" pitchFamily="34" charset="-128"/>
                <a:cs typeface="Courier New" panose="02070309020205020404" pitchFamily="49" charset="0"/>
              </a:rPr>
              <a:t>O(|</a:t>
            </a:r>
            <a:r>
              <a:rPr lang="el-GR" altLang="de-DE" dirty="0">
                <a:ea typeface="ＭＳ Ｐゴシック" panose="020B0600070205080204" pitchFamily="34" charset="-128"/>
                <a:cs typeface="Courier New" panose="02070309020205020404" pitchFamily="49" charset="0"/>
              </a:rPr>
              <a:t>Σ</a:t>
            </a:r>
            <a:r>
              <a:rPr lang="en-US" altLang="de-DE" dirty="0">
                <a:ea typeface="ＭＳ Ｐゴシック" panose="020B0600070205080204" pitchFamily="34" charset="-128"/>
                <a:cs typeface="Courier New" panose="02070309020205020404" pitchFamily="49" charset="0"/>
              </a:rPr>
              <a:t>|</a:t>
            </a:r>
            <a:r>
              <a:rPr lang="en-US" altLang="de-DE" baseline="30000" dirty="0">
                <a:ea typeface="ＭＳ Ｐゴシック" panose="020B0600070205080204" pitchFamily="34" charset="-128"/>
                <a:cs typeface="Courier New" panose="02070309020205020404" pitchFamily="49" charset="0"/>
              </a:rPr>
              <a:t>q</a:t>
            </a:r>
            <a:r>
              <a:rPr lang="de-DE" altLang="de-DE" dirty="0">
                <a:ea typeface="ＭＳ Ｐゴシック" panose="020B0600070205080204" pitchFamily="34" charset="-128"/>
                <a:cs typeface="Courier New" panose="02070309020205020404" pitchFamily="49" charset="0"/>
              </a:rPr>
              <a:t>) </a:t>
            </a:r>
            <a:r>
              <a:rPr lang="de-DE" altLang="de-DE" dirty="0" smtClean="0">
                <a:ea typeface="ＭＳ Ｐゴシック" panose="020B0600070205080204" pitchFamily="34" charset="-128"/>
                <a:cs typeface="Courier New" panose="02070309020205020404" pitchFamily="49" charset="0"/>
              </a:rPr>
              <a:t>vs. O(min(n</a:t>
            </a:r>
            <a:r>
              <a:rPr lang="de-DE" altLang="de-DE" dirty="0">
                <a:ea typeface="ＭＳ Ｐゴシック" panose="020B0600070205080204" pitchFamily="34" charset="-128"/>
                <a:cs typeface="Courier New" panose="02070309020205020404" pitchFamily="49" charset="0"/>
              </a:rPr>
              <a:t>,|</a:t>
            </a:r>
            <a:r>
              <a:rPr lang="el-GR" altLang="de-DE" dirty="0">
                <a:ea typeface="ＭＳ Ｐゴシック" panose="020B0600070205080204" pitchFamily="34" charset="-128"/>
                <a:cs typeface="Courier New" panose="02070309020205020404" pitchFamily="49" charset="0"/>
              </a:rPr>
              <a:t>Σ</a:t>
            </a:r>
            <a:r>
              <a:rPr lang="en-US" altLang="de-DE" dirty="0">
                <a:ea typeface="ＭＳ Ｐゴシック" panose="020B0600070205080204" pitchFamily="34" charset="-128"/>
                <a:cs typeface="Courier New" panose="02070309020205020404" pitchFamily="49" charset="0"/>
              </a:rPr>
              <a:t>|</a:t>
            </a:r>
            <a:r>
              <a:rPr lang="en-US" altLang="de-DE" baseline="30000" dirty="0">
                <a:ea typeface="ＭＳ Ｐゴシック" panose="020B0600070205080204" pitchFamily="34" charset="-128"/>
                <a:cs typeface="Courier New" panose="02070309020205020404" pitchFamily="49" charset="0"/>
              </a:rPr>
              <a:t>q</a:t>
            </a:r>
            <a:r>
              <a:rPr lang="de-DE" altLang="de-DE" dirty="0" smtClean="0">
                <a:ea typeface="ＭＳ Ｐゴシック" panose="020B0600070205080204" pitchFamily="34" charset="-128"/>
                <a:cs typeface="Courier New" panose="02070309020205020404" pitchFamily="49" charset="0"/>
              </a:rPr>
              <a:t>) </a:t>
            </a:r>
            <a:r>
              <a:rPr lang="de-DE" altLang="de-DE" dirty="0" err="1" smtClean="0">
                <a:ea typeface="ＭＳ Ｐゴシック" panose="020B0600070205080204" pitchFamily="34" charset="-128"/>
                <a:cs typeface="Courier New" panose="02070309020205020404" pitchFamily="49" charset="0"/>
              </a:rPr>
              <a:t>space</a:t>
            </a:r>
            <a:endParaRPr lang="de-DE" altLang="de-DE" dirty="0" smtClean="0">
              <a:ea typeface="ＭＳ Ｐゴシック" panose="020B0600070205080204" pitchFamily="34" charset="-128"/>
              <a:cs typeface="Courier New" panose="02070309020205020404" pitchFamily="49" charset="0"/>
            </a:endParaRPr>
          </a:p>
          <a:p>
            <a:pPr marL="342900" lvl="1" indent="-342900"/>
            <a:r>
              <a:rPr lang="de-DE" altLang="de-DE" dirty="0" err="1" smtClean="0">
                <a:ea typeface="ＭＳ Ｐゴシック" panose="020B0600070205080204" pitchFamily="34" charset="-128"/>
                <a:cs typeface="Courier New" panose="02070309020205020404" pitchFamily="49" charset="0"/>
              </a:rPr>
              <a:t>IndexQGram</a:t>
            </a:r>
            <a:r>
              <a:rPr lang="de-DE" altLang="de-DE" dirty="0" smtClean="0">
                <a:ea typeface="ＭＳ Ｐゴシック" panose="020B0600070205080204" pitchFamily="34" charset="-128"/>
                <a:cs typeface="Courier New" panose="02070309020205020404" pitchFamily="49" charset="0"/>
              </a:rPr>
              <a:t>&lt;</a:t>
            </a:r>
            <a:r>
              <a:rPr lang="de-DE" altLang="de-DE" dirty="0" err="1" smtClean="0">
                <a:ea typeface="ＭＳ Ｐゴシック" panose="020B0600070205080204" pitchFamily="34" charset="-128"/>
                <a:cs typeface="Courier New" panose="02070309020205020404" pitchFamily="49" charset="0"/>
              </a:rPr>
              <a:t>UngappedShape</a:t>
            </a:r>
            <a:r>
              <a:rPr lang="de-DE" altLang="de-DE" dirty="0" smtClean="0">
                <a:ea typeface="ＭＳ Ｐゴシック" panose="020B0600070205080204" pitchFamily="34" charset="-128"/>
                <a:cs typeface="Courier New" panose="02070309020205020404" pitchFamily="49" charset="0"/>
              </a:rPr>
              <a:t>&lt;3&gt;, </a:t>
            </a:r>
            <a:r>
              <a:rPr lang="de-DE" altLang="de-DE" dirty="0" err="1">
                <a:ea typeface="ＭＳ Ｐゴシック" panose="020B0600070205080204" pitchFamily="34" charset="-128"/>
                <a:cs typeface="Courier New" panose="02070309020205020404" pitchFamily="49" charset="0"/>
              </a:rPr>
              <a:t>OpenAddressing</a:t>
            </a:r>
            <a:r>
              <a:rPr lang="de-DE" altLang="de-DE" dirty="0">
                <a:ea typeface="ＭＳ Ｐゴシック" panose="020B0600070205080204" pitchFamily="34" charset="-128"/>
                <a:cs typeface="Courier New" panose="02070309020205020404" pitchFamily="49" charset="0"/>
              </a:rPr>
              <a:t>&gt;</a:t>
            </a:r>
            <a:endParaRPr lang="de-DE" altLang="de-DE" dirty="0" smtClean="0">
              <a:ea typeface="ＭＳ Ｐゴシック" panose="020B0600070205080204" pitchFamily="34" charset="-128"/>
              <a:cs typeface="Courier New" panose="02070309020205020404" pitchFamily="49" charset="0"/>
            </a:endParaRPr>
          </a:p>
          <a:p>
            <a:pPr marL="342900" lvl="1" indent="-342900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362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Indices: improving space consumption</a:t>
            </a:r>
            <a:endParaRPr lang="en-US" dirty="0"/>
          </a:p>
        </p:txBody>
      </p:sp>
      <p:sp>
        <p:nvSpPr>
          <p:cNvPr id="7" name="Textfeld 5" descr=" 7"/>
          <p:cNvSpPr txBox="1">
            <a:spLocks noChangeArrowheads="1"/>
          </p:cNvSpPr>
          <p:nvPr/>
        </p:nvSpPr>
        <p:spPr bwMode="auto">
          <a:xfrm>
            <a:off x="269394" y="1045055"/>
            <a:ext cx="8620606" cy="4179606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template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&lt;&gt;</a:t>
            </a:r>
          </a:p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struct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SAValue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&lt;String&lt;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Dna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 &gt;</a:t>
            </a:r>
          </a:p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typedef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unsigned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Type;</a:t>
            </a:r>
          </a:p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};</a:t>
            </a:r>
          </a:p>
          <a:p>
            <a:pPr marL="0" indent="0"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>
              <a:buChar char=" "/>
            </a:pPr>
            <a:r>
              <a:rPr lang="de-DE" sz="1600" smtClean="0">
                <a:solidFill>
                  <a:srgbClr val="000000"/>
                </a:solidFill>
                <a:latin typeface="Courier New"/>
                <a:cs typeface="Courier New"/>
              </a:rPr>
              <a:t>          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>
              <a:buChar char=" "/>
            </a:pPr>
            <a:r>
              <a:rPr lang="de-DE" sz="1600" smtClean="0">
                <a:solidFill>
                  <a:srgbClr val="000000"/>
                </a:solidFill>
                <a:latin typeface="Courier New"/>
                <a:cs typeface="Courier New"/>
              </a:rPr>
              <a:t>                                        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>
              <a:buChar char=" "/>
            </a:pPr>
            <a:r>
              <a:rPr lang="de-DE" sz="160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>
              <a:buChar char=" "/>
            </a:pPr>
            <a:r>
              <a:rPr lang="de-DE" sz="1600" smtClean="0">
                <a:solidFill>
                  <a:srgbClr val="000000"/>
                </a:solidFill>
                <a:latin typeface="Courier New"/>
                <a:cs typeface="Courier New"/>
              </a:rPr>
              <a:t>                                          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>
              <a:buChar char=" "/>
            </a:pPr>
            <a:r>
              <a:rPr lang="de-DE" sz="1600" smtClean="0">
                <a:solidFill>
                  <a:srgbClr val="000000"/>
                </a:solidFill>
                <a:latin typeface="Courier New"/>
                <a:cs typeface="Courier New"/>
              </a:rPr>
              <a:t>  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>
              <a:buChar char=" "/>
            </a:pPr>
            <a:r>
              <a:rPr lang="de-DE" sz="1600" smtClean="0">
                <a:solidFill>
                  <a:srgbClr val="000000"/>
                </a:solidFill>
                <a:latin typeface="Courier New"/>
                <a:cs typeface="Courier New"/>
              </a:rPr>
              <a:t>                                              </a:t>
            </a:r>
            <a:endParaRPr lang="de-DE" sz="1600" dirty="0" smtClean="0">
              <a:solidFill>
                <a:srgbClr val="000000"/>
              </a:solidFill>
              <a:latin typeface="Courier New"/>
              <a:cs typeface="Courier New"/>
            </a:endParaRPr>
          </a:p>
          <a:p>
            <a:pPr>
              <a:buChar char=" "/>
            </a:pPr>
            <a:r>
              <a:rPr lang="de-DE" sz="1600" smtClean="0">
                <a:solidFill>
                  <a:srgbClr val="000000"/>
                </a:solidFill>
                <a:latin typeface="Courier New"/>
                <a:cs typeface="Courier New"/>
              </a:rPr>
              <a:t>                                                                    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270744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Indices: improving space consumption</a:t>
            </a:r>
            <a:endParaRPr lang="en-US" dirty="0"/>
          </a:p>
        </p:txBody>
      </p:sp>
      <p:sp>
        <p:nvSpPr>
          <p:cNvPr id="7" name="Textfeld 5" descr=" 7"/>
          <p:cNvSpPr txBox="1">
            <a:spLocks noChangeArrowheads="1"/>
          </p:cNvSpPr>
          <p:nvPr/>
        </p:nvSpPr>
        <p:spPr bwMode="auto">
          <a:xfrm>
            <a:off x="269394" y="1045053"/>
            <a:ext cx="8620606" cy="4179606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template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&lt;&gt;</a:t>
            </a:r>
          </a:p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struct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SAValue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&lt;String&lt;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Dna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 &gt;</a:t>
            </a:r>
          </a:p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typedef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unsigned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Type;</a:t>
            </a:r>
          </a:p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};</a:t>
            </a:r>
          </a:p>
          <a:p>
            <a:pPr marL="0" indent="0"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 eaLnBrk="1" fontAlgn="auto" hangingPunct="1">
              <a:spcBef>
                <a:spcPts val="20"/>
              </a:spcBef>
              <a:spcAft>
                <a:spcPts val="0"/>
              </a:spcAft>
              <a:buNone/>
            </a:pPr>
            <a:r>
              <a:rPr lang="de-DE" sz="1600" smtClean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/>
              </a:rPr>
              <a:t>template&lt;&gt;</a:t>
            </a:r>
          </a:p>
          <a:p>
            <a:pPr marL="0" indent="0" eaLnBrk="1" fontAlgn="auto" hangingPunct="1">
              <a:spcBef>
                <a:spcPts val="20"/>
              </a:spcBef>
              <a:spcAft>
                <a:spcPts val="0"/>
              </a:spcAft>
              <a:buNone/>
            </a:pPr>
            <a:r>
              <a:rPr lang="de-DE" sz="1600" smtClean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/>
              </a:rPr>
              <a:t>struct SAValue&lt;StringSet&lt;String&lt;Dna&gt; &gt; &gt;</a:t>
            </a:r>
          </a:p>
          <a:p>
            <a:pPr marL="0" indent="0" eaLnBrk="1" fontAlgn="auto" hangingPunct="1">
              <a:spcBef>
                <a:spcPts val="20"/>
              </a:spcBef>
              <a:spcAft>
                <a:spcPts val="0"/>
              </a:spcAft>
              <a:buNone/>
            </a:pPr>
            <a:r>
              <a:rPr lang="de-DE" sz="1600" smtClean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de-DE" sz="1600" smtClean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/>
              </a:rPr>
              <a:t>    typedef Pair&lt;unsigned, unsigned&gt; Type;</a:t>
            </a:r>
          </a:p>
          <a:p>
            <a:pPr marL="0" indent="0" eaLnBrk="1" fontAlgn="auto" hangingPunct="1">
              <a:spcBef>
                <a:spcPts val="20"/>
              </a:spcBef>
              <a:spcAft>
                <a:spcPts val="0"/>
              </a:spcAft>
              <a:buNone/>
            </a:pPr>
            <a:r>
              <a:rPr lang="de-DE" sz="1600" smtClean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/>
              </a:rPr>
              <a:t>};</a:t>
            </a:r>
          </a:p>
          <a:p>
            <a:pPr marL="0" indent="0"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Char char=" "/>
            </a:pPr>
            <a:r>
              <a:rPr lang="de-DE" sz="1600" smtClean="0">
                <a:solidFill>
                  <a:srgbClr val="000000"/>
                </a:solidFill>
                <a:latin typeface="Courier New"/>
                <a:cs typeface="Courier New"/>
              </a:rPr>
              <a:t>                                              </a:t>
            </a:r>
            <a:endParaRPr lang="de-DE" sz="1600" dirty="0" smtClean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Char char=" "/>
            </a:pPr>
            <a:r>
              <a:rPr lang="de-DE" sz="1600" smtClean="0">
                <a:solidFill>
                  <a:srgbClr val="000000"/>
                </a:solidFill>
                <a:latin typeface="Courier New"/>
                <a:cs typeface="Courier New"/>
              </a:rPr>
              <a:t>                                                                    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310111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mtClean="0"/>
              <a:t>Indices </a:t>
            </a:r>
            <a:endParaRPr lang="en-US"/>
          </a:p>
        </p:txBody>
      </p:sp>
      <p:sp>
        <p:nvSpPr>
          <p:cNvPr id="3" name="Inhaltsplatzhalter 2" descr="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Storing/Loading indices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>
              <a:buChar char=" "/>
            </a:pPr>
            <a:r>
              <a:rPr lang="en-US" smtClean="0"/>
              <a:t>                                            </a:t>
            </a:r>
            <a:endParaRPr lang="en-US" dirty="0" smtClean="0"/>
          </a:p>
          <a:p>
            <a:pPr lvl="1">
              <a:buChar char=" "/>
            </a:pPr>
            <a:r>
              <a:rPr lang="en-US" smtClean="0"/>
              <a:t>                                    </a:t>
            </a:r>
            <a:endParaRPr lang="en-US" dirty="0" smtClean="0"/>
          </a:p>
          <a:p>
            <a:pPr lvl="1">
              <a:buChar char=" "/>
            </a:pPr>
            <a:r>
              <a:rPr lang="en-US" smtClean="0"/>
              <a:t>                    </a:t>
            </a:r>
            <a:r>
              <a:rPr lang="en-US" smtClean="0">
                <a:hlinkClick r:id="rId3"/>
              </a:rPr>
              <a:t>                     </a:t>
            </a:r>
            <a:r>
              <a:rPr lang="en-US" smtClean="0"/>
              <a:t> </a:t>
            </a:r>
            <a:endParaRPr lang="en-US" dirty="0" smtClean="0"/>
          </a:p>
        </p:txBody>
      </p:sp>
      <p:sp>
        <p:nvSpPr>
          <p:cNvPr id="4" name="Textfeld 5" descr=" 4"/>
          <p:cNvSpPr txBox="1">
            <a:spLocks noChangeArrowheads="1"/>
          </p:cNvSpPr>
          <p:nvPr/>
        </p:nvSpPr>
        <p:spPr bwMode="auto">
          <a:xfrm>
            <a:off x="763483" y="2024553"/>
            <a:ext cx="7923317" cy="634020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save(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fmIndex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“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path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/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to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/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“);</a:t>
            </a:r>
          </a:p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open(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fmIndex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“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path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/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to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/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“);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5" name="Textfeld 5" descr=" 5"/>
          <p:cNvSpPr txBox="1">
            <a:spLocks noChangeArrowheads="1"/>
          </p:cNvSpPr>
          <p:nvPr/>
        </p:nvSpPr>
        <p:spPr bwMode="auto">
          <a:xfrm>
            <a:off x="763482" y="4867581"/>
            <a:ext cx="7923317" cy="929485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buChar char=" "/>
            </a:pPr>
            <a:r>
              <a:rPr lang="de-DE" sz="1600" smtClean="0">
                <a:solidFill>
                  <a:srgbClr val="000000"/>
                </a:solidFill>
                <a:latin typeface="Courier New"/>
                <a:cs typeface="Courier New"/>
              </a:rPr>
              <a:t>                                 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>
              <a:buChar char=" "/>
            </a:pPr>
            <a:r>
              <a:rPr lang="de-DE" sz="1600" smtClean="0">
                <a:solidFill>
                  <a:srgbClr val="000000"/>
                </a:solidFill>
                <a:latin typeface="Courier New"/>
                <a:cs typeface="Courier New"/>
              </a:rPr>
              <a:t>                                 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>
              <a:buChar char=" "/>
            </a:pPr>
            <a:r>
              <a:rPr lang="de-DE" sz="1600" smtClean="0">
                <a:solidFill>
                  <a:srgbClr val="000000"/>
                </a:solidFill>
                <a:latin typeface="Courier New"/>
                <a:cs typeface="Courier New"/>
              </a:rPr>
              <a:t>                                 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009785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Indices: improving space consumption</a:t>
            </a:r>
            <a:endParaRPr lang="en-US" dirty="0"/>
          </a:p>
        </p:txBody>
      </p:sp>
      <p:sp>
        <p:nvSpPr>
          <p:cNvPr id="7" name="Textfeld 5" descr=" 7"/>
          <p:cNvSpPr txBox="1">
            <a:spLocks noChangeArrowheads="1"/>
          </p:cNvSpPr>
          <p:nvPr/>
        </p:nvSpPr>
        <p:spPr bwMode="auto">
          <a:xfrm>
            <a:off x="269394" y="1045052"/>
            <a:ext cx="8620606" cy="4475071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template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&lt;&gt;</a:t>
            </a:r>
          </a:p>
          <a:p>
            <a:pPr marL="0" indent="0">
              <a:buNone/>
            </a:pP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struct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SAValue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&lt;String&lt;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Dna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&gt; &gt;</a:t>
            </a:r>
          </a:p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typedef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unsigned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 Type;</a:t>
            </a:r>
          </a:p>
          <a:p>
            <a:pPr marL="0" indent="0">
              <a:buNone/>
            </a:pP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};</a:t>
            </a:r>
          </a:p>
          <a:p>
            <a:pPr marL="0" indent="0"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 eaLnBrk="1" fontAlgn="auto" hangingPunct="1">
              <a:spcBef>
                <a:spcPts val="20"/>
              </a:spcBef>
              <a:spcAft>
                <a:spcPts val="0"/>
              </a:spcAft>
              <a:buNone/>
            </a:pPr>
            <a:r>
              <a:rPr lang="de-DE" sz="1600" smtClean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/>
              </a:rPr>
              <a:t>template&lt;&gt;</a:t>
            </a:r>
          </a:p>
          <a:p>
            <a:pPr marL="0" indent="0" eaLnBrk="1" fontAlgn="auto" hangingPunct="1">
              <a:spcBef>
                <a:spcPts val="20"/>
              </a:spcBef>
              <a:spcAft>
                <a:spcPts val="0"/>
              </a:spcAft>
              <a:buNone/>
            </a:pPr>
            <a:r>
              <a:rPr lang="de-DE" sz="1600" smtClean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/>
              </a:rPr>
              <a:t>struct SAValue&lt;StringSet&lt;String&lt;Dna&gt; &gt; &gt;</a:t>
            </a:r>
          </a:p>
          <a:p>
            <a:pPr marL="0" indent="0" eaLnBrk="1" fontAlgn="auto" hangingPunct="1">
              <a:spcBef>
                <a:spcPts val="20"/>
              </a:spcBef>
              <a:spcAft>
                <a:spcPts val="0"/>
              </a:spcAft>
              <a:buNone/>
            </a:pPr>
            <a:r>
              <a:rPr lang="de-DE" sz="1600" smtClean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de-DE" sz="1600" smtClean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/>
              </a:rPr>
              <a:t>    typedef Pair&lt;unsigned, unsigned&gt; Type;</a:t>
            </a:r>
          </a:p>
          <a:p>
            <a:pPr marL="0" indent="0" eaLnBrk="1" fontAlgn="auto" hangingPunct="1">
              <a:spcBef>
                <a:spcPts val="20"/>
              </a:spcBef>
              <a:spcAft>
                <a:spcPts val="0"/>
              </a:spcAft>
              <a:buNone/>
            </a:pPr>
            <a:r>
              <a:rPr lang="de-DE" sz="1600" smtClean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/>
              </a:rPr>
              <a:t>};</a:t>
            </a:r>
          </a:p>
          <a:p>
            <a:pPr marL="0" indent="0">
              <a:buNone/>
            </a:pP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 eaLnBrk="1" fontAlgn="auto" hangingPunct="1">
              <a:spcBef>
                <a:spcPts val="20"/>
              </a:spcBef>
              <a:spcAft>
                <a:spcPts val="0"/>
              </a:spcAft>
              <a:buNone/>
            </a:pPr>
            <a:r>
              <a:rPr lang="de-DE" sz="1600" smtClean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/>
              </a:rPr>
              <a:t>typedef FMIndexConfig&lt;void, unsigned&gt; TConfig;</a:t>
            </a:r>
          </a:p>
          <a:p>
            <a:pPr marL="0" indent="0" eaLnBrk="1" fontAlgn="auto" hangingPunct="1">
              <a:spcBef>
                <a:spcPts val="20"/>
              </a:spcBef>
              <a:spcAft>
                <a:spcPts val="0"/>
              </a:spcAft>
              <a:buNone/>
            </a:pPr>
            <a:r>
              <a:rPr lang="de-DE" sz="1600" smtClean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/>
              </a:rPr>
              <a:t>Index&lt;StringSet&lt;String&lt;Dna&gt; &gt;, FMIndex&lt;void, TConfig&gt; &gt; 	index(set);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43090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j031559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828800"/>
            <a:ext cx="3657600" cy="2609088"/>
          </a:xfrm>
          <a:prstGeom prst="rect">
            <a:avLst/>
          </a:prstGeom>
        </p:spPr>
      </p:pic>
      <p:sp>
        <p:nvSpPr>
          <p:cNvPr id="41986" name="Rectangle 6"/>
          <p:cNvSpPr>
            <a:spLocks noChangeArrowheads="1"/>
          </p:cNvSpPr>
          <p:nvPr/>
        </p:nvSpPr>
        <p:spPr bwMode="auto">
          <a:xfrm>
            <a:off x="611188" y="4995863"/>
            <a:ext cx="791845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de-DE" sz="3200" b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Questions?</a:t>
            </a:r>
          </a:p>
        </p:txBody>
      </p:sp>
      <p:sp>
        <p:nvSpPr>
          <p:cNvPr id="41988" name="Text Placeholder 1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>
                <a:latin typeface="Calibri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413145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mtClean="0"/>
              <a:t>Indices </a:t>
            </a:r>
            <a:endParaRPr lang="en-US"/>
          </a:p>
        </p:txBody>
      </p:sp>
      <p:sp>
        <p:nvSpPr>
          <p:cNvPr id="3" name="Inhaltsplatzhalter 2" descr=" 3"/>
          <p:cNvSpPr>
            <a:spLocks noGrp="1"/>
          </p:cNvSpPr>
          <p:nvPr>
            <p:ph idx="1"/>
          </p:nvPr>
        </p:nvSpPr>
        <p:spPr>
          <a:xfrm>
            <a:off x="457200" y="1357640"/>
            <a:ext cx="8229600" cy="4052359"/>
          </a:xfrm>
        </p:spPr>
        <p:txBody>
          <a:bodyPr>
            <a:noAutofit/>
          </a:bodyPr>
          <a:lstStyle/>
          <a:p>
            <a:r>
              <a:rPr lang="en-US" sz="2800" dirty="0" smtClean="0"/>
              <a:t>Storing/Loading indices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mtClean="0">
                <a:latin typeface="Calibri" panose="020F0502020204030204" pitchFamily="34" charset="0"/>
              </a:rPr>
              <a:t>Indices are first built when they are needed</a:t>
            </a:r>
          </a:p>
          <a:p>
            <a:pPr lvl="1"/>
            <a:r>
              <a:rPr lang="en-US" smtClean="0">
                <a:latin typeface="Calibri" panose="020F0502020204030204" pitchFamily="34" charset="0"/>
              </a:rPr>
              <a:t>Alternatively build index explicitly</a:t>
            </a:r>
          </a:p>
          <a:p>
            <a:pPr lvl="1"/>
            <a:r>
              <a:rPr lang="en-US" smtClean="0">
                <a:latin typeface="Calibri" panose="020F0502020204030204" pitchFamily="34" charset="0"/>
              </a:rPr>
              <a:t>How-Tos &gt; Recipes &gt; </a:t>
            </a:r>
            <a:r>
              <a:rPr lang="en-US" smtClean="0">
                <a:latin typeface="Calibri" panose="020F0502020204030204" pitchFamily="34" charset="0"/>
                <a:hlinkClick r:id="rId3"/>
              </a:rPr>
              <a:t>Accessing Index Fibre</a:t>
            </a:r>
            <a:r>
              <a:rPr lang="en-US" smtClean="0">
                <a:latin typeface="Calibri" panose="020F0502020204030204" pitchFamily="34" charset="0"/>
              </a:rPr>
              <a:t>s</a:t>
            </a:r>
            <a:endParaRPr lang="en-US" dirty="0" smtClean="0"/>
          </a:p>
        </p:txBody>
      </p:sp>
      <p:sp>
        <p:nvSpPr>
          <p:cNvPr id="4" name="Textfeld 5" descr=" 4"/>
          <p:cNvSpPr txBox="1">
            <a:spLocks noChangeArrowheads="1"/>
          </p:cNvSpPr>
          <p:nvPr/>
        </p:nvSpPr>
        <p:spPr bwMode="auto">
          <a:xfrm>
            <a:off x="763483" y="2024553"/>
            <a:ext cx="7923317" cy="634020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save(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fmIndex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“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path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/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to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/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“);</a:t>
            </a:r>
          </a:p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open(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fmIndex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, “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path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/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to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/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“);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5" name="Textfeld 5" descr=" 5"/>
          <p:cNvSpPr txBox="1">
            <a:spLocks noChangeArrowheads="1"/>
          </p:cNvSpPr>
          <p:nvPr/>
        </p:nvSpPr>
        <p:spPr bwMode="auto">
          <a:xfrm>
            <a:off x="763482" y="4867581"/>
            <a:ext cx="7923317" cy="1224951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 eaLnBrk="1" fontAlgn="auto" hangingPunct="1">
              <a:spcBef>
                <a:spcPts val="20"/>
              </a:spcBef>
              <a:spcAft>
                <a:spcPts val="0"/>
              </a:spcAft>
              <a:buNone/>
            </a:pPr>
            <a:r>
              <a:rPr lang="de-DE" sz="1600" smtClean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/>
              </a:rPr>
              <a:t>indexRequire(saIndex, FibreSA());</a:t>
            </a:r>
          </a:p>
          <a:p>
            <a:pPr marL="0" indent="0" eaLnBrk="1" fontAlgn="auto" hangingPunct="1">
              <a:spcBef>
                <a:spcPts val="20"/>
              </a:spcBef>
              <a:spcAft>
                <a:spcPts val="0"/>
              </a:spcAft>
              <a:buNone/>
            </a:pPr>
            <a:r>
              <a:rPr lang="de-DE" sz="1600" smtClean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/>
              </a:rPr>
              <a:t>indexRequire(fmIndex, FibreSA());</a:t>
            </a:r>
          </a:p>
          <a:p>
            <a:pPr marL="0" indent="0" eaLnBrk="1" fontAlgn="auto" hangingPunct="1">
              <a:spcBef>
                <a:spcPts val="20"/>
              </a:spcBef>
              <a:spcAft>
                <a:spcPts val="0"/>
              </a:spcAft>
              <a:buNone/>
            </a:pPr>
            <a:r>
              <a:rPr lang="de-DE" sz="1600" smtClean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/>
              </a:rPr>
              <a:t>indexRequire(fmIndex, FibreLF());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961791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mtClean="0"/>
              <a:t>Indices 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Storing the index in external memory</a:t>
            </a:r>
            <a:endParaRPr lang="en-US" dirty="0" smtClean="0"/>
          </a:p>
        </p:txBody>
      </p:sp>
      <p:sp>
        <p:nvSpPr>
          <p:cNvPr id="4" name="Textfeld 5"/>
          <p:cNvSpPr txBox="1">
            <a:spLocks noChangeArrowheads="1"/>
          </p:cNvSpPr>
          <p:nvPr/>
        </p:nvSpPr>
        <p:spPr bwMode="auto">
          <a:xfrm>
            <a:off x="763483" y="2024553"/>
            <a:ext cx="7923317" cy="929485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Index&lt;String&lt;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char</a:t>
            </a:r>
            <a:r>
              <a:rPr lang="de-DE" sz="1600" dirty="0" smtClean="0">
                <a:solidFill>
                  <a:schemeClr val="tx1"/>
                </a:solidFill>
                <a:latin typeface="Courier New"/>
                <a:cs typeface="Courier New"/>
              </a:rPr>
              <a:t>, </a:t>
            </a:r>
            <a:r>
              <a:rPr lang="de-DE" sz="1600" dirty="0" err="1" smtClean="0">
                <a:solidFill>
                  <a:srgbClr val="DC0202"/>
                </a:solidFill>
                <a:latin typeface="Courier New"/>
                <a:cs typeface="Courier New"/>
              </a:rPr>
              <a:t>External</a:t>
            </a:r>
            <a:r>
              <a:rPr lang="de-DE" sz="1600" dirty="0" smtClean="0">
                <a:solidFill>
                  <a:srgbClr val="DC0202"/>
                </a:solidFill>
                <a:latin typeface="Courier New"/>
                <a:cs typeface="Courier New"/>
              </a:rPr>
              <a:t>&lt;&gt; 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&gt;, </a:t>
            </a:r>
            <a:r>
              <a:rPr lang="de-DE" sz="1600" dirty="0" err="1">
                <a:solidFill>
                  <a:srgbClr val="000000"/>
                </a:solidFill>
                <a:latin typeface="Courier New"/>
                <a:cs typeface="Courier New"/>
              </a:rPr>
              <a:t>FMIndex</a:t>
            </a:r>
            <a:r>
              <a:rPr lang="de-DE" sz="1600" dirty="0">
                <a:solidFill>
                  <a:srgbClr val="000000"/>
                </a:solidFill>
                <a:latin typeface="Courier New"/>
                <a:cs typeface="Courier New"/>
              </a:rPr>
              <a:t>&lt;&gt; &gt;  </a:t>
            </a:r>
            <a:r>
              <a:rPr lang="de-DE" sz="1600" dirty="0" err="1" smtClean="0">
                <a:solidFill>
                  <a:schemeClr val="tx1"/>
                </a:solidFill>
                <a:latin typeface="Courier New"/>
                <a:cs typeface="Courier New"/>
              </a:rPr>
              <a:t>extFm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FontTx/>
              <a:buNone/>
            </a:pPr>
            <a:endParaRPr lang="de-DE" sz="1600" dirty="0" smtClean="0">
              <a:solidFill>
                <a:srgbClr val="000000"/>
              </a:solidFill>
              <a:latin typeface="Courier New"/>
              <a:cs typeface="Courier New"/>
            </a:endParaRPr>
          </a:p>
          <a:p>
            <a:pPr marL="0" indent="0">
              <a:buFontTx/>
              <a:buNone/>
            </a:pP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open(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extFmIndex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, “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path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/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to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/</a:t>
            </a:r>
            <a:r>
              <a:rPr lang="de-DE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index</a:t>
            </a:r>
            <a:r>
              <a:rPr lang="de-DE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“);</a:t>
            </a:r>
            <a:endParaRPr lang="de-DE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20938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Indices: </a:t>
            </a:r>
            <a:r>
              <a:rPr lang="en-US" dirty="0" smtClean="0"/>
              <a:t>Searching with </a:t>
            </a:r>
            <a:r>
              <a:rPr lang="en-US" i="1" dirty="0" smtClean="0"/>
              <a:t>Finder</a:t>
            </a:r>
            <a:endParaRPr lang="en-US" i="1" dirty="0"/>
          </a:p>
        </p:txBody>
      </p:sp>
      <p:sp>
        <p:nvSpPr>
          <p:cNvPr id="5" name="Inhaltsplatzhalter 2" descr=" 5"/>
          <p:cNvSpPr txBox="1">
            <a:spLocks/>
          </p:cNvSpPr>
          <p:nvPr/>
        </p:nvSpPr>
        <p:spPr>
          <a:xfrm>
            <a:off x="609600" y="1157518"/>
            <a:ext cx="8229600" cy="19371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</a:t>
            </a:r>
            <a:r>
              <a:rPr lang="en-US" dirty="0" smtClean="0">
                <a:hlinkClick r:id="rId3"/>
              </a:rPr>
              <a:t>Finder</a:t>
            </a:r>
            <a:r>
              <a:rPr lang="en-US" dirty="0" smtClean="0"/>
              <a:t> class</a:t>
            </a:r>
          </a:p>
          <a:p>
            <a:pPr lvl="1"/>
            <a:r>
              <a:rPr lang="en-US" dirty="0" smtClean="0"/>
              <a:t>Stores all </a:t>
            </a:r>
            <a:r>
              <a:rPr lang="en-US" dirty="0" err="1" smtClean="0"/>
              <a:t>infos</a:t>
            </a:r>
            <a:r>
              <a:rPr lang="en-US" dirty="0" smtClean="0"/>
              <a:t> about pattern occurrences</a:t>
            </a:r>
          </a:p>
          <a:p>
            <a:pPr lvl="1">
              <a:buChar char=" "/>
            </a:pPr>
            <a:r>
              <a:rPr lang="en-US" smtClean="0"/>
              <a:t>                                                        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>
              <a:buChar char=" "/>
            </a:pPr>
            <a:r>
              <a:rPr lang="en-US" smtClean="0"/>
              <a:t>                               </a:t>
            </a:r>
            <a:r>
              <a:rPr lang="en-US" smtClean="0">
                <a:solidFill>
                  <a:srgbClr val="FF0000"/>
                </a:solidFill>
              </a:rPr>
              <a:t>                        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2596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4207</Words>
  <Application>Microsoft Office PowerPoint</Application>
  <PresentationFormat>Bildschirmpräsentation (4:3)</PresentationFormat>
  <Paragraphs>1236</Paragraphs>
  <Slides>61</Slides>
  <Notes>59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61</vt:i4>
      </vt:variant>
    </vt:vector>
  </HeadingPairs>
  <TitlesOfParts>
    <vt:vector size="69" baseType="lpstr">
      <vt:lpstr>ＭＳ Ｐゴシック</vt:lpstr>
      <vt:lpstr>新細明體</vt:lpstr>
      <vt:lpstr>ヒラギノ角ゴ Pro W3</vt:lpstr>
      <vt:lpstr>Arial</vt:lpstr>
      <vt:lpstr>Calibri</vt:lpstr>
      <vt:lpstr>Courier New</vt:lpstr>
      <vt:lpstr>Office-Design</vt:lpstr>
      <vt:lpstr>1_Office-Design</vt:lpstr>
      <vt:lpstr>PowerPoint-Präsentation</vt:lpstr>
      <vt:lpstr>Indices </vt:lpstr>
      <vt:lpstr>Indices </vt:lpstr>
      <vt:lpstr>Indices </vt:lpstr>
      <vt:lpstr>Indices </vt:lpstr>
      <vt:lpstr>Indices </vt:lpstr>
      <vt:lpstr>Indices </vt:lpstr>
      <vt:lpstr>Indices </vt:lpstr>
      <vt:lpstr>Indices: Searching with Finder</vt:lpstr>
      <vt:lpstr>Indices: Searching with Finder</vt:lpstr>
      <vt:lpstr>Indices: Searching with Finder</vt:lpstr>
      <vt:lpstr>Indices: Searching with Finder</vt:lpstr>
      <vt:lpstr>Indices: Searching with Finder</vt:lpstr>
      <vt:lpstr>Indices: Searching with Finder</vt:lpstr>
      <vt:lpstr>Indices: Searching with Finder</vt:lpstr>
      <vt:lpstr>Indices: Searching with Finder</vt:lpstr>
      <vt:lpstr>Indices: Searching with Finder</vt:lpstr>
      <vt:lpstr>Indices: Searching with Finder</vt:lpstr>
      <vt:lpstr>Indices: Searching with Finder</vt:lpstr>
      <vt:lpstr>Indices: Searching with Finder</vt:lpstr>
      <vt:lpstr>Indices: Searching with Finder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Searching with Iterator</vt:lpstr>
      <vt:lpstr>Indices: qgram Index</vt:lpstr>
      <vt:lpstr>Indices: qgram Index</vt:lpstr>
      <vt:lpstr>Indices: qgram Index</vt:lpstr>
      <vt:lpstr>Indices: qgram Index</vt:lpstr>
      <vt:lpstr>Indices: qgram Index</vt:lpstr>
      <vt:lpstr>Indices: qgram Index</vt:lpstr>
      <vt:lpstr>Indices: qgram Index</vt:lpstr>
      <vt:lpstr>Indices: qgram Index</vt:lpstr>
      <vt:lpstr>qgram index: array vs. open addressing</vt:lpstr>
      <vt:lpstr>Indices: improving space consumption</vt:lpstr>
      <vt:lpstr>Indices: improving space consumption</vt:lpstr>
      <vt:lpstr>Indices: improving space consumption</vt:lpstr>
      <vt:lpstr>Questions?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Sabrina Krakau</dc:creator>
  <cp:lastModifiedBy>chris</cp:lastModifiedBy>
  <cp:revision>276</cp:revision>
  <dcterms:created xsi:type="dcterms:W3CDTF">2012-08-22T10:25:20Z</dcterms:created>
  <dcterms:modified xsi:type="dcterms:W3CDTF">2016-03-31T11:49:53Z</dcterms:modified>
</cp:coreProperties>
</file>