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19" r:id="rId2"/>
    <p:sldId id="321" r:id="rId3"/>
    <p:sldId id="322" r:id="rId4"/>
    <p:sldId id="323" r:id="rId5"/>
    <p:sldId id="324" r:id="rId6"/>
    <p:sldId id="325" r:id="rId7"/>
    <p:sldId id="337" r:id="rId8"/>
    <p:sldId id="326" r:id="rId9"/>
    <p:sldId id="330" r:id="rId10"/>
    <p:sldId id="327" r:id="rId11"/>
    <p:sldId id="328" r:id="rId12"/>
    <p:sldId id="329" r:id="rId13"/>
    <p:sldId id="331" r:id="rId14"/>
    <p:sldId id="332" r:id="rId15"/>
    <p:sldId id="333" r:id="rId16"/>
    <p:sldId id="334" r:id="rId1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19"/>
            <p14:sldId id="321"/>
            <p14:sldId id="322"/>
            <p14:sldId id="323"/>
            <p14:sldId id="324"/>
            <p14:sldId id="325"/>
            <p14:sldId id="337"/>
            <p14:sldId id="326"/>
            <p14:sldId id="330"/>
            <p14:sldId id="327"/>
            <p14:sldId id="328"/>
            <p14:sldId id="329"/>
            <p14:sldId id="331"/>
            <p14:sldId id="332"/>
            <p14:sldId id="333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309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5" autoAdjust="0"/>
    <p:restoredTop sz="86284" autoAdjust="0"/>
  </p:normalViewPr>
  <p:slideViewPr>
    <p:cSldViewPr snapToGrid="0" snapToObjects="1">
      <p:cViewPr varScale="1">
        <p:scale>
          <a:sx n="156" d="100"/>
          <a:sy n="156" d="100"/>
        </p:scale>
        <p:origin x="62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30.03.16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2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859"/>
            <a:ext cx="8229600" cy="40198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 smtClean="0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 smtClean="0"/>
              <a:t>User Group Meeting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2016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3200" b="0" dirty="0" smtClean="0">
                <a:solidFill>
                  <a:schemeClr val="tx1"/>
                </a:solidFill>
                <a:latin typeface="Calibri" charset="0"/>
              </a:rPr>
              <a:t>IMSEQ Application Tutorial</a:t>
            </a: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2000" b="1" smtClean="0">
                <a:solidFill>
                  <a:schemeClr val="tx1"/>
                </a:solidFill>
                <a:latin typeface="Calibri" charset="0"/>
              </a:rPr>
              <a:t>Léon </a:t>
            </a:r>
            <a:r>
              <a:rPr lang="en-US" sz="2000" b="1" dirty="0" smtClean="0">
                <a:solidFill>
                  <a:schemeClr val="tx1"/>
                </a:solidFill>
                <a:latin typeface="Calibri" charset="0"/>
              </a:rPr>
              <a:t>Kuchenbecker</a:t>
            </a:r>
            <a:endParaRPr lang="en-US" sz="20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de-DE" dirty="0" err="1" smtClean="0">
                <a:latin typeface="Calibri" charset="0"/>
              </a:rPr>
              <a:t>Charit</a:t>
            </a:r>
            <a:r>
              <a:rPr lang="en-US" dirty="0" err="1" smtClean="0">
                <a:latin typeface="Calibri" charset="0"/>
              </a:rPr>
              <a:t>é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Universitätsmedizin</a:t>
            </a:r>
            <a:r>
              <a:rPr lang="en-US" dirty="0" smtClean="0">
                <a:latin typeface="Calibri" charset="0"/>
              </a:rPr>
              <a:t> Berlin</a:t>
            </a:r>
            <a:endParaRPr lang="de-DE" sz="1800" b="0" dirty="0"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  <p:pic>
        <p:nvPicPr>
          <p:cNvPr id="8" name="Picture 7" descr="seqan_logo_800_pres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934" y="855289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2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1881640"/>
            <a:ext cx="8486774" cy="3094719"/>
          </a:xfrm>
        </p:spPr>
        <p:txBody>
          <a:bodyPr/>
          <a:lstStyle/>
          <a:p>
            <a:r>
              <a:rPr lang="en-US" b="1" dirty="0" smtClean="0"/>
              <a:t>Rapid </a:t>
            </a:r>
            <a:r>
              <a:rPr lang="en-US" b="1" dirty="0" err="1" smtClean="0"/>
              <a:t>clonotype</a:t>
            </a:r>
            <a:r>
              <a:rPr lang="en-US" b="1" dirty="0" smtClean="0"/>
              <a:t> assignment </a:t>
            </a:r>
            <a:r>
              <a:rPr lang="en-US" dirty="0" smtClean="0"/>
              <a:t>from deep sequencing data</a:t>
            </a:r>
          </a:p>
          <a:p>
            <a:r>
              <a:rPr lang="en-US" b="1" dirty="0" smtClean="0"/>
              <a:t>Standalone error correction </a:t>
            </a:r>
            <a:r>
              <a:rPr lang="en-US" dirty="0" smtClean="0"/>
              <a:t>for PCR and sequencing errors</a:t>
            </a:r>
          </a:p>
          <a:p>
            <a:r>
              <a:rPr lang="en-US" b="1" dirty="0" smtClean="0"/>
              <a:t>PCR barcode based correction </a:t>
            </a:r>
            <a:r>
              <a:rPr lang="en-US" dirty="0" smtClean="0"/>
              <a:t>of PCR and sequencing errors as well as amplification biases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7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4" name="Rectangle 3"/>
          <p:cNvSpPr/>
          <p:nvPr/>
        </p:nvSpPr>
        <p:spPr>
          <a:xfrm>
            <a:off x="800100" y="2622487"/>
            <a:ext cx="7886700" cy="83100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 err="1">
                <a:solidFill>
                  <a:srgbClr val="AA0D91"/>
                </a:solidFill>
                <a:latin typeface="Menlo-Regular" charset="0"/>
              </a:rPr>
              <a:t>typedef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Shape&lt;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TAlphabet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SimpleShape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&gt;                              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TShape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;</a:t>
            </a:r>
          </a:p>
          <a:p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 err="1" smtClean="0">
                <a:solidFill>
                  <a:srgbClr val="AA0D91"/>
                </a:solidFill>
                <a:latin typeface="Menlo-Regular" charset="0"/>
              </a:rPr>
              <a:t>typedef</a:t>
            </a:r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Index&lt;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TStringSet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IndexQGram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TShape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OpenAddressing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&gt; &gt;     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TIndex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;</a:t>
            </a:r>
          </a:p>
          <a:p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 err="1" smtClean="0">
                <a:solidFill>
                  <a:srgbClr val="AA0D91"/>
                </a:solidFill>
                <a:latin typeface="Menlo-Regular" charset="0"/>
              </a:rPr>
              <a:t>typedef</a:t>
            </a:r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Pattern&lt;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TIndex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, Swift&lt;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SwiftSemiGlobal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&gt; &gt;                   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TPattern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;</a:t>
            </a:r>
          </a:p>
          <a:p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 err="1" smtClean="0">
                <a:solidFill>
                  <a:srgbClr val="AA0D91"/>
                </a:solidFill>
                <a:latin typeface="Menlo-Regular" charset="0"/>
              </a:rPr>
              <a:t>typedef</a:t>
            </a:r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Finder&lt;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TSequence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, Swift&lt;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SwiftSemiGlobal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&gt; &gt;                  </a:t>
            </a:r>
            <a:r>
              <a:rPr lang="de-DE" sz="1200" dirty="0" err="1">
                <a:solidFill>
                  <a:srgbClr val="000000"/>
                </a:solidFill>
                <a:latin typeface="Menlo-Regular" charset="0"/>
              </a:rPr>
              <a:t>TFinder</a:t>
            </a:r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;</a:t>
            </a:r>
            <a:endParaRPr lang="en-US" sz="1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8613" y="1179739"/>
            <a:ext cx="8486774" cy="4498521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SeqAn</a:t>
            </a:r>
            <a:r>
              <a:rPr lang="en-US" dirty="0" smtClean="0"/>
              <a:t> implementation of the SWIFT alignment filter is used to reduce the search space of matching V and J segments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Myers </a:t>
            </a:r>
            <a:r>
              <a:rPr lang="en-US" dirty="0" err="1" smtClean="0"/>
              <a:t>Bitvector</a:t>
            </a:r>
            <a:r>
              <a:rPr lang="en-US" dirty="0" smtClean="0"/>
              <a:t> algorithm is used for verification</a:t>
            </a:r>
          </a:p>
          <a:p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800100" y="4167167"/>
            <a:ext cx="7886700" cy="138499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Menlo-Regular" charset="0"/>
              </a:rPr>
              <a:t>Pattern&lt;</a:t>
            </a:r>
            <a:r>
              <a:rPr lang="en-US" sz="1200" dirty="0" err="1" smtClean="0">
                <a:solidFill>
                  <a:srgbClr val="000000"/>
                </a:solidFill>
                <a:latin typeface="Menlo-Regular" charset="0"/>
              </a:rPr>
              <a:t>TInfix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, Myers&lt;&gt; &gt; </a:t>
            </a:r>
            <a:r>
              <a:rPr lang="en-US" sz="1200" dirty="0" err="1">
                <a:solidFill>
                  <a:srgbClr val="000000"/>
                </a:solidFill>
                <a:latin typeface="Menlo-Regular" charset="0"/>
              </a:rPr>
              <a:t>myersPattern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-Regular" charset="0"/>
              </a:rPr>
              <a:t>segInfix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);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 charset="0"/>
              </a:rPr>
              <a:t>Finder&lt;</a:t>
            </a:r>
            <a:r>
              <a:rPr lang="en-US" sz="1200" dirty="0" err="1" smtClean="0">
                <a:solidFill>
                  <a:srgbClr val="000000"/>
                </a:solidFill>
                <a:latin typeface="Menlo-Regular" charset="0"/>
              </a:rPr>
              <a:t>TInfix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&gt; finder(</a:t>
            </a:r>
            <a:r>
              <a:rPr lang="en-US" sz="1200" dirty="0" err="1">
                <a:solidFill>
                  <a:srgbClr val="000000"/>
                </a:solidFill>
                <a:latin typeface="Menlo-Regular" charset="0"/>
              </a:rPr>
              <a:t>readInfix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);</a:t>
            </a:r>
          </a:p>
          <a:p>
            <a:endParaRPr lang="en-US" sz="1200" dirty="0">
              <a:solidFill>
                <a:srgbClr val="000000"/>
              </a:solidFill>
              <a:latin typeface="Menlo-Regular" charset="0"/>
            </a:endParaRPr>
          </a:p>
          <a:p>
            <a:r>
              <a:rPr lang="en-US" sz="1200" dirty="0" smtClean="0">
                <a:solidFill>
                  <a:srgbClr val="AA0D91"/>
                </a:solidFill>
                <a:latin typeface="Menlo-Regular" charset="0"/>
              </a:rPr>
              <a:t>while</a:t>
            </a:r>
            <a:r>
              <a:rPr lang="en-US" sz="1200" dirty="0" smtClean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(find(finder, </a:t>
            </a:r>
            <a:r>
              <a:rPr lang="en-US" sz="1200" dirty="0" err="1">
                <a:solidFill>
                  <a:srgbClr val="000000"/>
                </a:solidFill>
                <a:latin typeface="Menlo-Regular" charset="0"/>
              </a:rPr>
              <a:t>myersPattern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, -</a:t>
            </a:r>
            <a:r>
              <a:rPr lang="en-US" sz="1200" dirty="0" err="1">
                <a:solidFill>
                  <a:srgbClr val="000000"/>
                </a:solidFill>
                <a:latin typeface="Menlo-Regular" charset="0"/>
              </a:rPr>
              <a:t>maxErrors</a:t>
            </a:r>
            <a:r>
              <a:rPr lang="en-US" sz="1200" dirty="0">
                <a:solidFill>
                  <a:srgbClr val="000000"/>
                </a:solidFill>
                <a:latin typeface="Menlo-Regular" charset="0"/>
              </a:rPr>
              <a:t>)) </a:t>
            </a:r>
          </a:p>
          <a:p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Menlo-Regular" charset="0"/>
              </a:rPr>
              <a:t> </a:t>
            </a:r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  [...]</a:t>
            </a:r>
            <a:endParaRPr lang="de-DE" sz="1200" dirty="0">
              <a:solidFill>
                <a:srgbClr val="000000"/>
              </a:solidFill>
              <a:latin typeface="Menlo-Regular" charset="0"/>
            </a:endParaRPr>
          </a:p>
          <a:p>
            <a:r>
              <a:rPr lang="de-DE" sz="1200" dirty="0" smtClean="0">
                <a:solidFill>
                  <a:srgbClr val="000000"/>
                </a:solidFill>
                <a:latin typeface="Menlo-Regular" charset="0"/>
              </a:rPr>
              <a:t>}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7848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5757" y="787853"/>
            <a:ext cx="8486774" cy="5282293"/>
          </a:xfrm>
        </p:spPr>
        <p:txBody>
          <a:bodyPr/>
          <a:lstStyle/>
          <a:p>
            <a:r>
              <a:rPr lang="en-US" dirty="0" smtClean="0"/>
              <a:t>Sequencing errors can be corrected based on quality scores provided by the sequencer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PCR errors can be corrected using an unrestricted threshold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757" y="1876582"/>
            <a:ext cx="8486774" cy="1815882"/>
          </a:xfrm>
          <a:prstGeom prst="rect">
            <a:avLst/>
          </a:prstGeom>
          <a:ln>
            <a:noFill/>
          </a:ln>
          <a:effectLst>
            <a:outerShdw dist="76200" dir="2700000" rotWithShape="0">
              <a:srgbClr val="000000">
                <a:alpha val="22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qc, --</a:t>
            </a:r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qual-clust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Enable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quality score based clustering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qcme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, --max-err-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hq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NUM</a:t>
            </a: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Maximum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edit-distance for two clusters to be clustered without low 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quality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correlation In range [0..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inf]. Default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: 4.    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qcsd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, --min-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sd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-diff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NUM</a:t>
            </a: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How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many standard deviations must an error positions quality value be 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below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the mean to be considered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for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clustering. Default: 1.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7" y="4781193"/>
            <a:ext cx="8486774" cy="1169551"/>
          </a:xfrm>
          <a:prstGeom prst="rect">
            <a:avLst/>
          </a:prstGeom>
          <a:ln>
            <a:noFill/>
          </a:ln>
          <a:effectLst>
            <a:outerShdw dist="76200" dir="2700000" rotWithShape="0">
              <a:srgbClr val="000000">
                <a:alpha val="22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sc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, --simple-</a:t>
            </a:r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clust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     Enable simple distance-based clustering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scme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, --max-err-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lq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NUM</a:t>
            </a: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Maximum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edit-distance for two clusters to be potentially clustered 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 without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low quality correlation In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range [0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..inf]. Default: 2.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57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1898196"/>
            <a:ext cx="8486774" cy="3061608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If </a:t>
            </a:r>
            <a:r>
              <a:rPr lang="en-US" dirty="0" smtClean="0"/>
              <a:t>supported experimentally, IMSEQ can correct PCR and sequencing errors as well as amplification biases based on PCR barcodes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35757" y="3455357"/>
            <a:ext cx="8454117" cy="1504447"/>
            <a:chOff x="457200" y="798285"/>
            <a:chExt cx="8454117" cy="150444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798285"/>
              <a:ext cx="6964136" cy="15044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235858" y="1156646"/>
              <a:ext cx="1675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NNNNNNNNNN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784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6" name="TextBox 5"/>
          <p:cNvSpPr txBox="1"/>
          <p:nvPr/>
        </p:nvSpPr>
        <p:spPr>
          <a:xfrm>
            <a:off x="328613" y="832812"/>
            <a:ext cx="8486774" cy="4893647"/>
          </a:xfrm>
          <a:prstGeom prst="rect">
            <a:avLst/>
          </a:prstGeom>
          <a:ln>
            <a:noFill/>
          </a:ln>
          <a:effectLst>
            <a:outerShdw dist="76200" dir="2700000" rotWithShape="0">
              <a:srgbClr val="000000">
                <a:alpha val="22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b="1" dirty="0">
                <a:latin typeface="Monaco" charset="0"/>
                <a:ea typeface="Monaco" charset="0"/>
                <a:cs typeface="Monaco" charset="0"/>
              </a:rPr>
              <a:t>Barcoding: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bvdj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--barcode-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vdj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In paired end mode: Read the barcode from the VDJ read instead of the V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read. 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bse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bcseq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-max-err NUM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Maximum number of errors allowed in the barcode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sequence.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bmq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-min-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NUM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Minimum per base quality in molecular barcode region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bcl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--barcode-length NUM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Length of random barcode at the beginning of the read. A value of '0'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disables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barcode based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correction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.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--barcode-err-rate NUM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Maximum error rate between reads in order to be merged based on barcode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sequence 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bfr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--barcode-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freq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-rate NUM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Inclusive maximum frequency ratio between smaller and larger cluster </a:t>
            </a:r>
            <a:endParaRPr lang="en-US" sz="13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during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barcode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clustering.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-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bst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--barcode-stats FILE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Path to barcode stats output file. If empty, no file is written. 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oab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--out-amino-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bc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FILE</a:t>
            </a:r>
          </a:p>
          <a:p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 Output file path for translated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clonotypes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with barcode corrected counts.        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-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onb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--out-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nuc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-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bc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FILE</a:t>
            </a:r>
          </a:p>
          <a:p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Output file path for untranslated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clonotypes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with barcode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corrected </a:t>
            </a:r>
          </a:p>
          <a:p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counts.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8613" y="832811"/>
            <a:ext cx="8486775" cy="1640967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8612" y="3034447"/>
            <a:ext cx="8486775" cy="2692012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9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Interactive Tutorial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1232807"/>
            <a:ext cx="8486774" cy="4392386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Three example datasets with human TRB sequence data are packaged with IMSEQ: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1" dirty="0" smtClean="0"/>
              <a:t>Error free, simulated data</a:t>
            </a:r>
            <a:br>
              <a:rPr lang="en-US" b="1" dirty="0" smtClean="0"/>
            </a:br>
            <a:r>
              <a:rPr lang="en-US" dirty="0" smtClean="0"/>
              <a:t>A small dataset with 50 full gene sequences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1" dirty="0" smtClean="0"/>
              <a:t>Real world data of poor sequencing quality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dataset with 10,000 reads of very poor quality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1" dirty="0" smtClean="0"/>
              <a:t>Barcoded real world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dataset of 20,000 reads that were prepared using PCR barcodes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1557" y="5200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www.imtools.org</a:t>
            </a:r>
            <a:r>
              <a:rPr lang="en-US" dirty="0" smtClean="0"/>
              <a:t>/</a:t>
            </a:r>
            <a:r>
              <a:rPr lang="en-US" dirty="0" err="1" smtClean="0"/>
              <a:t>ugm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04" y="1357313"/>
            <a:ext cx="5339080" cy="4594225"/>
          </a:xfrm>
        </p:spPr>
      </p:pic>
    </p:spTree>
    <p:extLst>
      <p:ext uri="{BB962C8B-B14F-4D97-AF65-F5344CB8AC3E}">
        <p14:creationId xmlns:p14="http://schemas.microsoft.com/office/powerpoint/2010/main" val="4082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Content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1993270"/>
            <a:ext cx="8486774" cy="2871460"/>
          </a:xfrm>
        </p:spPr>
        <p:txBody>
          <a:bodyPr>
            <a:normAutofit/>
          </a:bodyPr>
          <a:lstStyle/>
          <a:p>
            <a:r>
              <a:rPr lang="en-US" b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Immunogenetics</a:t>
            </a:r>
            <a:r>
              <a:rPr lang="en-US" dirty="0" smtClean="0"/>
              <a:t>, Sequencing</a:t>
            </a:r>
          </a:p>
          <a:p>
            <a:r>
              <a:rPr lang="en-US" b="1" dirty="0" smtClean="0"/>
              <a:t>IMSEQ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Scope and features, under the hood</a:t>
            </a:r>
          </a:p>
          <a:p>
            <a:r>
              <a:rPr lang="en-US" b="1" dirty="0" smtClean="0"/>
              <a:t>Interactive Tutorial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Introduction to example data</a:t>
            </a:r>
          </a:p>
        </p:txBody>
      </p:sp>
    </p:spTree>
    <p:extLst>
      <p:ext uri="{BB962C8B-B14F-4D97-AF65-F5344CB8AC3E}">
        <p14:creationId xmlns:p14="http://schemas.microsoft.com/office/powerpoint/2010/main" val="123330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Introduction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1941037"/>
          </a:xfrm>
        </p:spPr>
        <p:txBody>
          <a:bodyPr/>
          <a:lstStyle/>
          <a:p>
            <a:r>
              <a:rPr lang="en-US" dirty="0" smtClean="0"/>
              <a:t>T and B cells are white blood cells (leucocytes) and part of the </a:t>
            </a:r>
            <a:r>
              <a:rPr lang="en-US" i="1" dirty="0" smtClean="0"/>
              <a:t>adaptive immune system</a:t>
            </a:r>
          </a:p>
          <a:p>
            <a:r>
              <a:rPr lang="en-US" dirty="0" smtClean="0"/>
              <a:t>They express a membrane protein, the </a:t>
            </a:r>
            <a:r>
              <a:rPr lang="en-US" i="1" dirty="0" smtClean="0"/>
              <a:t>antigen receptor (TCR, IG) </a:t>
            </a:r>
            <a:r>
              <a:rPr lang="en-US" dirty="0" smtClean="0"/>
              <a:t>that is capable of antigen binding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401" y="3542350"/>
            <a:ext cx="2544393" cy="25443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03" y="3542350"/>
            <a:ext cx="2544393" cy="254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0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Introduction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1164585"/>
            <a:ext cx="8486774" cy="2583521"/>
          </a:xfr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600" dirty="0" smtClean="0"/>
              <a:t>The receptor of one cell is specific for </a:t>
            </a:r>
            <a:r>
              <a:rPr lang="en-US" sz="2600" i="1" dirty="0" smtClean="0"/>
              <a:t>one</a:t>
            </a:r>
            <a:r>
              <a:rPr lang="en-US" sz="2600" dirty="0" smtClean="0"/>
              <a:t> antigen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600" dirty="0" smtClean="0"/>
              <a:t>Many different cells with different receptors are present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600" dirty="0"/>
              <a:t>C</a:t>
            </a:r>
            <a:r>
              <a:rPr lang="en-US" sz="2600" dirty="0" smtClean="0"/>
              <a:t>ells start proliferating upon activation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600" dirty="0" smtClean="0"/>
              <a:t>The specificity is inherited to the daughter cells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03" y="3542350"/>
            <a:ext cx="2544393" cy="2544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49" y="3254643"/>
            <a:ext cx="79121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4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844892"/>
            <a:ext cx="8486774" cy="5154256"/>
          </a:xfrm>
        </p:spPr>
        <p:txBody>
          <a:bodyPr/>
          <a:lstStyle/>
          <a:p>
            <a:r>
              <a:rPr lang="en-US" dirty="0" err="1" smtClean="0"/>
              <a:t>Germline</a:t>
            </a:r>
            <a:r>
              <a:rPr lang="en-US" dirty="0" smtClean="0"/>
              <a:t> locus before recombination (TRB):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Recombined gene: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2" y="1744409"/>
            <a:ext cx="7664915" cy="12978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18" y="4119072"/>
            <a:ext cx="7925082" cy="171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4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2806092"/>
            <a:ext cx="8486774" cy="3193055"/>
          </a:xfrm>
        </p:spPr>
        <p:txBody>
          <a:bodyPr>
            <a:normAutofit/>
          </a:bodyPr>
          <a:lstStyle/>
          <a:p>
            <a:r>
              <a:rPr lang="en-US" dirty="0" smtClean="0"/>
              <a:t>The recombined gene can be uniquely described by the incorporated V and J segments and the sequence of the CDR3 region (</a:t>
            </a:r>
            <a:r>
              <a:rPr lang="en-US" i="1" dirty="0" err="1" smtClean="0"/>
              <a:t>clonotype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Targeted enrichment of the recombined genes combined with high throughput sequencing can be used to capture TCR and IG repertoires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2" y="777665"/>
            <a:ext cx="8358187" cy="18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Introduction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44"/>
          <a:stretch/>
        </p:blipFill>
        <p:spPr>
          <a:xfrm>
            <a:off x="506847" y="1829707"/>
            <a:ext cx="8130306" cy="3198585"/>
          </a:xfrm>
        </p:spPr>
      </p:pic>
      <p:sp>
        <p:nvSpPr>
          <p:cNvPr id="3" name="Rectangle 2"/>
          <p:cNvSpPr/>
          <p:nvPr/>
        </p:nvSpPr>
        <p:spPr>
          <a:xfrm>
            <a:off x="269421" y="3184071"/>
            <a:ext cx="8605158" cy="693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9421" y="4538435"/>
            <a:ext cx="8605158" cy="693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9421" y="3878036"/>
            <a:ext cx="8605158" cy="6939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Scope and Features of IMSEQ</a:t>
            </a:r>
            <a:endParaRPr lang="en-US" cap="small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382559"/>
            <a:ext cx="4108817" cy="2092881"/>
          </a:xfrm>
          <a:prstGeom prst="rect">
            <a:avLst/>
          </a:prstGeom>
          <a:ln w="12700">
            <a:solidFill>
              <a:schemeClr val="l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@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READ-2-8-9382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AACCTGGTCCCCGAACCGAAGGTGTAGCCATAGGCTGCCCCAGTTTGG...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+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IIIIIIGIIIIIHHHIHIIIIIIIIIIIIIIHGGIII&lt;IIE8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@?CB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:?...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@READ-2-8-9383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AACCTGGTGCCCGGCCCGAAGGTGTAGCCATAGGCTGCCCCAGTTTGG...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+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AAAAAAAA)A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&gt;*&lt;**?&gt;&lt;==AAAAAAAAAAAAAAAAA6AA@5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@@@@@@...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@READ-2-8-9384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GACCTGGTGCCAGGCCCGAAGTACTGCTCGTAGTTCGCCGCTAGCTCA...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+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IIIIIIIIIIIHIIIIIIIIHIIIIIIIIIIGDHIIGIIIIIDIFEIH...</a:t>
            </a:r>
          </a:p>
          <a:p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...</a:t>
            </a:r>
            <a:endParaRPr lang="en-US" sz="1000" dirty="0">
              <a:latin typeface="Monaco" charset="0"/>
              <a:ea typeface="Monaco" charset="0"/>
              <a:cs typeface="Monaco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715599"/>
              </p:ext>
            </p:extLst>
          </p:nvPr>
        </p:nvGraphicFramePr>
        <p:xfrm>
          <a:off x="5091632" y="1590525"/>
          <a:ext cx="3595168" cy="367695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890268"/>
                <a:gridCol w="1704769"/>
                <a:gridCol w="371261"/>
                <a:gridCol w="628870"/>
              </a:tblGrid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CATSRDSGGLGANVLTF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u="none" strike="noStrike" dirty="0">
                          <a:effectLst/>
                        </a:rPr>
                        <a:t>J2-6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204205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>
                          <a:effectLst/>
                        </a:rPr>
                        <a:t>V29-1</a:t>
                      </a:r>
                      <a:endParaRPr lang="da-D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CSGLTDLNTEAFF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effectLst/>
                        </a:rPr>
                        <a:t>J1-1</a:t>
                      </a:r>
                      <a:endParaRPr lang="fi-FI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32581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>
                          <a:effectLst/>
                        </a:rPr>
                        <a:t>V2</a:t>
                      </a:r>
                      <a:endParaRPr lang="da-D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CASTSQGGVREQYF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u="none" strike="noStrike">
                          <a:effectLst/>
                        </a:rPr>
                        <a:t>J2-7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2681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CASSAGGSGMSEAFF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effectLst/>
                        </a:rPr>
                        <a:t>J1-1</a:t>
                      </a:r>
                      <a:endParaRPr lang="fi-FI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1883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>
                          <a:effectLst/>
                        </a:rPr>
                        <a:t>V24-1</a:t>
                      </a:r>
                      <a:endParaRPr lang="da-D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CATSDEGTITDTQYF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u="none" strike="noStrike">
                          <a:effectLst/>
                        </a:rPr>
                        <a:t>J2-3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effectLst/>
                        </a:rPr>
                        <a:t>1813</a:t>
                      </a:r>
                      <a:endParaRPr lang="fi-FI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V6-2V6-3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CASSYSSRANSPLHF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u="none" strike="noStrike">
                          <a:effectLst/>
                        </a:rPr>
                        <a:t>J1-6</a:t>
                      </a:r>
                      <a:endParaRPr lang="uk-UA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CASSSRRTEAFF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effectLst/>
                        </a:rPr>
                        <a:t>J1-1</a:t>
                      </a:r>
                      <a:endParaRPr lang="fi-FI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1355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>
                          <a:effectLst/>
                        </a:rPr>
                        <a:t>V2</a:t>
                      </a:r>
                      <a:endParaRPr lang="da-D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CASSEAGQGSYEQYF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u="none" strike="noStrike">
                          <a:effectLst/>
                        </a:rPr>
                        <a:t>J2-7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>
                          <a:effectLst/>
                        </a:rPr>
                        <a:t>1334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CASRPQGAANEKLFF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u="none" strike="noStrike">
                          <a:effectLst/>
                        </a:rPr>
                        <a:t>J1-4</a:t>
                      </a:r>
                      <a:endParaRPr lang="bg-BG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1210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67695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u="none" strike="noStrike">
                          <a:effectLst/>
                        </a:rPr>
                        <a:t>V24/OR9-2</a:t>
                      </a:r>
                      <a:endParaRPr lang="da-D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CATSDSDRNEQFF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effectLst/>
                        </a:rPr>
                        <a:t>J2-1</a:t>
                      </a:r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u="none" strike="noStrike" dirty="0">
                          <a:effectLst/>
                        </a:rPr>
                        <a:t>1064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67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Scope and Features of IMSEQ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613" y="2305615"/>
            <a:ext cx="8486774" cy="2246769"/>
          </a:xfrm>
          <a:prstGeom prst="rect">
            <a:avLst/>
          </a:prstGeom>
          <a:ln>
            <a:noFill/>
          </a:ln>
          <a:effectLst>
            <a:outerShdw dist="76200" dir="2700000" rotWithShape="0">
              <a:srgbClr val="000000">
                <a:alpha val="22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imseq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=====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</a:t>
            </a:r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imseq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-ref &lt;segment reference&gt; [OPTIONS] &lt;VDJ reads&gt;   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</a:t>
            </a: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</a:t>
            </a:r>
            <a:r>
              <a:rPr lang="en-US" sz="1400" dirty="0" err="1" smtClean="0">
                <a:latin typeface="Monaco" charset="0"/>
                <a:ea typeface="Monaco" charset="0"/>
                <a:cs typeface="Monaco" charset="0"/>
              </a:rPr>
              <a:t>imseq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-ref &lt;segment reference&gt; [OPTIONS] &lt;V reads&gt; &lt;VDJ reads&gt;    </a:t>
            </a:r>
            <a:endParaRPr lang="en-US" sz="1400" dirty="0" smtClean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Try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'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imseq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--help' for more information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endParaRPr lang="en-US" sz="1400" dirty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VERSION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Last update: March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2016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imseq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version: </a:t>
            </a:r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v1.1.0</a:t>
            </a:r>
          </a:p>
          <a:p>
            <a:r>
              <a:rPr lang="en-US" sz="1400" dirty="0" smtClean="0">
                <a:latin typeface="Monaco" charset="0"/>
                <a:ea typeface="Monaco" charset="0"/>
                <a:cs typeface="Monaco" charset="0"/>
              </a:rPr>
              <a:t>    </a:t>
            </a:r>
            <a:r>
              <a:rPr lang="en-US" sz="1400" dirty="0" err="1">
                <a:latin typeface="Monaco" charset="0"/>
                <a:ea typeface="Monaco" charset="0"/>
                <a:cs typeface="Monaco" charset="0"/>
              </a:rPr>
              <a:t>SeqAn</a:t>
            </a:r>
            <a:r>
              <a:rPr lang="en-US" sz="1400" dirty="0">
                <a:latin typeface="Monaco" charset="0"/>
                <a:ea typeface="Monaco" charset="0"/>
                <a:cs typeface="Monaco" charset="0"/>
              </a:rPr>
              <a:t> version: 2.1.0</a:t>
            </a:r>
          </a:p>
        </p:txBody>
      </p:sp>
    </p:spTree>
    <p:extLst>
      <p:ext uri="{BB962C8B-B14F-4D97-AF65-F5344CB8AC3E}">
        <p14:creationId xmlns:p14="http://schemas.microsoft.com/office/powerpoint/2010/main" val="8817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811</Words>
  <Application>Microsoft Macintosh PowerPoint</Application>
  <PresentationFormat>On-screen Show (4:3)</PresentationFormat>
  <Paragraphs>169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Menlo-Regular</vt:lpstr>
      <vt:lpstr>Monaco</vt:lpstr>
      <vt:lpstr>Office-Design</vt:lpstr>
      <vt:lpstr> </vt:lpstr>
      <vt:lpstr>Content</vt:lpstr>
      <vt:lpstr>Introduction</vt:lpstr>
      <vt:lpstr>Introduction</vt:lpstr>
      <vt:lpstr>Introduction</vt:lpstr>
      <vt:lpstr>Introduction</vt:lpstr>
      <vt:lpstr>Introduction</vt:lpstr>
      <vt:lpstr>Scope and Features of IMSEQ</vt:lpstr>
      <vt:lpstr>Scope and Features of IMSEQ</vt:lpstr>
      <vt:lpstr>Scope and Features of IMSEQ</vt:lpstr>
      <vt:lpstr>Scope and Features of IMSEQ</vt:lpstr>
      <vt:lpstr>Scope and Features of IMSEQ</vt:lpstr>
      <vt:lpstr>Scope and Features of IMSEQ</vt:lpstr>
      <vt:lpstr>Scope and Features of IMSEQ</vt:lpstr>
      <vt:lpstr>Interactive Tutorial</vt:lpstr>
      <vt:lpstr>http://www.imtools.org/ugm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Leon Kuchenbecker</cp:lastModifiedBy>
  <cp:revision>466</cp:revision>
  <dcterms:created xsi:type="dcterms:W3CDTF">2012-08-22T10:25:20Z</dcterms:created>
  <dcterms:modified xsi:type="dcterms:W3CDTF">2016-03-30T20:59:26Z</dcterms:modified>
</cp:coreProperties>
</file>