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320" r:id="rId2"/>
    <p:sldId id="322" r:id="rId3"/>
    <p:sldId id="335" r:id="rId4"/>
    <p:sldId id="324" r:id="rId5"/>
    <p:sldId id="325" r:id="rId6"/>
    <p:sldId id="336" r:id="rId7"/>
    <p:sldId id="337" r:id="rId8"/>
    <p:sldId id="338" r:id="rId9"/>
    <p:sldId id="340" r:id="rId10"/>
    <p:sldId id="328" r:id="rId11"/>
    <p:sldId id="329" r:id="rId12"/>
    <p:sldId id="330" r:id="rId13"/>
    <p:sldId id="342" r:id="rId14"/>
    <p:sldId id="341" r:id="rId15"/>
    <p:sldId id="344" r:id="rId16"/>
    <p:sldId id="345" r:id="rId17"/>
    <p:sldId id="348" r:id="rId18"/>
    <p:sldId id="349" r:id="rId19"/>
    <p:sldId id="332" r:id="rId20"/>
    <p:sldId id="346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57" r:id="rId29"/>
    <p:sldId id="358" r:id="rId30"/>
    <p:sldId id="347" r:id="rId31"/>
    <p:sldId id="334" r:id="rId3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ntent" id="{A0C86E70-B6A9-5B4F-8B54-FFB5C4824D79}">
          <p14:sldIdLst>
            <p14:sldId id="320"/>
            <p14:sldId id="322"/>
            <p14:sldId id="335"/>
            <p14:sldId id="324"/>
            <p14:sldId id="325"/>
            <p14:sldId id="336"/>
            <p14:sldId id="337"/>
            <p14:sldId id="338"/>
            <p14:sldId id="340"/>
            <p14:sldId id="328"/>
            <p14:sldId id="329"/>
            <p14:sldId id="330"/>
            <p14:sldId id="342"/>
            <p14:sldId id="341"/>
            <p14:sldId id="344"/>
            <p14:sldId id="345"/>
            <p14:sldId id="348"/>
            <p14:sldId id="349"/>
            <p14:sldId id="332"/>
            <p14:sldId id="346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47"/>
            <p14:sldId id="33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007E"/>
    <a:srgbClr val="0C4309"/>
    <a:srgbClr val="EAEBD4"/>
    <a:srgbClr val="800080"/>
    <a:srgbClr val="D00202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11" autoAdjust="0"/>
    <p:restoredTop sz="86235" autoAdjust="0"/>
  </p:normalViewPr>
  <p:slideViewPr>
    <p:cSldViewPr snapToGrid="0" snapToObjects="1">
      <p:cViewPr>
        <p:scale>
          <a:sx n="103" d="100"/>
          <a:sy n="103" d="100"/>
        </p:scale>
        <p:origin x="-1376" y="-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586EE-CB51-534E-82FB-2E52898F6FDA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F6B1-A7C0-4C4B-B0A9-AE28F2202AF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295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Master-Untertitelformat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2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8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859"/>
            <a:ext cx="8229600" cy="40198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757" y="1357640"/>
            <a:ext cx="8486774" cy="4593104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/>
              <a:buChar char="•"/>
              <a:defRPr sz="2400"/>
            </a:lvl2pPr>
          </a:lstStyle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3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Master-Untertitelformat bearbeiten</a:t>
            </a:r>
            <a:endParaRPr lang="de-DE" dirty="0"/>
          </a:p>
        </p:txBody>
      </p:sp>
      <p:cxnSp>
        <p:nvCxnSpPr>
          <p:cNvPr id="9" name="Gerade Verbindung 11"/>
          <p:cNvCxnSpPr/>
          <p:nvPr userDrawn="1"/>
        </p:nvCxnSpPr>
        <p:spPr>
          <a:xfrm>
            <a:off x="0" y="61710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19"/>
          <p:cNvCxnSpPr/>
          <p:nvPr userDrawn="1"/>
        </p:nvCxnSpPr>
        <p:spPr>
          <a:xfrm>
            <a:off x="0" y="6212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12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4768" y="6356350"/>
            <a:ext cx="762840" cy="4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50" y="6269951"/>
            <a:ext cx="792390" cy="5880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53200" y="6269951"/>
            <a:ext cx="1504182" cy="5695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" y="6389989"/>
            <a:ext cx="325102" cy="4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7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858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0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27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qan.readthedocs.org/en/master/Tutorial/InputOutput/IndexedFastaIO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ocs.seqan.de/seqan/master/?p=BamIOContext" TargetMode="External"/><Relationship Id="rId3" Type="http://schemas.openxmlformats.org/officeDocument/2006/relationships/hyperlink" Target="http://docs.seqan.de/seqan/master/?p=BamHeader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qan.readthedocs.org/en/master/Tutorial/InputOutput/SamAndBamIO.html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qan.readthedocs.org/en/master/Tutorial/InputOutput/SequenceIO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8" name="Picture 7" descr="seqan_logo_800_pres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" y="833371"/>
            <a:ext cx="3672408" cy="229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28600" y="3212977"/>
            <a:ext cx="6431632" cy="276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sz="3200" b="1" dirty="0" err="1" smtClean="0">
                <a:solidFill>
                  <a:schemeClr val="tx1"/>
                </a:solidFill>
                <a:latin typeface="Calibri" charset="0"/>
              </a:rPr>
              <a:t>SeqAn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en-US" sz="3200" b="1" dirty="0"/>
              <a:t>–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CIBI Workshop 2016</a:t>
            </a:r>
            <a:endParaRPr lang="en-US" sz="3200" b="1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3200" b="0" dirty="0" smtClean="0">
                <a:solidFill>
                  <a:schemeClr val="tx1"/>
                </a:solidFill>
                <a:latin typeface="Calibri" charset="0"/>
              </a:rPr>
              <a:t>Basic I/O</a:t>
            </a: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2000" b="1" dirty="0" smtClean="0">
                <a:solidFill>
                  <a:schemeClr val="tx1"/>
                </a:solidFill>
                <a:latin typeface="Calibri" charset="0"/>
              </a:rPr>
              <a:t>René </a:t>
            </a:r>
            <a:r>
              <a:rPr lang="en-US" sz="2000" b="1" dirty="0" err="1" smtClean="0">
                <a:solidFill>
                  <a:schemeClr val="tx1"/>
                </a:solidFill>
                <a:latin typeface="Calibri" charset="0"/>
              </a:rPr>
              <a:t>Rahn</a:t>
            </a:r>
            <a:endParaRPr lang="en-US" sz="2000" b="1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de-DE" sz="1800" b="0" dirty="0" smtClean="0">
                <a:latin typeface="Calibri" charset="0"/>
              </a:rPr>
              <a:t>Algorithmische </a:t>
            </a:r>
            <a:r>
              <a:rPr lang="de-DE" sz="1800" b="0" dirty="0">
                <a:latin typeface="Calibri" charset="0"/>
              </a:rPr>
              <a:t>Bioinformatik</a:t>
            </a:r>
          </a:p>
          <a:p>
            <a:pPr algn="l">
              <a:spcBef>
                <a:spcPct val="20000"/>
              </a:spcBef>
            </a:pPr>
            <a:r>
              <a:rPr lang="de-DE" sz="1800" b="0" dirty="0">
                <a:latin typeface="Calibri" charset="0"/>
              </a:rPr>
              <a:t>FU Berlin, Germany</a:t>
            </a:r>
          </a:p>
          <a:p>
            <a:pPr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latin typeface="Calibri" charset="0"/>
            </a:endParaRPr>
          </a:p>
          <a:p>
            <a:pPr>
              <a:spcBef>
                <a:spcPct val="20000"/>
              </a:spcBef>
            </a:pPr>
            <a:endParaRPr lang="en-US" sz="2800" dirty="0">
              <a:solidFill>
                <a:schemeClr val="tx1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52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Indexed FASTA I/</a:t>
            </a:r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FASTA Index Files (FAI) allow the fast random access to large sequences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Requirement: number of characters per line = number of bytes per line</a:t>
            </a:r>
          </a:p>
          <a:p>
            <a:r>
              <a:rPr lang="en-GB" sz="2400" dirty="0" smtClean="0"/>
              <a:t>What is stored in Index	:</a:t>
            </a:r>
          </a:p>
          <a:p>
            <a:pPr lvl="1"/>
            <a:r>
              <a:rPr lang="en-GB" sz="2000" dirty="0" smtClean="0"/>
              <a:t>records </a:t>
            </a:r>
            <a:r>
              <a:rPr lang="en-GB" sz="2000" dirty="0"/>
              <a:t>of the sequence </a:t>
            </a:r>
            <a:r>
              <a:rPr lang="en-GB" sz="2000" dirty="0" smtClean="0"/>
              <a:t>identifier </a:t>
            </a:r>
          </a:p>
          <a:p>
            <a:pPr lvl="1"/>
            <a:r>
              <a:rPr lang="en-GB" sz="2000" dirty="0" smtClean="0"/>
              <a:t>the length</a:t>
            </a:r>
            <a:endParaRPr lang="en-GB" sz="2000" dirty="0"/>
          </a:p>
          <a:p>
            <a:pPr lvl="1"/>
            <a:r>
              <a:rPr lang="en-GB" sz="2000" dirty="0" smtClean="0"/>
              <a:t>the </a:t>
            </a:r>
            <a:r>
              <a:rPr lang="en-GB" sz="2000" dirty="0"/>
              <a:t>offset of the first sequence character in the </a:t>
            </a:r>
            <a:r>
              <a:rPr lang="en-GB" sz="2000" dirty="0" smtClean="0"/>
              <a:t>file</a:t>
            </a:r>
            <a:endParaRPr lang="en-GB" sz="2000" dirty="0"/>
          </a:p>
          <a:p>
            <a:pPr lvl="1"/>
            <a:r>
              <a:rPr lang="en-GB" sz="2000" dirty="0" smtClean="0"/>
              <a:t>the </a:t>
            </a:r>
            <a:r>
              <a:rPr lang="en-GB" sz="2000" dirty="0"/>
              <a:t>number of characters per </a:t>
            </a:r>
            <a:r>
              <a:rPr lang="en-GB" sz="2000" dirty="0" smtClean="0"/>
              <a:t>line, and</a:t>
            </a:r>
            <a:endParaRPr lang="en-GB" sz="2000" dirty="0"/>
          </a:p>
          <a:p>
            <a:pPr lvl="1"/>
            <a:r>
              <a:rPr lang="en-GB" sz="2000" dirty="0" smtClean="0"/>
              <a:t>the </a:t>
            </a:r>
            <a:r>
              <a:rPr lang="en-GB" sz="2000" dirty="0"/>
              <a:t>number of bytes per </a:t>
            </a:r>
            <a:r>
              <a:rPr lang="en-GB" sz="2000" dirty="0" smtClean="0"/>
              <a:t>line</a:t>
            </a:r>
          </a:p>
        </p:txBody>
      </p:sp>
    </p:spTree>
    <p:extLst>
      <p:ext uri="{BB962C8B-B14F-4D97-AF65-F5344CB8AC3E}">
        <p14:creationId xmlns:p14="http://schemas.microsoft.com/office/powerpoint/2010/main" val="2676364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35757" y="1357640"/>
            <a:ext cx="8486774" cy="459310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Indexed FASTA I/O – </a:t>
            </a:r>
            <a:r>
              <a:rPr lang="en-US" dirty="0" smtClean="0"/>
              <a:t>Building and Saving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47313" y="1356223"/>
            <a:ext cx="8276754" cy="3331840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iostream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/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seq_io.h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err="1">
                <a:solidFill>
                  <a:srgbClr val="AA0D91"/>
                </a:solidFill>
                <a:latin typeface="Menlo-Regular"/>
              </a:rPr>
              <a:t>int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main()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>
                <a:solidFill>
                  <a:srgbClr val="007400"/>
                </a:solidFill>
                <a:latin typeface="Menlo-Regular"/>
              </a:rPr>
              <a:t>// B</a:t>
            </a:r>
            <a:r>
              <a:rPr lang="en-US" sz="1300" dirty="0" smtClean="0">
                <a:solidFill>
                  <a:srgbClr val="007400"/>
                </a:solidFill>
                <a:latin typeface="Menlo-Regular"/>
              </a:rPr>
              <a:t>uild index.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>
                <a:solidFill>
                  <a:srgbClr val="AA0D91"/>
                </a:solidFill>
                <a:latin typeface="Menlo-Regular"/>
              </a:rPr>
              <a:t>if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!build(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"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example.fa</a:t>
            </a:r>
            <a:r>
              <a:rPr lang="en-US" sz="1300" dirty="0" smtClean="0">
                <a:solidFill>
                  <a:srgbClr val="C41A16"/>
                </a:solidFill>
                <a:latin typeface="Menlo-Regular"/>
              </a:rPr>
              <a:t>"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)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  </a:t>
            </a:r>
            <a:r>
              <a:rPr lang="en-US" sz="1300" dirty="0">
                <a:solidFill>
                  <a:srgbClr val="007400"/>
                </a:solidFill>
                <a:latin typeface="Menlo-Regular"/>
              </a:rPr>
              <a:t>// Load </a:t>
            </a:r>
            <a:r>
              <a:rPr lang="en-US" sz="1300" dirty="0" err="1">
                <a:solidFill>
                  <a:srgbClr val="007400"/>
                </a:solidFill>
                <a:latin typeface="Menlo-Regular"/>
              </a:rPr>
              <a:t>example.fa.fai</a:t>
            </a:r>
            <a:r>
              <a:rPr lang="en-US" sz="1300" dirty="0">
                <a:solidFill>
                  <a:srgbClr val="007400"/>
                </a:solidFill>
                <a:latin typeface="Menlo-Regular"/>
              </a:rPr>
              <a:t>.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is-IS" sz="1300" dirty="0" smtClean="0">
                <a:solidFill>
                  <a:srgbClr val="AA0D91"/>
                </a:solidFill>
                <a:latin typeface="Menlo-Regular"/>
              </a:rPr>
              <a:t>        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std::cout &lt;&lt;</a:t>
            </a:r>
            <a:r>
              <a:rPr lang="is-IS" sz="1300" dirty="0" smtClean="0">
                <a:solidFill>
                  <a:srgbClr val="AA0D9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rgbClr val="D00202"/>
                </a:solidFill>
                <a:latin typeface="Menlo-Regular"/>
              </a:rPr>
              <a:t>"ERROR: could not build the index."</a:t>
            </a:r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 &lt;&lt; std::endl;</a:t>
            </a:r>
            <a:endParaRPr lang="is-IS" sz="1300" dirty="0" smtClean="0">
              <a:solidFill>
                <a:srgbClr val="AA0D91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smtClean="0">
                <a:solidFill>
                  <a:srgbClr val="007400"/>
                </a:solidFill>
                <a:latin typeface="Menlo-Regular"/>
              </a:rPr>
              <a:t>/</a:t>
            </a:r>
            <a:r>
              <a:rPr lang="en-US" sz="1300" dirty="0">
                <a:solidFill>
                  <a:srgbClr val="007400"/>
                </a:solidFill>
                <a:latin typeface="Menlo-Regular"/>
              </a:rPr>
              <a:t>/ </a:t>
            </a:r>
            <a:r>
              <a:rPr lang="en-US" sz="1300" dirty="0" smtClean="0">
                <a:solidFill>
                  <a:srgbClr val="007400"/>
                </a:solidFill>
                <a:latin typeface="Menlo-Regular"/>
              </a:rPr>
              <a:t>Save index.</a:t>
            </a:r>
            <a:endParaRPr lang="is-IS" sz="1300" dirty="0">
              <a:solidFill>
                <a:srgbClr val="AA0D91"/>
              </a:solidFill>
              <a:latin typeface="Menlo-Regular"/>
            </a:endParaRPr>
          </a:p>
          <a:p>
            <a:r>
              <a:rPr lang="is-IS" sz="1300" dirty="0" smtClean="0">
                <a:solidFill>
                  <a:srgbClr val="AA0D91"/>
                </a:solidFill>
                <a:latin typeface="Menlo-Regular"/>
              </a:rPr>
              <a:t>    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if (!save(faiIndex, </a:t>
            </a:r>
            <a:r>
              <a:rPr lang="is-IS" sz="1300" dirty="0" smtClean="0">
                <a:solidFill>
                  <a:srgbClr val="D00202"/>
                </a:solidFill>
                <a:latin typeface="Menlo-Regular"/>
              </a:rPr>
              <a:t>"example.fa.fai"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))</a:t>
            </a:r>
          </a:p>
          <a:p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       std::cout &lt;&lt; </a:t>
            </a:r>
            <a:r>
              <a:rPr lang="is-IS" sz="1300" dirty="0" smtClean="0">
                <a:solidFill>
                  <a:srgbClr val="D00202"/>
                </a:solidFill>
                <a:latin typeface="Menlo-Regular"/>
              </a:rPr>
              <a:t>"ERROR: Could not build the index!"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&lt;&lt; std::endl;</a:t>
            </a:r>
            <a:endParaRPr lang="is-IS" sz="1300" dirty="0" smtClean="0">
              <a:solidFill>
                <a:srgbClr val="AA0D91"/>
              </a:solidFill>
              <a:latin typeface="Menlo-Regular"/>
            </a:endParaRPr>
          </a:p>
          <a:p>
            <a:r>
              <a:rPr lang="is-IS" sz="1300" dirty="0">
                <a:solidFill>
                  <a:srgbClr val="AA0D9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rgbClr val="AA0D91"/>
                </a:solidFill>
                <a:latin typeface="Menlo-Regular"/>
              </a:rPr>
              <a:t>   </a:t>
            </a:r>
          </a:p>
          <a:p>
            <a:r>
              <a:rPr lang="is-IS" sz="1300" dirty="0">
                <a:solidFill>
                  <a:srgbClr val="AA0D9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rgbClr val="AA0D91"/>
                </a:solidFill>
                <a:latin typeface="Menlo-Regular"/>
              </a:rPr>
              <a:t>   return</a:t>
            </a:r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is-IS" sz="1300" dirty="0">
                <a:solidFill>
                  <a:srgbClr val="1C00CF"/>
                </a:solidFill>
                <a:latin typeface="Menlo-Regular"/>
              </a:rPr>
              <a:t>0</a:t>
            </a:r>
            <a:r>
              <a:rPr lang="is-I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is-IS" sz="13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80383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Indexed FASTA I/O – </a:t>
            </a:r>
            <a:r>
              <a:rPr lang="en-US" dirty="0" smtClean="0"/>
              <a:t>Usage I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46229" y="1357640"/>
            <a:ext cx="8494149" cy="3099129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iostream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/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seq_io.h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err="1">
                <a:solidFill>
                  <a:srgbClr val="AA0D91"/>
                </a:solidFill>
                <a:latin typeface="Menlo-Regular"/>
              </a:rPr>
              <a:t>int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main()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>
                <a:solidFill>
                  <a:srgbClr val="AA0D91"/>
                </a:solidFill>
                <a:latin typeface="Menlo-Regular"/>
              </a:rPr>
              <a:t>if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!open(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"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example.fa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))  </a:t>
            </a:r>
            <a:r>
              <a:rPr lang="en-US" sz="1300" dirty="0">
                <a:solidFill>
                  <a:srgbClr val="007400"/>
                </a:solidFill>
                <a:latin typeface="Menlo-Regular"/>
              </a:rPr>
              <a:t>// Load </a:t>
            </a:r>
            <a:r>
              <a:rPr lang="en-US" sz="1300" dirty="0" err="1">
                <a:solidFill>
                  <a:srgbClr val="007400"/>
                </a:solidFill>
                <a:latin typeface="Menlo-Regular"/>
              </a:rPr>
              <a:t>example.fa.fai</a:t>
            </a:r>
            <a:r>
              <a:rPr lang="en-US" sz="1300" dirty="0">
                <a:solidFill>
                  <a:srgbClr val="007400"/>
                </a:solidFill>
                <a:latin typeface="Menlo-Regular"/>
              </a:rPr>
              <a:t>.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is-IS" sz="13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std::cout &lt;&lt; </a:t>
            </a:r>
            <a:r>
              <a:rPr lang="is-IS" sz="1300" dirty="0" smtClean="0">
                <a:solidFill>
                  <a:srgbClr val="D00202"/>
                </a:solidFill>
                <a:latin typeface="Menlo-Regular"/>
              </a:rPr>
              <a:t>"ERROR: Could not load FAI index example.fa.fai!"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&lt;&lt; std::endl; </a:t>
            </a:r>
          </a:p>
          <a:p>
            <a:endParaRPr lang="is-IS" sz="1300" dirty="0">
              <a:solidFill>
                <a:schemeClr val="tx1"/>
              </a:solidFill>
              <a:latin typeface="Menlo-Regular"/>
            </a:endParaRPr>
          </a:p>
          <a:p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   </a:t>
            </a:r>
            <a:r>
              <a:rPr lang="is-IS" sz="1300" dirty="0" smtClean="0">
                <a:solidFill>
                  <a:srgbClr val="97007E"/>
                </a:solidFill>
                <a:latin typeface="Menlo-Regular"/>
              </a:rPr>
              <a:t>unsigned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idx = </a:t>
            </a:r>
            <a:r>
              <a:rPr lang="is-IS" sz="1300" dirty="0" smtClean="0">
                <a:solidFill>
                  <a:srgbClr val="0000FF"/>
                </a:solidFill>
                <a:latin typeface="Menlo-Regular"/>
              </a:rPr>
              <a:t>0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;</a:t>
            </a:r>
          </a:p>
          <a:p>
            <a:r>
              <a:rPr lang="is-IS" sz="1300" dirty="0">
                <a:solidFill>
                  <a:schemeClr val="tx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  if (!getIdByName(idx, faiIndex, "chr1"))</a:t>
            </a:r>
          </a:p>
          <a:p>
            <a:r>
              <a:rPr lang="is-IS" sz="1300" dirty="0">
                <a:solidFill>
                  <a:schemeClr val="tx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      std::cout &lt;&lt; </a:t>
            </a:r>
            <a:r>
              <a:rPr lang="is-IS" sz="1300" dirty="0" smtClean="0">
                <a:solidFill>
                  <a:srgbClr val="D00202"/>
                </a:solidFill>
                <a:latin typeface="Menlo-Regular"/>
              </a:rPr>
              <a:t>"ERROR: FAI index has no entry named chr1."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&lt;&lt; std::endl;</a:t>
            </a:r>
            <a:endParaRPr lang="is-IS" sz="1300" dirty="0">
              <a:solidFill>
                <a:schemeClr val="tx1"/>
              </a:solidFill>
              <a:latin typeface="Menlo-Regular"/>
            </a:endParaRPr>
          </a:p>
          <a:p>
            <a:endParaRPr lang="is-IS" sz="1300" dirty="0">
              <a:solidFill>
                <a:schemeClr val="tx1"/>
              </a:solidFill>
              <a:latin typeface="Menlo-Regular"/>
            </a:endParaRPr>
          </a:p>
          <a:p>
            <a:r>
              <a:rPr lang="is-IS" sz="1300" dirty="0">
                <a:solidFill>
                  <a:schemeClr val="tx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  </a:t>
            </a:r>
            <a:r>
              <a:rPr lang="is-IS" sz="1300" dirty="0" smtClean="0">
                <a:solidFill>
                  <a:srgbClr val="97007E"/>
                </a:solidFill>
                <a:latin typeface="Menlo-Regular"/>
              </a:rPr>
              <a:t>return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rgbClr val="0000FF"/>
                </a:solidFill>
                <a:latin typeface="Menlo-Regular"/>
              </a:rPr>
              <a:t>0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;</a:t>
            </a:r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endParaRPr lang="is-IS" sz="1300" dirty="0">
              <a:solidFill>
                <a:srgbClr val="000000"/>
              </a:solidFill>
              <a:latin typeface="Menlo-Regular"/>
            </a:endParaRPr>
          </a:p>
          <a:p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is-IS" sz="1300" dirty="0">
              <a:solidFill>
                <a:srgbClr val="000000"/>
              </a:solidFill>
              <a:latin typeface="Menl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03270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Assignment 3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rite a program, that gets a sequence file</a:t>
            </a:r>
          </a:p>
          <a:p>
            <a:r>
              <a:rPr lang="en-GB" dirty="0"/>
              <a:t>b</a:t>
            </a:r>
            <a:r>
              <a:rPr lang="en-GB" dirty="0" smtClean="0"/>
              <a:t>uild the FAI index.</a:t>
            </a:r>
          </a:p>
          <a:p>
            <a:r>
              <a:rPr lang="en-GB" dirty="0"/>
              <a:t>s</a:t>
            </a:r>
            <a:r>
              <a:rPr lang="en-GB" dirty="0" smtClean="0"/>
              <a:t>ave the FAI index.</a:t>
            </a:r>
          </a:p>
        </p:txBody>
      </p:sp>
    </p:spTree>
    <p:extLst>
      <p:ext uri="{BB962C8B-B14F-4D97-AF65-F5344CB8AC3E}">
        <p14:creationId xmlns:p14="http://schemas.microsoft.com/office/powerpoint/2010/main" val="1296717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Indexed FASTA I/O – Usage </a:t>
            </a:r>
            <a:r>
              <a:rPr lang="en-US" dirty="0" smtClean="0"/>
              <a:t>II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46229" y="1357640"/>
            <a:ext cx="8494149" cy="3586284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iostream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/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seq_io.h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err="1">
                <a:solidFill>
                  <a:srgbClr val="AA0D91"/>
                </a:solidFill>
                <a:latin typeface="Menlo-Regular"/>
              </a:rPr>
              <a:t>int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main()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...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// Load entire sequence.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CharString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seqChr1;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readSequence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(seqChr1,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idx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// Load region.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CharString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seqChr1Region;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unsigned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seqLength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sequenceLength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idx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readRegion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(seqChr1Region,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idx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0u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::min(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0u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seqLength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));</a:t>
            </a:r>
            <a:endParaRPr lang="is-IS" sz="1300" dirty="0">
              <a:solidFill>
                <a:schemeClr val="tx1"/>
              </a:solidFill>
              <a:latin typeface="Menlo-Regular"/>
            </a:endParaRPr>
          </a:p>
          <a:p>
            <a:endParaRPr lang="is-IS" sz="1300" dirty="0">
              <a:solidFill>
                <a:schemeClr val="tx1"/>
              </a:solidFill>
              <a:latin typeface="Menlo-Regular"/>
            </a:endParaRPr>
          </a:p>
          <a:p>
            <a:r>
              <a:rPr lang="is-IS" sz="1300" dirty="0">
                <a:solidFill>
                  <a:schemeClr val="tx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  </a:t>
            </a:r>
            <a:r>
              <a:rPr lang="is-IS" sz="1300" dirty="0" smtClean="0">
                <a:solidFill>
                  <a:srgbClr val="97007E"/>
                </a:solidFill>
                <a:latin typeface="Menlo-Regular"/>
              </a:rPr>
              <a:t>return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rgbClr val="0000FF"/>
                </a:solidFill>
                <a:latin typeface="Menlo-Regular"/>
              </a:rPr>
              <a:t>0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;</a:t>
            </a:r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endParaRPr lang="is-IS" sz="1300" dirty="0">
              <a:solidFill>
                <a:srgbClr val="000000"/>
              </a:solidFill>
              <a:latin typeface="Menlo-Regular"/>
            </a:endParaRPr>
          </a:p>
          <a:p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is-IS" sz="1300" dirty="0">
              <a:solidFill>
                <a:srgbClr val="000000"/>
              </a:solidFill>
              <a:latin typeface="Menl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54246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Assignment 4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rite a program, that gets 4 parameters:</a:t>
            </a:r>
          </a:p>
          <a:p>
            <a:pPr lvl="1"/>
            <a:r>
              <a:rPr lang="en-GB" dirty="0" smtClean="0"/>
              <a:t>path to </a:t>
            </a:r>
            <a:r>
              <a:rPr lang="en-GB" dirty="0" err="1" smtClean="0"/>
              <a:t>fasta</a:t>
            </a:r>
            <a:r>
              <a:rPr lang="en-GB" dirty="0" smtClean="0"/>
              <a:t> file</a:t>
            </a:r>
          </a:p>
          <a:p>
            <a:pPr lvl="1"/>
            <a:r>
              <a:rPr lang="en-GB" dirty="0" smtClean="0"/>
              <a:t>sequence id</a:t>
            </a:r>
          </a:p>
          <a:p>
            <a:pPr lvl="1"/>
            <a:r>
              <a:rPr lang="en-GB" dirty="0" smtClean="0"/>
              <a:t>begin position</a:t>
            </a:r>
          </a:p>
          <a:p>
            <a:pPr lvl="1"/>
            <a:r>
              <a:rPr lang="en-GB" dirty="0" smtClean="0"/>
              <a:t>end position</a:t>
            </a:r>
          </a:p>
          <a:p>
            <a:r>
              <a:rPr lang="en-GB" dirty="0" smtClean="0"/>
              <a:t>read the FAI index.</a:t>
            </a:r>
          </a:p>
          <a:p>
            <a:r>
              <a:rPr lang="en-GB" dirty="0" smtClean="0"/>
              <a:t>print the specified region to </a:t>
            </a:r>
            <a:r>
              <a:rPr lang="en-GB" dirty="0" err="1" smtClean="0"/>
              <a:t>stdcout</a:t>
            </a:r>
            <a:r>
              <a:rPr lang="en-GB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4547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Indexed FASTA I/O – Further Reading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Checkout </a:t>
            </a:r>
            <a:r>
              <a:rPr lang="en-GB" dirty="0"/>
              <a:t>the tutorial: </a:t>
            </a:r>
            <a:r>
              <a:rPr lang="en-GB" dirty="0">
                <a:hlinkClick r:id="rId2"/>
              </a:rPr>
              <a:t>http://</a:t>
            </a:r>
            <a:r>
              <a:rPr lang="en-GB" dirty="0" err="1">
                <a:hlinkClick r:id="rId2"/>
              </a:rPr>
              <a:t>seqan.readthedocs.org</a:t>
            </a:r>
            <a:r>
              <a:rPr lang="en-GB" dirty="0">
                <a:hlinkClick r:id="rId2"/>
              </a:rPr>
              <a:t>/en/master/Tutorial/</a:t>
            </a:r>
            <a:r>
              <a:rPr lang="en-GB" dirty="0" err="1">
                <a:hlinkClick r:id="rId2"/>
              </a:rPr>
              <a:t>InputOutput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IndexedFastaIO.html</a:t>
            </a: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05908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 &amp; BAM I/O – SAM Format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756" y="1357640"/>
            <a:ext cx="8808243" cy="4593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>
                <a:latin typeface="Andale Mono"/>
                <a:cs typeface="Andale Mono"/>
              </a:rPr>
              <a:t>@HD	VN:1.3	</a:t>
            </a:r>
            <a:r>
              <a:rPr lang="en-GB" sz="1600" dirty="0" err="1">
                <a:latin typeface="Andale Mono"/>
                <a:cs typeface="Andale Mono"/>
              </a:rPr>
              <a:t>SO:coordinate</a:t>
            </a:r>
            <a:endParaRPr lang="en-GB" sz="1600" dirty="0">
              <a:latin typeface="Andale Mono"/>
              <a:cs typeface="Andale Mono"/>
            </a:endParaRPr>
          </a:p>
          <a:p>
            <a:pPr marL="0" indent="0">
              <a:buNone/>
            </a:pPr>
            <a:r>
              <a:rPr lang="en-GB" sz="1600" dirty="0">
                <a:latin typeface="Andale Mono"/>
                <a:cs typeface="Andale Mono"/>
              </a:rPr>
              <a:t>@SQ	</a:t>
            </a:r>
            <a:r>
              <a:rPr lang="en-GB" sz="1600" dirty="0" err="1">
                <a:latin typeface="Andale Mono"/>
                <a:cs typeface="Andale Mono"/>
              </a:rPr>
              <a:t>SN:ref</a:t>
            </a:r>
            <a:r>
              <a:rPr lang="en-GB" sz="1600" dirty="0">
                <a:latin typeface="Andale Mono"/>
                <a:cs typeface="Andale Mono"/>
              </a:rPr>
              <a:t>	LN:45</a:t>
            </a:r>
          </a:p>
          <a:p>
            <a:pPr marL="0" indent="0">
              <a:buNone/>
            </a:pPr>
            <a:r>
              <a:rPr lang="cs-CZ" sz="1600" dirty="0">
                <a:latin typeface="Andale Mono"/>
                <a:cs typeface="Andale Mono"/>
              </a:rPr>
              <a:t>@SQ	SN:ref2	LN:40</a:t>
            </a:r>
          </a:p>
          <a:p>
            <a:pPr marL="0" indent="0">
              <a:buNone/>
            </a:pPr>
            <a:r>
              <a:rPr lang="en-US" sz="1600" dirty="0">
                <a:latin typeface="Andale Mono"/>
                <a:cs typeface="Andale Mono"/>
              </a:rPr>
              <a:t>r001	163	ref	7	30	8M4I4M1D3M	=	37	39	TTAGATAAAGAGGATACTG	*	XX:B:S,12561,2,20,112</a:t>
            </a:r>
          </a:p>
          <a:p>
            <a:pPr marL="0" indent="0">
              <a:buNone/>
            </a:pPr>
            <a:r>
              <a:rPr lang="en-US" sz="1600" dirty="0">
                <a:latin typeface="Andale Mono"/>
                <a:cs typeface="Andale Mono"/>
              </a:rPr>
              <a:t>r002	0	ref	9	30	1S2I6M1P1I1P1I4M2I	*	0	0	AAAAGATAAGGGATAAA	*</a:t>
            </a:r>
          </a:p>
          <a:p>
            <a:pPr marL="0" indent="0">
              <a:buNone/>
            </a:pPr>
            <a:r>
              <a:rPr lang="en-US" sz="1600" dirty="0">
                <a:latin typeface="Andale Mono"/>
                <a:cs typeface="Andale Mono"/>
              </a:rPr>
              <a:t>r003	0	ref	9	30	5H6M	*	0	0	AGCTAA	*</a:t>
            </a:r>
          </a:p>
          <a:p>
            <a:pPr marL="0" indent="0">
              <a:buNone/>
            </a:pPr>
            <a:r>
              <a:rPr lang="en-US" sz="1600" dirty="0">
                <a:latin typeface="Andale Mono"/>
                <a:cs typeface="Andale Mono"/>
              </a:rPr>
              <a:t>r004	0	ref	16	30	6M14N1I5M	*	0	0	ATAGCTCTCAGC	*</a:t>
            </a:r>
          </a:p>
          <a:p>
            <a:pPr marL="0" indent="0">
              <a:buNone/>
            </a:pPr>
            <a:r>
              <a:rPr lang="en-US" sz="1600" dirty="0">
                <a:latin typeface="Andale Mono"/>
                <a:cs typeface="Andale Mono"/>
              </a:rPr>
              <a:t>r003	16	ref	29	30	6H5M	*	0	0	TAGGC	*</a:t>
            </a:r>
          </a:p>
          <a:p>
            <a:pPr marL="0" indent="0">
              <a:buNone/>
            </a:pPr>
            <a:r>
              <a:rPr lang="fr-FR" sz="1600" dirty="0">
                <a:latin typeface="Andale Mono"/>
                <a:cs typeface="Andale Mono"/>
              </a:rPr>
              <a:t>r001	83	</a:t>
            </a:r>
            <a:r>
              <a:rPr lang="fr-FR" sz="1600" dirty="0" err="1">
                <a:latin typeface="Andale Mono"/>
                <a:cs typeface="Andale Mono"/>
              </a:rPr>
              <a:t>ref</a:t>
            </a:r>
            <a:r>
              <a:rPr lang="fr-FR" sz="1600" dirty="0">
                <a:latin typeface="Andale Mono"/>
                <a:cs typeface="Andale Mono"/>
              </a:rPr>
              <a:t>	37	30	9M	=	7	-39	CAGCGCCAT	*</a:t>
            </a:r>
            <a:endParaRPr lang="en-GB" sz="1600" dirty="0"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3806534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SAM/BAM I/O – Mandatory Fields</a:t>
            </a:r>
            <a:endParaRPr lang="en-GB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774700"/>
            <a:ext cx="84328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318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 and BAM I/</a:t>
            </a:r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>
              <a:latin typeface="Read BamAlignmentRecord objects using the BamStream class from SAM or BAM Files.&#10;"/>
              <a:cs typeface="Read BamAlignmentRecord objects using the BamStream class from SAM or BAM Files.&#10;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35757" y="1357640"/>
            <a:ext cx="8271164" cy="3758890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iostream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</a:t>
            </a:r>
            <a:r>
              <a:rPr lang="en-US" sz="1300" dirty="0" smtClean="0">
                <a:solidFill>
                  <a:srgbClr val="643820"/>
                </a:solidFill>
                <a:latin typeface="Menlo-Regular"/>
              </a:rPr>
              <a:t>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seqan</a:t>
            </a:r>
            <a:r>
              <a:rPr lang="en-US" sz="1300" dirty="0" smtClean="0">
                <a:solidFill>
                  <a:srgbClr val="C41A16"/>
                </a:solidFill>
                <a:latin typeface="Menlo-Regular"/>
              </a:rPr>
              <a:t>/</a:t>
            </a:r>
            <a:r>
              <a:rPr lang="en-US" sz="1300" dirty="0" err="1" smtClean="0">
                <a:solidFill>
                  <a:srgbClr val="C41A16"/>
                </a:solidFill>
                <a:latin typeface="Menlo-Regular"/>
              </a:rPr>
              <a:t>bam_io.h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endParaRPr lang="en-US" sz="13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err="1" smtClean="0">
                <a:solidFill>
                  <a:srgbClr val="97007E"/>
                </a:solidFill>
                <a:latin typeface="Menlo-Regular"/>
              </a:rPr>
              <a:t>int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main()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if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(!open(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</a:t>
            </a:r>
            <a:r>
              <a:rPr lang="en-US" sz="1300" dirty="0" err="1" smtClean="0">
                <a:solidFill>
                  <a:srgbClr val="D00202"/>
                </a:solidFill>
                <a:latin typeface="Menlo-Regular"/>
              </a:rPr>
              <a:t>bamFile.bam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{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cerr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"Could not open </a:t>
            </a:r>
            <a:r>
              <a:rPr lang="en-US" sz="1300" dirty="0" err="1" smtClean="0">
                <a:solidFill>
                  <a:srgbClr val="D00202"/>
                </a:solidFill>
                <a:latin typeface="Menlo-Regular"/>
              </a:rPr>
              <a:t>bamFile.bam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endl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return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1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}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// Open output file,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BamFileOut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accepts also an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ostream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and a format tag.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BamFileOut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bamOut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(context(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cout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Sam());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...</a:t>
            </a:r>
          </a:p>
          <a:p>
            <a:endParaRPr lang="en-US" sz="13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return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0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951111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70"/>
            <a:ext cx="8229600" cy="4052359"/>
          </a:xfrm>
        </p:spPr>
        <p:txBody>
          <a:bodyPr/>
          <a:lstStyle/>
          <a:p>
            <a:pPr marL="177800" indent="-177800"/>
            <a:r>
              <a:rPr lang="de-DE" dirty="0" err="1" smtClean="0"/>
              <a:t>FormattedFile</a:t>
            </a:r>
            <a:endParaRPr lang="de-DE" dirty="0" smtClean="0"/>
          </a:p>
          <a:p>
            <a:pPr marL="177800" indent="-177800"/>
            <a:r>
              <a:rPr lang="de-DE" dirty="0" smtClean="0"/>
              <a:t>Basic </a:t>
            </a:r>
            <a:r>
              <a:rPr lang="de-DE" dirty="0" err="1"/>
              <a:t>Sequence</a:t>
            </a:r>
            <a:r>
              <a:rPr lang="de-DE" dirty="0"/>
              <a:t> I/O (30 min)</a:t>
            </a:r>
          </a:p>
          <a:p>
            <a:pPr marL="177800" indent="-177800"/>
            <a:r>
              <a:rPr lang="de-DE" dirty="0" err="1"/>
              <a:t>Indexed</a:t>
            </a:r>
            <a:r>
              <a:rPr lang="de-DE" dirty="0"/>
              <a:t> FASTA I/O (15 min)</a:t>
            </a:r>
          </a:p>
          <a:p>
            <a:pPr marL="177800" indent="-177800"/>
            <a:r>
              <a:rPr lang="de-DE" dirty="0"/>
              <a:t>Basic SAM </a:t>
            </a:r>
            <a:r>
              <a:rPr lang="de-DE" dirty="0" err="1"/>
              <a:t>and</a:t>
            </a:r>
            <a:r>
              <a:rPr lang="de-DE" dirty="0"/>
              <a:t> BAM I/O </a:t>
            </a:r>
            <a:r>
              <a:rPr lang="de-DE" dirty="0" smtClean="0"/>
              <a:t>(30 min</a:t>
            </a:r>
            <a:r>
              <a:rPr lang="de-DE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319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 and BAM I/</a:t>
            </a:r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>
              <a:latin typeface="Read BamAlignmentRecord objects using the BamStream class from SAM or BAM Files.&#10;"/>
              <a:cs typeface="Read BamAlignmentRecord objects using the BamStream class from SAM or BAM Files.&#10;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35757" y="1131559"/>
            <a:ext cx="8271164" cy="4621921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...</a:t>
            </a:r>
          </a:p>
          <a:p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try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// Copy header.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BamHeader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header;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readHeader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(header,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writeHeader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bamOut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header);</a:t>
            </a:r>
          </a:p>
          <a:p>
            <a:endParaRPr lang="en-US" sz="13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// Copy records.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BamAlignmentRecord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record;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while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(!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atEnd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))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{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readRecord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(record,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writeRecord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bamOut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record);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catch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(Exception </a:t>
            </a:r>
            <a:r>
              <a:rPr lang="en-US" sz="1300" dirty="0" err="1" smtClean="0">
                <a:solidFill>
                  <a:srgbClr val="97007E"/>
                </a:solidFill>
                <a:latin typeface="Menlo-Regular"/>
              </a:rPr>
              <a:t>const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&amp; e)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cerr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"ERROR: 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e.what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()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endl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return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1;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841892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SAM/BAM I/O</a:t>
            </a:r>
            <a:endParaRPr lang="en-GB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854200"/>
            <a:ext cx="89789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95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SAM/BAM I/O - </a:t>
            </a:r>
            <a:r>
              <a:rPr lang="en-GB" dirty="0" err="1" smtClean="0"/>
              <a:t>IOContext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Sequence information (i.e. @SQ records) from the BAM header is stored in the </a:t>
            </a:r>
            <a:r>
              <a:rPr lang="en-GB" dirty="0">
                <a:hlinkClick r:id="rId2"/>
              </a:rPr>
              <a:t>BamIOContext</a:t>
            </a:r>
            <a:r>
              <a:rPr lang="en-GB" dirty="0" smtClean="0">
                <a:hlinkClick r:id="rId2"/>
              </a:rPr>
              <a:t>.</a:t>
            </a:r>
            <a:endParaRPr lang="en-GB" dirty="0" smtClean="0"/>
          </a:p>
          <a:p>
            <a:r>
              <a:rPr lang="en-GB" dirty="0"/>
              <a:t>All remaining BAM header information is stored in the class </a:t>
            </a:r>
            <a:r>
              <a:rPr lang="en-GB" dirty="0">
                <a:hlinkClick r:id="rId3"/>
              </a:rPr>
              <a:t>BamHeader</a:t>
            </a:r>
            <a:r>
              <a:rPr lang="en-GB" dirty="0" smtClean="0">
                <a:hlinkClick r:id="rId3"/>
              </a:rPr>
              <a:t>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38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BAM/SAM I/O – </a:t>
            </a:r>
            <a:r>
              <a:rPr lang="en-GB" dirty="0" err="1" smtClean="0"/>
              <a:t>BamIO</a:t>
            </a:r>
            <a:r>
              <a:rPr lang="en-GB" dirty="0" smtClean="0"/>
              <a:t> Context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ounded Rectangle 3"/>
          <p:cNvSpPr/>
          <p:nvPr/>
        </p:nvSpPr>
        <p:spPr bwMode="auto">
          <a:xfrm>
            <a:off x="346229" y="1357639"/>
            <a:ext cx="8494149" cy="3869851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iostream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/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seq_io.h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err="1">
                <a:solidFill>
                  <a:srgbClr val="AA0D91"/>
                </a:solidFill>
                <a:latin typeface="Menlo-Regular"/>
              </a:rPr>
              <a:t>int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main()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smtClean="0">
                <a:solidFill>
                  <a:srgbClr val="FF0000"/>
                </a:solidFill>
                <a:latin typeface="Menlo-Regular"/>
              </a:rPr>
              <a:t>"</a:t>
            </a:r>
            <a:r>
              <a:rPr lang="en-US" sz="1300" dirty="0" err="1" smtClean="0">
                <a:solidFill>
                  <a:srgbClr val="FF0000"/>
                </a:solidFill>
                <a:latin typeface="Menlo-Regular"/>
              </a:rPr>
              <a:t>file.bam</a:t>
            </a:r>
            <a:r>
              <a:rPr lang="en-US" sz="1300" dirty="0" smtClean="0">
                <a:solidFill>
                  <a:srgbClr val="FF0000"/>
                </a:solidFill>
                <a:latin typeface="Menlo-Regular"/>
              </a:rPr>
              <a:t>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);</a:t>
            </a:r>
            <a:endParaRPr lang="en-US" sz="13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BamHeader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header;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readHeader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(header,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3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typedef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FormattedFileContext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&lt;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&gt;::Type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TBamContext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TBamContext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const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&amp;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bamCont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= context(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bamFile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readRegion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(seqChr1Region,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faiIndex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idx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0u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::min(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0u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seqLength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))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for (unsigned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= 0;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 length(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contigNames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bamContext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)); ++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cout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contigNames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bamContext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)[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] &lt;&lt; '\t' &lt;&lt; 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         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contigLengths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bamContext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)[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] &lt;&lt; '\n';</a:t>
            </a:r>
            <a:endParaRPr lang="is-IS" sz="1300" dirty="0">
              <a:solidFill>
                <a:schemeClr val="tx1"/>
              </a:solidFill>
              <a:latin typeface="Menlo-Regular"/>
            </a:endParaRPr>
          </a:p>
          <a:p>
            <a:endParaRPr lang="is-IS" sz="1300" dirty="0">
              <a:solidFill>
                <a:schemeClr val="tx1"/>
              </a:solidFill>
              <a:latin typeface="Menlo-Regular"/>
            </a:endParaRPr>
          </a:p>
          <a:p>
            <a:r>
              <a:rPr lang="is-IS" sz="1300" dirty="0">
                <a:solidFill>
                  <a:schemeClr val="tx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  </a:t>
            </a:r>
            <a:r>
              <a:rPr lang="is-IS" sz="1300" dirty="0" smtClean="0">
                <a:solidFill>
                  <a:srgbClr val="97007E"/>
                </a:solidFill>
                <a:latin typeface="Menlo-Regular"/>
              </a:rPr>
              <a:t>return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rgbClr val="0000FF"/>
                </a:solidFill>
                <a:latin typeface="Menlo-Regular"/>
              </a:rPr>
              <a:t>0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;</a:t>
            </a:r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endParaRPr lang="is-IS" sz="1300" dirty="0">
              <a:solidFill>
                <a:srgbClr val="000000"/>
              </a:solidFill>
              <a:latin typeface="Menlo-Regular"/>
            </a:endParaRPr>
          </a:p>
          <a:p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is-IS" sz="1300" dirty="0">
              <a:solidFill>
                <a:srgbClr val="000000"/>
              </a:solidFill>
              <a:latin typeface="Menl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799704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SAM/BAM I/O – </a:t>
            </a:r>
            <a:r>
              <a:rPr lang="en-GB" dirty="0" err="1" smtClean="0"/>
              <a:t>BamAlignmentRecord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805380"/>
            <a:ext cx="7480300" cy="572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950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BAM/SAM I/O - </a:t>
            </a:r>
            <a:r>
              <a:rPr lang="en-GB" dirty="0" err="1" smtClean="0"/>
              <a:t>BamFlags</a:t>
            </a:r>
            <a:endParaRPr lang="en-GB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4700"/>
            <a:ext cx="9144000" cy="529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57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BAM/SAM I/O - </a:t>
            </a:r>
            <a:r>
              <a:rPr lang="en-GB" dirty="0" err="1" smtClean="0"/>
              <a:t>BamFlags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functions to check for bam flags: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737131"/>
              </p:ext>
            </p:extLst>
          </p:nvPr>
        </p:nvGraphicFramePr>
        <p:xfrm>
          <a:off x="1289736" y="2346332"/>
          <a:ext cx="6096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marL="1588" lvl="1" indent="0" algn="l"/>
                      <a:r>
                        <a:rPr lang="en-GB" dirty="0" err="1" smtClean="0"/>
                        <a:t>hasFlagAllPropper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hasFlagDuplicate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hasFlagFirst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hasFlagLast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hasFlagMultiple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hasFlagNextRC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hasFlagNextUnmapped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hasFlagQCNoPass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hasFlagRC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hasFlagSecondary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hasFlagUnmapped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hasFlagSupplementary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941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BAM/SAM I/O - </a:t>
            </a:r>
            <a:r>
              <a:rPr lang="en-GB" dirty="0" err="1" smtClean="0"/>
              <a:t>BamFlags</a:t>
            </a:r>
            <a:endParaRPr lang="en-GB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397000"/>
            <a:ext cx="90678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706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BAM/SAM I/O – </a:t>
            </a:r>
            <a:r>
              <a:rPr lang="en-GB" dirty="0" err="1" smtClean="0"/>
              <a:t>BamTagsDict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46229" y="1357639"/>
            <a:ext cx="8494149" cy="4720552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 smtClean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 smtClean="0">
                <a:solidFill>
                  <a:srgbClr val="C41A16"/>
                </a:solidFill>
                <a:latin typeface="Menlo-Regular"/>
              </a:rPr>
              <a:t>iostream</a:t>
            </a:r>
            <a:r>
              <a:rPr lang="en-US" sz="1300" dirty="0" smtClean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 smtClean="0">
              <a:solidFill>
                <a:srgbClr val="64382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 smtClean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 smtClean="0">
                <a:solidFill>
                  <a:srgbClr val="C41A16"/>
                </a:solidFill>
                <a:latin typeface="Menlo-Regular"/>
              </a:rPr>
              <a:t>seqan</a:t>
            </a:r>
            <a:r>
              <a:rPr lang="en-US" sz="1300" dirty="0" smtClean="0">
                <a:solidFill>
                  <a:srgbClr val="C41A16"/>
                </a:solidFill>
                <a:latin typeface="Menlo-Regular"/>
              </a:rPr>
              <a:t>/</a:t>
            </a:r>
            <a:r>
              <a:rPr lang="en-US" sz="1300" dirty="0" err="1" smtClean="0">
                <a:solidFill>
                  <a:srgbClr val="C41A16"/>
                </a:solidFill>
                <a:latin typeface="Menlo-Regular"/>
              </a:rPr>
              <a:t>bam_io.h</a:t>
            </a:r>
            <a:r>
              <a:rPr lang="en-US" sz="1300" dirty="0" smtClean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 smtClean="0">
              <a:solidFill>
                <a:srgbClr val="643820"/>
              </a:solidFill>
              <a:latin typeface="Menlo-Regular"/>
            </a:endParaRP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err="1">
                <a:solidFill>
                  <a:srgbClr val="AA0D91"/>
                </a:solidFill>
                <a:latin typeface="Menlo-Regular"/>
              </a:rPr>
              <a:t>int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main()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BamAlignmentRecord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record;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BamTagsDict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dict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record.tags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// Add tags.</a:t>
            </a:r>
            <a:endParaRPr lang="en-US" sz="1300" dirty="0">
              <a:solidFill>
                <a:srgbClr val="008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setTagValue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dict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"NM"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2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);  // Will be converted to bam format.</a:t>
            </a:r>
          </a:p>
          <a:p>
            <a:endParaRPr lang="en-US" sz="13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// Find tags by their key. 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unsigned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tagIdx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0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if (!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findTagKey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tagIdx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dict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"NM"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))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cerr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"ERROR: Unknown key!"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endl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3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// Extract values.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97007E"/>
                </a:solidFill>
                <a:latin typeface="Menlo-Regular"/>
              </a:rPr>
              <a:t>int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tagsValInt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0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if (!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extractTagValue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tagValInt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dict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tagIdx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cerr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"ERROR: Could not extract tag!"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endl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endParaRPr lang="en-US" sz="13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is-IS" sz="1300" dirty="0" smtClean="0">
                <a:solidFill>
                  <a:srgbClr val="97007E"/>
                </a:solidFill>
                <a:latin typeface="Menlo-Regular"/>
              </a:rPr>
              <a:t>return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rgbClr val="0000FF"/>
                </a:solidFill>
                <a:latin typeface="Menlo-Regular"/>
              </a:rPr>
              <a:t>0</a:t>
            </a:r>
            <a:r>
              <a:rPr lang="is-IS" sz="1300" dirty="0" smtClean="0">
                <a:solidFill>
                  <a:schemeClr val="tx1"/>
                </a:solidFill>
                <a:latin typeface="Menlo-Regular"/>
              </a:rPr>
              <a:t>;</a:t>
            </a:r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endParaRPr lang="is-IS" sz="1300" dirty="0">
              <a:solidFill>
                <a:srgbClr val="000000"/>
              </a:solidFill>
              <a:latin typeface="Menlo-Regular"/>
            </a:endParaRPr>
          </a:p>
          <a:p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is-IS" sz="1300" dirty="0">
              <a:solidFill>
                <a:srgbClr val="000000"/>
              </a:solidFill>
              <a:latin typeface="Menl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0618585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BAM/SAM I/O – </a:t>
            </a:r>
            <a:r>
              <a:rPr lang="en-GB" dirty="0" err="1" smtClean="0"/>
              <a:t>BamTagsDict</a:t>
            </a:r>
            <a:endParaRPr lang="en-GB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562100"/>
            <a:ext cx="90043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661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Sequence I/O - </a:t>
            </a:r>
            <a:r>
              <a:rPr lang="en-US" dirty="0" err="1" smtClean="0"/>
              <a:t>FormattedFile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757" y="790506"/>
            <a:ext cx="8486774" cy="4593104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FormattedFile</a:t>
            </a:r>
            <a:endParaRPr lang="en-US" sz="2400" dirty="0" smtClean="0"/>
          </a:p>
          <a:p>
            <a:pPr lvl="1"/>
            <a:r>
              <a:rPr lang="en-US" sz="2000" dirty="0" err="1" smtClean="0"/>
              <a:t>FormattedFileIn</a:t>
            </a:r>
            <a:r>
              <a:rPr lang="en-US" sz="2000" dirty="0" smtClean="0"/>
              <a:t> for reading</a:t>
            </a:r>
          </a:p>
          <a:p>
            <a:pPr lvl="1"/>
            <a:r>
              <a:rPr lang="en-US" sz="2000" dirty="0" err="1" smtClean="0"/>
              <a:t>FormattedFileOut</a:t>
            </a:r>
            <a:r>
              <a:rPr lang="en-US" sz="2000" dirty="0" smtClean="0"/>
              <a:t> for writing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I/O operations</a:t>
            </a:r>
          </a:p>
          <a:p>
            <a:pPr lvl="1"/>
            <a:r>
              <a:rPr lang="en-US" sz="2000" dirty="0" smtClean="0"/>
              <a:t>open from filename or stream, e.g., </a:t>
            </a:r>
            <a:r>
              <a:rPr lang="en-US" sz="2000" dirty="0" err="1" smtClean="0"/>
              <a:t>std</a:t>
            </a:r>
            <a:r>
              <a:rPr lang="en-US" sz="2000" dirty="0" smtClean="0"/>
              <a:t>::</a:t>
            </a:r>
            <a:r>
              <a:rPr lang="en-US" sz="2000" dirty="0" err="1" smtClean="0"/>
              <a:t>cin</a:t>
            </a:r>
            <a:r>
              <a:rPr lang="en-US" sz="2000" dirty="0" smtClean="0"/>
              <a:t>, </a:t>
            </a:r>
            <a:r>
              <a:rPr lang="en-US" sz="2000" dirty="0" err="1" smtClean="0"/>
              <a:t>std</a:t>
            </a:r>
            <a:r>
              <a:rPr lang="en-US" sz="2000" dirty="0" smtClean="0"/>
              <a:t>::</a:t>
            </a:r>
            <a:r>
              <a:rPr lang="en-US" sz="2000" dirty="0" err="1" smtClean="0"/>
              <a:t>cout</a:t>
            </a:r>
            <a:endParaRPr lang="en-US" sz="2000" dirty="0" smtClean="0"/>
          </a:p>
          <a:p>
            <a:pPr lvl="1"/>
            <a:r>
              <a:rPr lang="en-US" sz="2000" dirty="0"/>
              <a:t>g</a:t>
            </a:r>
            <a:r>
              <a:rPr lang="en-US" sz="2000" dirty="0" smtClean="0"/>
              <a:t>uess file format from content or file extension</a:t>
            </a:r>
          </a:p>
          <a:p>
            <a:pPr lvl="1"/>
            <a:r>
              <a:rPr lang="en-US" sz="2000" dirty="0" smtClean="0"/>
              <a:t>transparent compression/decompression</a:t>
            </a:r>
          </a:p>
          <a:p>
            <a:endParaRPr lang="en-US" sz="2400" dirty="0" smtClean="0"/>
          </a:p>
          <a:p>
            <a:r>
              <a:rPr lang="en-US" sz="2400" dirty="0" smtClean="0"/>
              <a:t>supported </a:t>
            </a:r>
            <a:r>
              <a:rPr lang="en-US" sz="2400" dirty="0"/>
              <a:t>file </a:t>
            </a:r>
            <a:r>
              <a:rPr lang="en-US" sz="2400" dirty="0" smtClean="0"/>
              <a:t>formats</a:t>
            </a:r>
          </a:p>
          <a:p>
            <a:endParaRPr lang="en-US" sz="2400" dirty="0" smtClean="0"/>
          </a:p>
          <a:p>
            <a:pPr lvl="1"/>
            <a:endParaRPr lang="en-US" sz="2000" dirty="0"/>
          </a:p>
          <a:p>
            <a:endParaRPr lang="en-US" sz="2400" dirty="0" smtClean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665383"/>
              </p:ext>
            </p:extLst>
          </p:nvPr>
        </p:nvGraphicFramePr>
        <p:xfrm>
          <a:off x="611499" y="4800937"/>
          <a:ext cx="8075301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66730"/>
                <a:gridCol w="2835827"/>
                <a:gridCol w="247274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SeqFileIn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SeqFileOut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BamFileIn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BamFileOut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BedFileIn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BedFileOut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GffFileIn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GffFileOut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VcfFileIn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VcfFileOut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GffFileIn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GffFileOut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UcscFileIn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UcscFileOut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dirty="0" smtClean="0"/>
                        <a:t>RoiFileIn/RoiFileOut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SimpleIntervalsFileIn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SimpleIntervalsFileOut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445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Sam/Bam I/O – Further Reading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Checkout </a:t>
            </a:r>
            <a:r>
              <a:rPr lang="en-GB" dirty="0"/>
              <a:t>the tutorial: </a:t>
            </a:r>
            <a:r>
              <a:rPr lang="en-GB" dirty="0">
                <a:hlinkClick r:id="rId2"/>
              </a:rPr>
              <a:t>http://seqan.readthedocs.org/en/master/Tutorial/InputOutput/</a:t>
            </a:r>
            <a:r>
              <a:rPr lang="en-GB" dirty="0" smtClean="0">
                <a:hlinkClick r:id="rId2"/>
              </a:rPr>
              <a:t>SamAndBamIO.html</a:t>
            </a:r>
            <a:endParaRPr lang="en-GB" dirty="0" smtClean="0"/>
          </a:p>
          <a:p>
            <a:pPr lvl="1"/>
            <a:r>
              <a:rPr lang="en-GB" dirty="0" smtClean="0"/>
              <a:t>Working with </a:t>
            </a:r>
            <a:r>
              <a:rPr lang="en-GB" smtClean="0"/>
              <a:t>BAM Indices.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40990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j03155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828800"/>
            <a:ext cx="3657600" cy="2609088"/>
          </a:xfrm>
          <a:prstGeom prst="rect">
            <a:avLst/>
          </a:prstGeom>
        </p:spPr>
      </p:pic>
      <p:sp>
        <p:nvSpPr>
          <p:cNvPr id="41986" name="Rectangle 6"/>
          <p:cNvSpPr>
            <a:spLocks noChangeArrowheads="1"/>
          </p:cNvSpPr>
          <p:nvPr/>
        </p:nvSpPr>
        <p:spPr bwMode="auto">
          <a:xfrm>
            <a:off x="611188" y="4995863"/>
            <a:ext cx="79184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de-DE" sz="3200" b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Questions?</a:t>
            </a:r>
          </a:p>
        </p:txBody>
      </p:sp>
      <p:sp>
        <p:nvSpPr>
          <p:cNvPr id="41988" name="Text Placeholder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>
                <a:latin typeface="Calibri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46299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Sequence I/O </a:t>
            </a:r>
            <a:r>
              <a:rPr lang="en-US" dirty="0" smtClean="0"/>
              <a:t>– Reading Sequence </a:t>
            </a:r>
            <a:r>
              <a:rPr lang="en-US" dirty="0"/>
              <a:t>F</a:t>
            </a:r>
            <a:r>
              <a:rPr lang="en-US" dirty="0" smtClean="0"/>
              <a:t>iles.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35757" y="1353572"/>
            <a:ext cx="8271164" cy="4046525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iostream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seqan</a:t>
            </a:r>
            <a:r>
              <a:rPr lang="en-US" sz="1300" dirty="0" smtClean="0">
                <a:solidFill>
                  <a:srgbClr val="C41A16"/>
                </a:solidFill>
                <a:latin typeface="Menlo-Regular"/>
              </a:rPr>
              <a:t>/</a:t>
            </a:r>
            <a:r>
              <a:rPr lang="en-US" sz="1300" dirty="0" err="1" smtClean="0">
                <a:solidFill>
                  <a:srgbClr val="C41A16"/>
                </a:solidFill>
                <a:latin typeface="Menlo-Regular"/>
              </a:rPr>
              <a:t>seq_io.h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err="1">
                <a:solidFill>
                  <a:srgbClr val="AA0D91"/>
                </a:solidFill>
                <a:latin typeface="Menlo-Regular"/>
              </a:rPr>
              <a:t>int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main()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SeqFileIn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file;  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// </a:t>
            </a:r>
            <a:r>
              <a:rPr lang="en-US" sz="1300" dirty="0" err="1" smtClean="0">
                <a:solidFill>
                  <a:srgbClr val="008000"/>
                </a:solidFill>
                <a:latin typeface="Menlo-Regular"/>
              </a:rPr>
              <a:t>SeqFileIn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("</a:t>
            </a:r>
            <a:r>
              <a:rPr lang="en-US" sz="1300" dirty="0" err="1" smtClean="0">
                <a:solidFill>
                  <a:srgbClr val="008000"/>
                </a:solidFill>
                <a:latin typeface="Menlo-Regular"/>
              </a:rPr>
              <a:t>myFile.fa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")</a:t>
            </a: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if (!open(file,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</a:t>
            </a:r>
            <a:r>
              <a:rPr lang="en-US" sz="1300" dirty="0" err="1" smtClean="0">
                <a:solidFill>
                  <a:srgbClr val="D00202"/>
                </a:solidFill>
                <a:latin typeface="Menlo-Regular"/>
              </a:rPr>
              <a:t>myFile.fa</a:t>
            </a:r>
            <a:r>
              <a:rPr lang="en-US" sz="1300" dirty="0">
                <a:solidFill>
                  <a:srgbClr val="D00202"/>
                </a:solidFill>
                <a:latin typeface="Menlo-Regular"/>
              </a:rPr>
              <a:t>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OPEN_RDONLY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{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cout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"Cold not open file </a:t>
            </a:r>
            <a:r>
              <a:rPr lang="en-US" sz="1300" dirty="0" err="1" smtClean="0">
                <a:solidFill>
                  <a:srgbClr val="D00202"/>
                </a:solidFill>
                <a:latin typeface="Menlo-Regular"/>
              </a:rPr>
              <a:t>myFile.fa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!"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endl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return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1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}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CharString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id;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::Dna5String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readRecord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(id,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file);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endParaRPr lang="is-IS" sz="1300" dirty="0" smtClean="0">
              <a:solidFill>
                <a:srgbClr val="AA0D91"/>
              </a:solidFill>
              <a:latin typeface="Menlo-Regular"/>
            </a:endParaRPr>
          </a:p>
          <a:p>
            <a:r>
              <a:rPr lang="is-IS" sz="1300" dirty="0">
                <a:solidFill>
                  <a:srgbClr val="AA0D91"/>
                </a:solidFill>
                <a:latin typeface="Menlo-Regular"/>
              </a:rPr>
              <a:t> </a:t>
            </a:r>
            <a:r>
              <a:rPr lang="is-IS" sz="1300" dirty="0" smtClean="0">
                <a:solidFill>
                  <a:srgbClr val="AA0D91"/>
                </a:solidFill>
                <a:latin typeface="Menlo-Regular"/>
              </a:rPr>
              <a:t>   return</a:t>
            </a:r>
            <a:r>
              <a:rPr lang="is-I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is-IS" sz="1300" dirty="0">
                <a:solidFill>
                  <a:srgbClr val="1C00CF"/>
                </a:solidFill>
                <a:latin typeface="Menlo-Regular"/>
              </a:rPr>
              <a:t>0</a:t>
            </a:r>
            <a:r>
              <a:rPr lang="is-I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is-IS" sz="13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0534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Sequence I/O </a:t>
            </a:r>
            <a:r>
              <a:rPr lang="en-US" dirty="0" smtClean="0"/>
              <a:t>– Writing Sequence </a:t>
            </a:r>
            <a:r>
              <a:rPr lang="en-US" dirty="0"/>
              <a:t>F</a:t>
            </a:r>
            <a:r>
              <a:rPr lang="en-US" dirty="0" smtClean="0"/>
              <a:t>iles.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341656" y="1345311"/>
            <a:ext cx="8271164" cy="3956154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iostream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/</a:t>
            </a:r>
            <a:r>
              <a:rPr lang="en-US" sz="1300" dirty="0" err="1">
                <a:solidFill>
                  <a:srgbClr val="C41A16"/>
                </a:solidFill>
                <a:latin typeface="Menlo-Regular"/>
              </a:rPr>
              <a:t>seq_io.h</a:t>
            </a:r>
            <a:r>
              <a:rPr lang="en-US" sz="1300" dirty="0">
                <a:solidFill>
                  <a:srgbClr val="C41A16"/>
                </a:solidFill>
                <a:latin typeface="Menlo-Regular"/>
              </a:rPr>
              <a:t>&gt;</a:t>
            </a:r>
            <a:endParaRPr lang="en-US" sz="1300" dirty="0">
              <a:solidFill>
                <a:srgbClr val="643820"/>
              </a:solidFill>
              <a:latin typeface="Menlo-Regular"/>
            </a:endParaRP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err="1">
                <a:solidFill>
                  <a:srgbClr val="AA0D91"/>
                </a:solidFill>
                <a:latin typeface="Menlo-Regular"/>
              </a:rPr>
              <a:t>int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main()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SeqFileOut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file;  </a:t>
            </a:r>
            <a:r>
              <a:rPr lang="en-US" sz="1300" dirty="0">
                <a:solidFill>
                  <a:srgbClr val="008000"/>
                </a:solidFill>
                <a:latin typeface="Menlo-Regular"/>
              </a:rPr>
              <a:t>// </a:t>
            </a:r>
            <a:r>
              <a:rPr lang="en-US" sz="1300" dirty="0" err="1" smtClean="0">
                <a:solidFill>
                  <a:srgbClr val="008000"/>
                </a:solidFill>
                <a:latin typeface="Menlo-Regular"/>
              </a:rPr>
              <a:t>SeqFileOut</a:t>
            </a:r>
            <a:r>
              <a:rPr lang="en-US" sz="1300" dirty="0" smtClean="0">
                <a:solidFill>
                  <a:srgbClr val="008000"/>
                </a:solidFill>
                <a:latin typeface="Menlo-Regular"/>
              </a:rPr>
              <a:t>(</a:t>
            </a:r>
            <a:r>
              <a:rPr lang="en-US" sz="1300" dirty="0">
                <a:solidFill>
                  <a:srgbClr val="008000"/>
                </a:solidFill>
                <a:latin typeface="Menlo-Regular"/>
              </a:rPr>
              <a:t>"</a:t>
            </a:r>
            <a:r>
              <a:rPr lang="en-US" sz="1300" dirty="0" err="1">
                <a:solidFill>
                  <a:srgbClr val="008000"/>
                </a:solidFill>
                <a:latin typeface="Menlo-Regular"/>
              </a:rPr>
              <a:t>myFile.fa</a:t>
            </a:r>
            <a:r>
              <a:rPr lang="en-US" sz="1300" dirty="0">
                <a:solidFill>
                  <a:srgbClr val="008000"/>
                </a:solidFill>
                <a:latin typeface="Menlo-Regular"/>
              </a:rPr>
              <a:t>")</a:t>
            </a:r>
          </a:p>
          <a:p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if (!open(file, </a:t>
            </a:r>
            <a:r>
              <a:rPr lang="en-US" sz="1300" dirty="0">
                <a:solidFill>
                  <a:srgbClr val="D00202"/>
                </a:solidFill>
                <a:latin typeface="Menlo-Regular"/>
              </a:rPr>
              <a:t>"</a:t>
            </a:r>
            <a:r>
              <a:rPr lang="en-US" sz="1300" dirty="0" err="1">
                <a:solidFill>
                  <a:srgbClr val="D00202"/>
                </a:solidFill>
                <a:latin typeface="Menlo-Regular"/>
              </a:rPr>
              <a:t>myFile.fa</a:t>
            </a:r>
            <a:r>
              <a:rPr lang="en-US" sz="1300" dirty="0">
                <a:solidFill>
                  <a:srgbClr val="D00202"/>
                </a:solidFill>
                <a:latin typeface="Menlo-Regular"/>
              </a:rPr>
              <a:t>"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smtClean="0">
                <a:solidFill>
                  <a:srgbClr val="0000FF"/>
                </a:solidFill>
                <a:latin typeface="Menlo-Regular"/>
              </a:rPr>
              <a:t>OPEN_WRONLY | OPEN_CREATE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{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cout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>
                <a:solidFill>
                  <a:srgbClr val="D00202"/>
                </a:solidFill>
                <a:latin typeface="Menlo-Regular"/>
              </a:rPr>
              <a:t>"Cold not open file </a:t>
            </a:r>
            <a:r>
              <a:rPr lang="en-US" sz="1300" dirty="0" err="1">
                <a:solidFill>
                  <a:srgbClr val="D00202"/>
                </a:solidFill>
                <a:latin typeface="Menlo-Regular"/>
              </a:rPr>
              <a:t>myFile.fa</a:t>
            </a:r>
            <a:r>
              <a:rPr lang="en-US" sz="1300" dirty="0">
                <a:solidFill>
                  <a:srgbClr val="D00202"/>
                </a:solidFill>
                <a:latin typeface="Menlo-Regular"/>
              </a:rPr>
              <a:t>!" 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&lt;&lt;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endl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300" dirty="0">
                <a:solidFill>
                  <a:srgbClr val="97007E"/>
                </a:solidFill>
                <a:latin typeface="Menlo-Regular"/>
              </a:rPr>
              <a:t>return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>
                <a:solidFill>
                  <a:srgbClr val="0000FF"/>
                </a:solidFill>
                <a:latin typeface="Menlo-Regular"/>
              </a:rPr>
              <a:t>1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CharString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 id;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seqan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::Dna5String </a:t>
            </a:r>
            <a:r>
              <a:rPr lang="en-US" sz="1300" dirty="0" err="1">
                <a:solidFill>
                  <a:srgbClr val="000000"/>
                </a:solidFill>
                <a:latin typeface="Menlo-Regular"/>
              </a:rPr>
              <a:t>seq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writeRecord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(file, id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)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is-IS" sz="1300" dirty="0">
              <a:solidFill>
                <a:srgbClr val="AA0D91"/>
              </a:solidFill>
              <a:latin typeface="Menlo-Regular"/>
            </a:endParaRPr>
          </a:p>
          <a:p>
            <a:r>
              <a:rPr lang="is-IS" sz="1300" dirty="0">
                <a:solidFill>
                  <a:srgbClr val="AA0D91"/>
                </a:solidFill>
                <a:latin typeface="Menlo-Regular"/>
              </a:rPr>
              <a:t>    return</a:t>
            </a:r>
            <a:r>
              <a:rPr lang="is-I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is-IS" sz="1300" dirty="0">
                <a:solidFill>
                  <a:srgbClr val="1C00CF"/>
                </a:solidFill>
                <a:latin typeface="Menlo-Regular"/>
              </a:rPr>
              <a:t>0</a:t>
            </a:r>
            <a:r>
              <a:rPr lang="is-IS" sz="13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is-IS" sz="13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37817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Assignment 1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copy file </a:t>
            </a:r>
            <a:r>
              <a:rPr lang="en-GB" dirty="0" smtClean="0"/>
              <a:t>"${SEQAN_ROOT}/demos</a:t>
            </a:r>
            <a:r>
              <a:rPr lang="en-GB" dirty="0"/>
              <a:t>/tutorial/</a:t>
            </a:r>
            <a:r>
              <a:rPr lang="en-GB" dirty="0" err="1"/>
              <a:t>sequence_io</a:t>
            </a:r>
            <a:r>
              <a:rPr lang="en-GB" dirty="0" smtClean="0"/>
              <a:t>/</a:t>
            </a:r>
            <a:r>
              <a:rPr lang="en-GB" dirty="0" err="1" smtClean="0"/>
              <a:t>example.fa</a:t>
            </a:r>
            <a:r>
              <a:rPr lang="en-GB" dirty="0" smtClean="0"/>
              <a:t>" into your working directory.</a:t>
            </a:r>
          </a:p>
          <a:p>
            <a:r>
              <a:rPr lang="en-GB" dirty="0" smtClean="0"/>
              <a:t>Write a little program that gets a sequence file as an argument.</a:t>
            </a:r>
          </a:p>
          <a:p>
            <a:r>
              <a:rPr lang="en-GB" dirty="0" smtClean="0"/>
              <a:t>Open this file and print the first record:</a:t>
            </a:r>
          </a:p>
          <a:p>
            <a:pPr lvl="1"/>
            <a:r>
              <a:rPr lang="en-GB" dirty="0" err="1" smtClean="0"/>
              <a:t>std</a:t>
            </a:r>
            <a:r>
              <a:rPr lang="en-GB" dirty="0" smtClean="0"/>
              <a:t>::</a:t>
            </a:r>
            <a:r>
              <a:rPr lang="en-GB" dirty="0" err="1" smtClean="0"/>
              <a:t>cout</a:t>
            </a:r>
            <a:r>
              <a:rPr lang="en-GB" dirty="0" smtClean="0"/>
              <a:t> &lt;&lt; id &lt;&lt; "\t" &lt;&lt; </a:t>
            </a:r>
            <a:r>
              <a:rPr lang="en-GB" dirty="0" err="1" smtClean="0"/>
              <a:t>seq</a:t>
            </a:r>
            <a:r>
              <a:rPr lang="en-GB" dirty="0" smtClean="0"/>
              <a:t> &lt;&lt; </a:t>
            </a:r>
            <a:r>
              <a:rPr lang="en-GB" dirty="0" err="1" smtClean="0"/>
              <a:t>std</a:t>
            </a:r>
            <a:r>
              <a:rPr lang="en-GB" dirty="0" smtClean="0"/>
              <a:t>::</a:t>
            </a:r>
            <a:r>
              <a:rPr lang="en-GB" dirty="0" err="1" smtClean="0"/>
              <a:t>endl</a:t>
            </a:r>
            <a:r>
              <a:rPr lang="en-GB" dirty="0" smtClean="0"/>
              <a:t>;</a:t>
            </a:r>
          </a:p>
          <a:p>
            <a:endParaRPr lang="en-GB" dirty="0"/>
          </a:p>
        </p:txBody>
      </p:sp>
      <p:grpSp>
        <p:nvGrpSpPr>
          <p:cNvPr id="6" name="Gruppierung 5"/>
          <p:cNvGrpSpPr/>
          <p:nvPr/>
        </p:nvGrpSpPr>
        <p:grpSpPr>
          <a:xfrm>
            <a:off x="924733" y="4845294"/>
            <a:ext cx="6534731" cy="530146"/>
            <a:chOff x="924733" y="4845293"/>
            <a:chExt cx="6534731" cy="665765"/>
          </a:xfrm>
        </p:grpSpPr>
        <p:sp>
          <p:nvSpPr>
            <p:cNvPr id="4" name="Rechteck 3"/>
            <p:cNvSpPr/>
            <p:nvPr/>
          </p:nvSpPr>
          <p:spPr>
            <a:xfrm>
              <a:off x="924733" y="4845293"/>
              <a:ext cx="6534731" cy="66576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1023370" y="4919536"/>
              <a:ext cx="3698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  <a:latin typeface="Andale Mono"/>
                  <a:cs typeface="Andale Mono"/>
                </a:rPr>
                <a:t>$ </a:t>
              </a:r>
              <a:r>
                <a:rPr lang="en-GB" dirty="0" err="1" smtClean="0">
                  <a:solidFill>
                    <a:schemeClr val="bg1"/>
                  </a:solidFill>
                  <a:latin typeface="Andale Mono"/>
                  <a:cs typeface="Andale Mono"/>
                </a:rPr>
                <a:t>seq</a:t>
              </a:r>
              <a:r>
                <a:rPr lang="en-GB" dirty="0" smtClean="0">
                  <a:solidFill>
                    <a:srgbClr val="FFFFFF"/>
                  </a:solidFill>
                  <a:latin typeface="Andale Mono"/>
                  <a:cs typeface="Andale Mono"/>
                </a:rPr>
                <a:t>		</a:t>
              </a:r>
              <a:r>
                <a:rPr lang="en-GB" b="1" dirty="0" smtClean="0">
                  <a:solidFill>
                    <a:srgbClr val="FFFFFF"/>
                  </a:solidFill>
                  <a:latin typeface="Andale Mono"/>
                  <a:cs typeface="Andale Mono"/>
                </a:rPr>
                <a:t>CCCCCCCCCCCCCCC</a:t>
              </a:r>
              <a:endParaRPr lang="en-GB" dirty="0">
                <a:solidFill>
                  <a:srgbClr val="FFFFFF"/>
                </a:solidFill>
                <a:latin typeface="Andale Mono"/>
                <a:cs typeface="Andale Mon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5186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Sequence I/O – Error Handling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Error Classes</a:t>
            </a:r>
          </a:p>
          <a:p>
            <a:pPr lvl="1"/>
            <a:r>
              <a:rPr lang="en-GB" dirty="0" smtClean="0"/>
              <a:t>low-level file I/O errors – wrong file permission, file does not exists, file was deleted while reading, corrupted disc </a:t>
            </a:r>
            <a:r>
              <a:rPr lang="is-IS" dirty="0" smtClean="0"/>
              <a:t>…</a:t>
            </a:r>
          </a:p>
          <a:p>
            <a:pPr lvl="1"/>
            <a:r>
              <a:rPr lang="is-IS" dirty="0"/>
              <a:t>h</a:t>
            </a:r>
            <a:r>
              <a:rPr lang="is-IS" dirty="0" smtClean="0"/>
              <a:t>igh-level file format errors  - only FormattedFileIn classes; content of input is not as expected</a:t>
            </a:r>
            <a:endParaRPr lang="en-GB" dirty="0"/>
          </a:p>
        </p:txBody>
      </p:sp>
      <p:sp>
        <p:nvSpPr>
          <p:cNvPr id="4" name="Rounded Rectangle 4"/>
          <p:cNvSpPr/>
          <p:nvPr/>
        </p:nvSpPr>
        <p:spPr bwMode="auto">
          <a:xfrm>
            <a:off x="415636" y="3674037"/>
            <a:ext cx="8271164" cy="2194561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...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try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{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readRecord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(id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file);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catch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IOError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97007E"/>
                </a:solidFill>
                <a:latin typeface="Menlo-Regular"/>
              </a:rPr>
              <a:t>const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&amp; e)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cerr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"Error, could not read record! 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e.what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()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endl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...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20076" y="3678489"/>
            <a:ext cx="8271164" cy="2194561"/>
          </a:xfrm>
          <a:prstGeom prst="roundRect">
            <a:avLst>
              <a:gd name="adj" fmla="val 28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...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try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{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readRecord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(id</a:t>
            </a:r>
            <a:r>
              <a:rPr lang="en-US" sz="13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seq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, file);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r>
              <a:rPr lang="en-US" sz="1300" dirty="0" smtClean="0">
                <a:solidFill>
                  <a:srgbClr val="97007E"/>
                </a:solidFill>
                <a:latin typeface="Menlo-Regular"/>
              </a:rPr>
              <a:t>catch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ParseError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err="1" smtClean="0">
                <a:solidFill>
                  <a:srgbClr val="97007E"/>
                </a:solidFill>
                <a:latin typeface="Menlo-Regular"/>
              </a:rPr>
              <a:t>const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&amp; e)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3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cerr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smtClean="0">
                <a:solidFill>
                  <a:srgbClr val="D00202"/>
                </a:solidFill>
                <a:latin typeface="Menlo-Regular"/>
              </a:rPr>
              <a:t>"Error, ill formatted record! "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e.what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() &lt;&lt; 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std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::</a:t>
            </a:r>
            <a:r>
              <a:rPr lang="en-US" sz="1300" dirty="0" err="1" smtClean="0">
                <a:solidFill>
                  <a:srgbClr val="000000"/>
                </a:solidFill>
                <a:latin typeface="Menlo-Regular"/>
              </a:rPr>
              <a:t>endl</a:t>
            </a:r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;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r>
              <a:rPr lang="en-US" sz="1300" dirty="0" smtClean="0">
                <a:solidFill>
                  <a:srgbClr val="000000"/>
                </a:solidFill>
                <a:latin typeface="Menlo-Regular"/>
              </a:rPr>
              <a:t>...</a:t>
            </a:r>
            <a:endParaRPr lang="en-US" sz="1300" dirty="0">
              <a:solidFill>
                <a:srgbClr val="000000"/>
              </a:solidFill>
              <a:latin typeface="Menl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819333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Assignment 2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Extend your program from Assignment 1 to copy the given sequence file into another file.</a:t>
            </a:r>
          </a:p>
          <a:p>
            <a:r>
              <a:rPr lang="en-GB" dirty="0" smtClean="0"/>
              <a:t>Add proper error handling.</a:t>
            </a:r>
          </a:p>
        </p:txBody>
      </p:sp>
    </p:spTree>
    <p:extLst>
      <p:ext uri="{BB962C8B-B14F-4D97-AF65-F5344CB8AC3E}">
        <p14:creationId xmlns:p14="http://schemas.microsoft.com/office/powerpoint/2010/main" val="14752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Sequence I/O – Further Reading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Checkout </a:t>
            </a:r>
            <a:r>
              <a:rPr lang="en-GB" dirty="0"/>
              <a:t>the tutorial: </a:t>
            </a:r>
            <a:r>
              <a:rPr lang="en-GB" dirty="0">
                <a:hlinkClick r:id="rId2"/>
              </a:rPr>
              <a:t>http://seqan.readthedocs.org/en/master/Tutorial/InputOutput/</a:t>
            </a:r>
            <a:r>
              <a:rPr lang="en-GB" dirty="0" smtClean="0">
                <a:hlinkClick r:id="rId2"/>
              </a:rPr>
              <a:t>SequenceIO.html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8235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1838</Words>
  <Application>Microsoft Macintosh PowerPoint</Application>
  <PresentationFormat>Bildschirmpräsentation (4:3)</PresentationFormat>
  <Paragraphs>305</Paragraphs>
  <Slides>31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Office-Design</vt:lpstr>
      <vt:lpstr> </vt:lpstr>
      <vt:lpstr>Contents</vt:lpstr>
      <vt:lpstr>Sequence I/O - FormattedFile</vt:lpstr>
      <vt:lpstr>Sequence I/O – Reading Sequence Files.</vt:lpstr>
      <vt:lpstr>Sequence I/O – Writing Sequence Files.</vt:lpstr>
      <vt:lpstr>Assignment 1</vt:lpstr>
      <vt:lpstr>Sequence I/O – Error Handling</vt:lpstr>
      <vt:lpstr>Assignment 2</vt:lpstr>
      <vt:lpstr>Sequence I/O – Further Reading</vt:lpstr>
      <vt:lpstr>Indexed FASTA I/O</vt:lpstr>
      <vt:lpstr>Indexed FASTA I/O – Building and Saving</vt:lpstr>
      <vt:lpstr>Indexed FASTA I/O – Usage I</vt:lpstr>
      <vt:lpstr>Assignment 3</vt:lpstr>
      <vt:lpstr>Indexed FASTA I/O – Usage II</vt:lpstr>
      <vt:lpstr>Assignment 4</vt:lpstr>
      <vt:lpstr>Indexed FASTA I/O – Further Reading</vt:lpstr>
      <vt:lpstr>SAM &amp; BAM I/O – SAM Format</vt:lpstr>
      <vt:lpstr>SAM/BAM I/O – Mandatory Fields</vt:lpstr>
      <vt:lpstr>SAM and BAM I/O</vt:lpstr>
      <vt:lpstr>SAM and BAM I/O</vt:lpstr>
      <vt:lpstr>SAM/BAM I/O</vt:lpstr>
      <vt:lpstr>SAM/BAM I/O - IOContext</vt:lpstr>
      <vt:lpstr>BAM/SAM I/O – BamIO Context</vt:lpstr>
      <vt:lpstr>SAM/BAM I/O – BamAlignmentRecord </vt:lpstr>
      <vt:lpstr>BAM/SAM I/O - BamFlags</vt:lpstr>
      <vt:lpstr>BAM/SAM I/O - BamFlags</vt:lpstr>
      <vt:lpstr>BAM/SAM I/O - BamFlags</vt:lpstr>
      <vt:lpstr>BAM/SAM I/O – BamTagsDict</vt:lpstr>
      <vt:lpstr>BAM/SAM I/O – BamTagsDict</vt:lpstr>
      <vt:lpstr>Sam/Bam I/O – Further Reading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Sabrina Krakau</dc:creator>
  <cp:lastModifiedBy>Märker, René</cp:lastModifiedBy>
  <cp:revision>534</cp:revision>
  <dcterms:created xsi:type="dcterms:W3CDTF">2012-08-22T10:25:20Z</dcterms:created>
  <dcterms:modified xsi:type="dcterms:W3CDTF">2016-04-01T05:51:56Z</dcterms:modified>
</cp:coreProperties>
</file>